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6" r:id="rId1"/>
  </p:sldMasterIdLst>
  <p:notesMasterIdLst>
    <p:notesMasterId r:id="rId114"/>
  </p:notesMasterIdLst>
  <p:handoutMasterIdLst>
    <p:handoutMasterId r:id="rId115"/>
  </p:handoutMasterIdLst>
  <p:sldIdLst>
    <p:sldId id="256" r:id="rId2"/>
    <p:sldId id="956" r:id="rId3"/>
    <p:sldId id="897" r:id="rId4"/>
    <p:sldId id="1065" r:id="rId5"/>
    <p:sldId id="1067" r:id="rId6"/>
    <p:sldId id="990" r:id="rId7"/>
    <p:sldId id="1068" r:id="rId8"/>
    <p:sldId id="1069" r:id="rId9"/>
    <p:sldId id="1071" r:id="rId10"/>
    <p:sldId id="1072" r:id="rId11"/>
    <p:sldId id="1073" r:id="rId12"/>
    <p:sldId id="1074" r:id="rId13"/>
    <p:sldId id="1075" r:id="rId14"/>
    <p:sldId id="1076" r:id="rId15"/>
    <p:sldId id="1077" r:id="rId16"/>
    <p:sldId id="1078" r:id="rId17"/>
    <p:sldId id="1079" r:id="rId18"/>
    <p:sldId id="1080" r:id="rId19"/>
    <p:sldId id="1081" r:id="rId20"/>
    <p:sldId id="1082" r:id="rId21"/>
    <p:sldId id="1083" r:id="rId22"/>
    <p:sldId id="1177" r:id="rId23"/>
    <p:sldId id="1084" r:id="rId24"/>
    <p:sldId id="1085" r:id="rId25"/>
    <p:sldId id="1086" r:id="rId26"/>
    <p:sldId id="1088" r:id="rId27"/>
    <p:sldId id="1095" r:id="rId28"/>
    <p:sldId id="1096" r:id="rId29"/>
    <p:sldId id="1101" r:id="rId30"/>
    <p:sldId id="1098" r:id="rId31"/>
    <p:sldId id="1099" r:id="rId32"/>
    <p:sldId id="1100" r:id="rId33"/>
    <p:sldId id="1102" r:id="rId34"/>
    <p:sldId id="1103" r:id="rId35"/>
    <p:sldId id="1108" r:id="rId36"/>
    <p:sldId id="1107" r:id="rId37"/>
    <p:sldId id="1104" r:id="rId38"/>
    <p:sldId id="1109" r:id="rId39"/>
    <p:sldId id="1110" r:id="rId40"/>
    <p:sldId id="1111" r:id="rId41"/>
    <p:sldId id="1113" r:id="rId42"/>
    <p:sldId id="1114" r:id="rId43"/>
    <p:sldId id="1105" r:id="rId44"/>
    <p:sldId id="1106" r:id="rId45"/>
    <p:sldId id="1115" r:id="rId46"/>
    <p:sldId id="1116" r:id="rId47"/>
    <p:sldId id="1117" r:id="rId48"/>
    <p:sldId id="1119" r:id="rId49"/>
    <p:sldId id="1120" r:id="rId50"/>
    <p:sldId id="1121" r:id="rId51"/>
    <p:sldId id="1122" r:id="rId52"/>
    <p:sldId id="1123" r:id="rId53"/>
    <p:sldId id="1131" r:id="rId54"/>
    <p:sldId id="1124" r:id="rId55"/>
    <p:sldId id="1125" r:id="rId56"/>
    <p:sldId id="1127" r:id="rId57"/>
    <p:sldId id="1128" r:id="rId58"/>
    <p:sldId id="1126" r:id="rId59"/>
    <p:sldId id="1129" r:id="rId60"/>
    <p:sldId id="1130" r:id="rId61"/>
    <p:sldId id="1132" r:id="rId62"/>
    <p:sldId id="1133" r:id="rId63"/>
    <p:sldId id="1134" r:id="rId64"/>
    <p:sldId id="1135" r:id="rId65"/>
    <p:sldId id="1136" r:id="rId66"/>
    <p:sldId id="1137" r:id="rId67"/>
    <p:sldId id="1138" r:id="rId68"/>
    <p:sldId id="1139" r:id="rId69"/>
    <p:sldId id="1141" r:id="rId70"/>
    <p:sldId id="1145" r:id="rId71"/>
    <p:sldId id="1146" r:id="rId72"/>
    <p:sldId id="1142" r:id="rId73"/>
    <p:sldId id="1143" r:id="rId74"/>
    <p:sldId id="1147" r:id="rId75"/>
    <p:sldId id="1144" r:id="rId76"/>
    <p:sldId id="1148" r:id="rId77"/>
    <p:sldId id="1149" r:id="rId78"/>
    <p:sldId id="991" r:id="rId79"/>
    <p:sldId id="1089" r:id="rId80"/>
    <p:sldId id="1090" r:id="rId81"/>
    <p:sldId id="1091" r:id="rId82"/>
    <p:sldId id="1092" r:id="rId83"/>
    <p:sldId id="1093" r:id="rId84"/>
    <p:sldId id="1094" r:id="rId85"/>
    <p:sldId id="1150" r:id="rId86"/>
    <p:sldId id="1151" r:id="rId87"/>
    <p:sldId id="1152" r:id="rId88"/>
    <p:sldId id="1153" r:id="rId89"/>
    <p:sldId id="1154" r:id="rId90"/>
    <p:sldId id="1155" r:id="rId91"/>
    <p:sldId id="1156" r:id="rId92"/>
    <p:sldId id="1157" r:id="rId93"/>
    <p:sldId id="1158" r:id="rId94"/>
    <p:sldId id="1165" r:id="rId95"/>
    <p:sldId id="1159" r:id="rId96"/>
    <p:sldId id="1160" r:id="rId97"/>
    <p:sldId id="1161" r:id="rId98"/>
    <p:sldId id="1166" r:id="rId99"/>
    <p:sldId id="1167" r:id="rId100"/>
    <p:sldId id="1162" r:id="rId101"/>
    <p:sldId id="1169" r:id="rId102"/>
    <p:sldId id="1168" r:id="rId103"/>
    <p:sldId id="1163" r:id="rId104"/>
    <p:sldId id="1164" r:id="rId105"/>
    <p:sldId id="1170" r:id="rId106"/>
    <p:sldId id="1171" r:id="rId107"/>
    <p:sldId id="1172" r:id="rId108"/>
    <p:sldId id="1176" r:id="rId109"/>
    <p:sldId id="1173" r:id="rId110"/>
    <p:sldId id="1174" r:id="rId111"/>
    <p:sldId id="1175" r:id="rId112"/>
    <p:sldId id="1064" r:id="rId113"/>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3A89B0"/>
    <a:srgbClr val="D0EAEC"/>
    <a:srgbClr val="FF0000"/>
    <a:srgbClr val="0000FF"/>
    <a:srgbClr val="529FC6"/>
    <a:srgbClr val="C9F6FF"/>
    <a:srgbClr val="62656C"/>
    <a:srgbClr val="92D5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86" autoAdjust="0"/>
    <p:restoredTop sz="82567" autoAdjust="0"/>
  </p:normalViewPr>
  <p:slideViewPr>
    <p:cSldViewPr>
      <p:cViewPr varScale="1">
        <p:scale>
          <a:sx n="91" d="100"/>
          <a:sy n="91" d="100"/>
        </p:scale>
        <p:origin x="1704" y="9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4" d="100"/>
          <a:sy n="84" d="100"/>
        </p:scale>
        <p:origin x="-316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5890"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a:latin typeface="Arial" pitchFamily="34" charset="0"/>
              </a:defRPr>
            </a:lvl1pPr>
          </a:lstStyle>
          <a:p>
            <a:pPr>
              <a:defRPr/>
            </a:pPr>
            <a:endParaRPr lang="zh-CN" altLang="en-US"/>
          </a:p>
        </p:txBody>
      </p:sp>
      <p:sp>
        <p:nvSpPr>
          <p:cNvPr id="165891" name="Rectangle 3"/>
          <p:cNvSpPr>
            <a:spLocks noGrp="1" noChangeArrowheads="1"/>
          </p:cNvSpPr>
          <p:nvPr>
            <p:ph type="dt" sz="quarter"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fld id="{3AB35B15-286C-4E11-BF77-17CF0CE01479}" type="datetime1">
              <a:rPr lang="zh-CN" altLang="en-US"/>
              <a:pPr>
                <a:defRPr/>
              </a:pPr>
              <a:t>2020/10/9</a:t>
            </a:fld>
            <a:endParaRPr lang="en-US" altLang="zh-CN" dirty="0"/>
          </a:p>
        </p:txBody>
      </p:sp>
      <p:sp>
        <p:nvSpPr>
          <p:cNvPr id="165892" name="Rectangle 4"/>
          <p:cNvSpPr>
            <a:spLocks noGrp="1" noChangeArrowheads="1"/>
          </p:cNvSpPr>
          <p:nvPr>
            <p:ph type="ftr" sz="quarter" idx="2"/>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latin typeface="Arial" pitchFamily="34" charset="0"/>
              </a:defRPr>
            </a:lvl1pPr>
          </a:lstStyle>
          <a:p>
            <a:pPr>
              <a:defRPr/>
            </a:pPr>
            <a:endParaRPr lang="en-US" altLang="zh-CN"/>
          </a:p>
        </p:txBody>
      </p:sp>
      <p:sp>
        <p:nvSpPr>
          <p:cNvPr id="165893" name="Rectangle 5"/>
          <p:cNvSpPr>
            <a:spLocks noGrp="1" noChangeArrowheads="1"/>
          </p:cNvSpPr>
          <p:nvPr>
            <p:ph type="sldNum" sz="quarter" idx="3"/>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pPr>
              <a:defRPr/>
            </a:pPr>
            <a:fld id="{A32D8E3A-0555-43E0-AF87-CBCE3D4C8515}" type="slidenum">
              <a:rPr lang="zh-CN" altLang="en-US"/>
              <a:pPr>
                <a:defRPr/>
              </a:pPr>
              <a:t>‹#›</a:t>
            </a:fld>
            <a:endParaRPr lang="en-US" altLang="zh-CN" dirty="0"/>
          </a:p>
        </p:txBody>
      </p:sp>
    </p:spTree>
    <p:extLst>
      <p:ext uri="{BB962C8B-B14F-4D97-AF65-F5344CB8AC3E}">
        <p14:creationId xmlns:p14="http://schemas.microsoft.com/office/powerpoint/2010/main" val="5524907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pitchFamily="34"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ea typeface="宋体" charset="-122"/>
              </a:defRPr>
            </a:lvl1pPr>
          </a:lstStyle>
          <a:p>
            <a:pPr>
              <a:defRPr/>
            </a:pPr>
            <a:fld id="{5CCA3B6B-5AEC-4A1C-BB5A-294A8A1C1209}" type="datetime1">
              <a:rPr lang="zh-CN" altLang="en-US"/>
              <a:pPr>
                <a:defRPr/>
              </a:pPr>
              <a:t>2020/10/9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pitchFamily="34" charset="0"/>
              </a:defRPr>
            </a:lvl1pPr>
          </a:lstStyle>
          <a:p>
            <a:pPr>
              <a:defRPr/>
            </a:pPr>
            <a:endParaRPr lang="en-US" altLang="zh-CN"/>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ea typeface="宋体" charset="-122"/>
              </a:defRPr>
            </a:lvl1pPr>
          </a:lstStyle>
          <a:p>
            <a:pPr>
              <a:defRPr/>
            </a:pPr>
            <a:fld id="{31820AED-8023-4CFD-B863-E977AFD2ECF7}" type="slidenum">
              <a:rPr lang="zh-CN" altLang="en-US"/>
              <a:pPr>
                <a:defRPr/>
              </a:pPr>
              <a:t>‹#›</a:t>
            </a:fld>
            <a:endParaRPr lang="zh-CN" altLang="en-US"/>
          </a:p>
        </p:txBody>
      </p:sp>
    </p:spTree>
    <p:extLst>
      <p:ext uri="{BB962C8B-B14F-4D97-AF65-F5344CB8AC3E}">
        <p14:creationId xmlns:p14="http://schemas.microsoft.com/office/powerpoint/2010/main" val="3228409867"/>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日期占位符 2"/>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fld id="{F8486ED8-A3A6-4966-B7E2-F0C4070BF4A5}" type="datetime1">
              <a:rPr lang="zh-CN" altLang="en-US" smtClean="0">
                <a:ea typeface="宋体" pitchFamily="2" charset="-122"/>
              </a:rPr>
              <a:pPr/>
              <a:t>2020/10/9</a:t>
            </a:fld>
            <a:endParaRPr lang="en-US" altLang="zh-CN" smtClean="0">
              <a:ea typeface="宋体" pitchFamily="2" charset="-122"/>
            </a:endParaRPr>
          </a:p>
        </p:txBody>
      </p:sp>
      <p:sp>
        <p:nvSpPr>
          <p:cNvPr id="19459" name="Rectangle 2"/>
          <p:cNvSpPr>
            <a:spLocks noGrp="1" noRot="1" noChangeAspect="1" noTextEdit="1"/>
          </p:cNvSpPr>
          <p:nvPr>
            <p:ph type="sldImg"/>
          </p:nvPr>
        </p:nvSpPr>
        <p:spPr bwMode="auto">
          <a:noFill/>
          <a:ln>
            <a:solidFill>
              <a:srgbClr val="000000"/>
            </a:solidFill>
            <a:miter lim="800000"/>
            <a:headEnd/>
            <a:tailEnd/>
          </a:ln>
        </p:spPr>
      </p:sp>
      <p:sp>
        <p:nvSpPr>
          <p:cNvPr id="19460"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zh-CN" altLang="en-US" dirty="0" smtClean="0"/>
          </a:p>
        </p:txBody>
      </p:sp>
    </p:spTree>
    <p:extLst>
      <p:ext uri="{BB962C8B-B14F-4D97-AF65-F5344CB8AC3E}">
        <p14:creationId xmlns:p14="http://schemas.microsoft.com/office/powerpoint/2010/main" val="1024268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ClrTx/>
              <a:buNone/>
            </a:pPr>
            <a:r>
              <a:rPr lang="zh-CN" altLang="en-US" sz="1200" kern="1200" dirty="0" smtClean="0">
                <a:latin typeface="宋体" panose="02010600030101010101" pitchFamily="2" charset="-122"/>
                <a:ea typeface="+mn-ea"/>
              </a:rPr>
              <a:t>框架基本思想：认为人们对现实世界中各种事物的认识都以一种类似于框架的结构存储在记忆中。</a:t>
            </a:r>
            <a:endParaRPr lang="en-US" altLang="zh-CN" sz="1200" kern="1200" dirty="0" smtClean="0">
              <a:latin typeface="宋体" panose="02010600030101010101" pitchFamily="2" charset="-122"/>
              <a:ea typeface="+mn-ea"/>
            </a:endParaRPr>
          </a:p>
          <a:p>
            <a:pPr marL="0" indent="0">
              <a:buClrTx/>
              <a:buNone/>
            </a:pPr>
            <a:r>
              <a:rPr lang="zh-CN" altLang="en-US" sz="1200" kern="1200" dirty="0" smtClean="0">
                <a:latin typeface="宋体" panose="02010600030101010101" pitchFamily="2" charset="-122"/>
                <a:ea typeface="+mn-ea"/>
              </a:rPr>
              <a:t>当面临一个新事物时，就从记忆中找出一个合适的框架，并根据实际情况对细节进行修改、补充，从而形成对当前事物的认识。</a:t>
            </a:r>
            <a:endParaRPr lang="en-US" altLang="zh-CN" sz="1200" kern="1200" dirty="0" smtClean="0">
              <a:latin typeface="宋体" panose="02010600030101010101" pitchFamily="2" charset="-122"/>
              <a:ea typeface="+mn-ea"/>
            </a:endParaRPr>
          </a:p>
          <a:p>
            <a:pPr marL="0" indent="0">
              <a:buClrTx/>
              <a:buNone/>
            </a:pPr>
            <a:r>
              <a:rPr lang="zh-CN" altLang="en-US" sz="1200" kern="1200" dirty="0" smtClean="0">
                <a:latin typeface="宋体" panose="02010600030101010101" pitchFamily="2" charset="-122"/>
                <a:ea typeface="+mn-ea"/>
              </a:rPr>
              <a:t>在框架理论中，类是知识表示的基本单位。每个类有一些槽，每个槽分为若干“侧面”，一个槽表示描述对象的一个属性，一个侧面表示槽属性的一个方面。</a:t>
            </a:r>
            <a:endParaRPr lang="en-US" altLang="zh-CN" sz="1200" kern="1200" dirty="0" smtClean="0">
              <a:latin typeface="宋体" panose="02010600030101010101" pitchFamily="2" charset="-122"/>
              <a:ea typeface="+mn-ea"/>
            </a:endParaRPr>
          </a:p>
          <a:p>
            <a:pPr marL="0" indent="0">
              <a:buClrTx/>
              <a:buNone/>
            </a:pPr>
            <a:r>
              <a:rPr lang="zh-CN" altLang="en-US" sz="1200" kern="1200" dirty="0" smtClean="0">
                <a:latin typeface="宋体" panose="02010600030101010101" pitchFamily="2" charset="-122"/>
                <a:ea typeface="+mn-ea"/>
              </a:rPr>
              <a:t>框架缺点：</a:t>
            </a:r>
            <a:r>
              <a:rPr lang="en-US" altLang="zh-CN" sz="1200" kern="1200" dirty="0" smtClean="0">
                <a:latin typeface="宋体" panose="02010600030101010101" pitchFamily="2" charset="-122"/>
                <a:ea typeface="+mn-ea"/>
              </a:rPr>
              <a:t>1</a:t>
            </a:r>
            <a:r>
              <a:rPr lang="zh-CN" altLang="en-US" sz="1200" kern="1200" dirty="0" smtClean="0">
                <a:latin typeface="宋体" panose="02010600030101010101" pitchFamily="2" charset="-122"/>
                <a:ea typeface="+mn-ea"/>
              </a:rPr>
              <a:t>）构建成本高，对知识库的质量要求非常高 ；</a:t>
            </a:r>
            <a:r>
              <a:rPr lang="en-US" altLang="zh-CN" sz="1200" kern="1200" dirty="0" smtClean="0">
                <a:latin typeface="宋体" panose="02010600030101010101" pitchFamily="2" charset="-122"/>
                <a:ea typeface="+mn-ea"/>
              </a:rPr>
              <a:t>2</a:t>
            </a:r>
            <a:r>
              <a:rPr lang="zh-CN" altLang="en-US" sz="1200" kern="1200" dirty="0" smtClean="0">
                <a:latin typeface="宋体" panose="02010600030101010101" pitchFamily="2" charset="-122"/>
                <a:ea typeface="+mn-ea"/>
              </a:rPr>
              <a:t>）无法表示不确定的知识</a:t>
            </a:r>
            <a:endParaRPr lang="en-US" altLang="zh-CN" sz="1200" kern="1200" dirty="0" smtClean="0">
              <a:latin typeface="宋体" panose="02010600030101010101" pitchFamily="2" charset="-122"/>
              <a:ea typeface="+mn-ea"/>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10</a:t>
            </a:fld>
            <a:endParaRPr lang="zh-CN" altLang="en-US"/>
          </a:p>
        </p:txBody>
      </p:sp>
    </p:spTree>
    <p:extLst>
      <p:ext uri="{BB962C8B-B14F-4D97-AF65-F5344CB8AC3E}">
        <p14:creationId xmlns:p14="http://schemas.microsoft.com/office/powerpoint/2010/main" val="99792602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smtClean="0">
                <a:solidFill>
                  <a:schemeClr val="tx1"/>
                </a:solidFill>
                <a:effectLst/>
                <a:latin typeface="+mn-lt"/>
                <a:ea typeface="+mn-ea"/>
                <a:cs typeface="+mn-cs"/>
              </a:rPr>
              <a:t>逻辑表达式是语义解析方法和</a:t>
            </a:r>
            <a:endParaRPr lang="en-US" altLang="zh-CN" sz="1600" b="0" i="0" kern="1200" dirty="0" smtClean="0">
              <a:solidFill>
                <a:schemeClr val="tx1"/>
              </a:solidFill>
              <a:effectLst/>
              <a:latin typeface="+mn-lt"/>
              <a:ea typeface="+mn-ea"/>
              <a:cs typeface="+mn-cs"/>
            </a:endParaRPr>
          </a:p>
          <a:p>
            <a:r>
              <a:rPr lang="zh-CN" altLang="en-US" sz="1600" b="0" i="0" kern="1200" dirty="0" smtClean="0">
                <a:solidFill>
                  <a:schemeClr val="tx1"/>
                </a:solidFill>
                <a:effectLst/>
                <a:latin typeface="+mn-lt"/>
                <a:ea typeface="+mn-ea"/>
                <a:cs typeface="+mn-cs"/>
              </a:rPr>
              <a:t>基于模板的方法的主要差异</a:t>
            </a:r>
            <a:endParaRPr lang="en-US" altLang="zh-CN" sz="1600" b="0" i="0" kern="1200" dirty="0" smtClean="0">
              <a:solidFill>
                <a:schemeClr val="tx1"/>
              </a:solidFill>
              <a:effectLst/>
              <a:latin typeface="+mn-lt"/>
              <a:ea typeface="+mn-ea"/>
              <a:cs typeface="+mn-cs"/>
            </a:endParaRPr>
          </a:p>
          <a:p>
            <a:endParaRPr lang="en-US" altLang="zh-CN" sz="16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100</a:t>
            </a:fld>
            <a:endParaRPr lang="zh-CN" altLang="en-US"/>
          </a:p>
        </p:txBody>
      </p:sp>
    </p:spTree>
    <p:extLst>
      <p:ext uri="{BB962C8B-B14F-4D97-AF65-F5344CB8AC3E}">
        <p14:creationId xmlns:p14="http://schemas.microsoft.com/office/powerpoint/2010/main" val="87181884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6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101</a:t>
            </a:fld>
            <a:endParaRPr lang="zh-CN" altLang="en-US"/>
          </a:p>
        </p:txBody>
      </p:sp>
    </p:spTree>
    <p:extLst>
      <p:ext uri="{BB962C8B-B14F-4D97-AF65-F5344CB8AC3E}">
        <p14:creationId xmlns:p14="http://schemas.microsoft.com/office/powerpoint/2010/main" val="9630946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smtClean="0">
                <a:solidFill>
                  <a:schemeClr val="tx1"/>
                </a:solidFill>
                <a:effectLst/>
                <a:latin typeface="+mn-lt"/>
                <a:ea typeface="+mn-ea"/>
                <a:cs typeface="+mn-cs"/>
              </a:rPr>
              <a:t>训练语法分析器需要大量的标注数据，传统方法是手工编写规则，再基于规则生成标注数据</a:t>
            </a:r>
            <a:endParaRPr lang="en-US" altLang="zh-CN" sz="1600" b="0" i="0" kern="1200" dirty="0" smtClean="0">
              <a:solidFill>
                <a:schemeClr val="tx1"/>
              </a:solidFill>
              <a:effectLst/>
              <a:latin typeface="+mn-lt"/>
              <a:ea typeface="+mn-ea"/>
              <a:cs typeface="+mn-cs"/>
            </a:endParaRPr>
          </a:p>
          <a:p>
            <a:r>
              <a:rPr lang="zh-CN" altLang="en-US" sz="1600" b="0" i="0" kern="1200" dirty="0" smtClean="0">
                <a:solidFill>
                  <a:schemeClr val="tx1"/>
                </a:solidFill>
                <a:effectLst/>
                <a:latin typeface="+mn-lt"/>
                <a:ea typeface="+mn-ea"/>
                <a:cs typeface="+mn-cs"/>
              </a:rPr>
              <a:t>大量的研究工作采用弱监督或无监督的方法来训练语法分析器，一个经典的方法是</a:t>
            </a:r>
            <a:r>
              <a:rPr lang="en-US" altLang="zh-CN" sz="1600" b="0" i="0" kern="1200" dirty="0" err="1" smtClean="0">
                <a:solidFill>
                  <a:schemeClr val="tx1"/>
                </a:solidFill>
                <a:effectLst/>
                <a:latin typeface="+mn-lt"/>
                <a:ea typeface="+mn-ea"/>
                <a:cs typeface="+mn-cs"/>
              </a:rPr>
              <a:t>Berant</a:t>
            </a:r>
            <a:r>
              <a:rPr lang="zh-CN" altLang="en-US" sz="1600" b="0" i="0" kern="1200" dirty="0" smtClean="0">
                <a:solidFill>
                  <a:schemeClr val="tx1"/>
                </a:solidFill>
                <a:effectLst/>
                <a:latin typeface="+mn-lt"/>
                <a:ea typeface="+mn-ea"/>
                <a:cs typeface="+mn-cs"/>
              </a:rPr>
              <a:t>提出的利用“问题</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答案对”数据结合</a:t>
            </a:r>
            <a:r>
              <a:rPr lang="en-US" altLang="zh-CN" sz="1600" b="0" i="0" kern="1200" dirty="0" smtClean="0">
                <a:solidFill>
                  <a:schemeClr val="tx1"/>
                </a:solidFill>
                <a:effectLst/>
                <a:latin typeface="+mn-lt"/>
                <a:ea typeface="+mn-ea"/>
                <a:cs typeface="+mn-cs"/>
              </a:rPr>
              <a:t>Freebase</a:t>
            </a:r>
            <a:r>
              <a:rPr lang="zh-CN" altLang="en-US" sz="1600" b="0" i="0" kern="1200" dirty="0" smtClean="0">
                <a:solidFill>
                  <a:schemeClr val="tx1"/>
                </a:solidFill>
                <a:effectLst/>
                <a:latin typeface="+mn-lt"/>
                <a:ea typeface="+mn-ea"/>
                <a:cs typeface="+mn-cs"/>
              </a:rPr>
              <a:t>作为语法分析器的数据集，此方法无需人工标注数据</a:t>
            </a:r>
            <a:endParaRPr lang="en-US" altLang="zh-CN" sz="1600" b="0" i="0" kern="1200" dirty="0" smtClean="0">
              <a:solidFill>
                <a:schemeClr val="tx1"/>
              </a:solidFill>
              <a:effectLst/>
              <a:latin typeface="+mn-lt"/>
              <a:ea typeface="+mn-ea"/>
              <a:cs typeface="+mn-cs"/>
            </a:endParaRPr>
          </a:p>
          <a:p>
            <a:r>
              <a:rPr lang="zh-CN" altLang="en-US" sz="1600" b="0" i="0" kern="1200" dirty="0" smtClean="0">
                <a:solidFill>
                  <a:schemeClr val="tx1"/>
                </a:solidFill>
                <a:effectLst/>
                <a:latin typeface="+mn-lt"/>
                <a:ea typeface="+mn-ea"/>
                <a:cs typeface="+mn-cs"/>
              </a:rPr>
              <a:t>解决了逻辑表达式生成过程中的四个问题：资源映射、桥接操作、组合操作和候选逻辑表达式评估</a:t>
            </a:r>
            <a:endParaRPr lang="en-US" altLang="zh-CN" sz="1600" b="0" i="0" kern="1200" dirty="0" smtClean="0">
              <a:solidFill>
                <a:schemeClr val="tx1"/>
              </a:solidFill>
              <a:effectLst/>
              <a:latin typeface="+mn-lt"/>
              <a:ea typeface="+mn-ea"/>
              <a:cs typeface="+mn-cs"/>
            </a:endParaRPr>
          </a:p>
          <a:p>
            <a:endParaRPr lang="en-US" altLang="zh-CN" sz="1600" b="0" i="0" kern="1200" dirty="0" smtClean="0">
              <a:solidFill>
                <a:schemeClr val="tx1"/>
              </a:solidFill>
              <a:effectLst/>
              <a:latin typeface="+mn-lt"/>
              <a:ea typeface="+mn-ea"/>
              <a:cs typeface="+mn-cs"/>
            </a:endParaRPr>
          </a:p>
          <a:p>
            <a:r>
              <a:rPr lang="zh-CN" altLang="en-US" sz="1600" b="0" i="0" kern="1200" dirty="0" smtClean="0">
                <a:solidFill>
                  <a:schemeClr val="tx1"/>
                </a:solidFill>
                <a:effectLst/>
                <a:latin typeface="+mn-lt"/>
                <a:ea typeface="+mn-ea"/>
                <a:cs typeface="+mn-cs"/>
              </a:rPr>
              <a:t>统计所有自然语言三元组中符合</a:t>
            </a:r>
            <a:r>
              <a:rPr lang="en-US" altLang="zh-CN" sz="1600" b="0" i="0" kern="1200" dirty="0" smtClean="0">
                <a:solidFill>
                  <a:schemeClr val="tx1"/>
                </a:solidFill>
                <a:effectLst/>
                <a:latin typeface="+mn-lt"/>
                <a:ea typeface="+mn-ea"/>
                <a:cs typeface="+mn-cs"/>
              </a:rPr>
              <a:t>r1[t1,t2]</a:t>
            </a:r>
            <a:r>
              <a:rPr lang="zh-CN" altLang="en-US" sz="1600" b="0" i="0" kern="1200" dirty="0" smtClean="0">
                <a:solidFill>
                  <a:schemeClr val="tx1"/>
                </a:solidFill>
                <a:effectLst/>
                <a:latin typeface="+mn-lt"/>
                <a:ea typeface="+mn-ea"/>
                <a:cs typeface="+mn-cs"/>
              </a:rPr>
              <a:t>的</a:t>
            </a:r>
            <a:r>
              <a:rPr lang="zh-CN" altLang="en-US" sz="1600" b="1" i="0" kern="1200" dirty="0" smtClean="0">
                <a:solidFill>
                  <a:schemeClr val="tx1"/>
                </a:solidFill>
                <a:effectLst/>
                <a:latin typeface="+mn-lt"/>
                <a:ea typeface="+mn-ea"/>
                <a:cs typeface="+mn-cs"/>
              </a:rPr>
              <a:t>实体对</a:t>
            </a:r>
            <a:r>
              <a:rPr lang="zh-CN" altLang="en-US" sz="1600" b="0" i="0" kern="1200" dirty="0" smtClean="0">
                <a:solidFill>
                  <a:schemeClr val="tx1"/>
                </a:solidFill>
                <a:effectLst/>
                <a:latin typeface="+mn-lt"/>
                <a:ea typeface="+mn-ea"/>
                <a:cs typeface="+mn-cs"/>
              </a:rPr>
              <a:t>得到集合</a:t>
            </a:r>
            <a:r>
              <a:rPr lang="en-US" altLang="zh-CN" sz="1600" b="0" i="0" kern="1200" dirty="0" smtClean="0">
                <a:solidFill>
                  <a:schemeClr val="tx1"/>
                </a:solidFill>
                <a:effectLst/>
                <a:latin typeface="+mn-lt"/>
                <a:ea typeface="+mn-ea"/>
                <a:cs typeface="+mn-cs"/>
              </a:rPr>
              <a:t>F(r1)</a:t>
            </a:r>
            <a:r>
              <a:rPr lang="zh-CN" altLang="en-US" sz="1600" b="0" i="0" kern="1200" dirty="0" smtClean="0">
                <a:solidFill>
                  <a:schemeClr val="tx1"/>
                </a:solidFill>
                <a:effectLst/>
                <a:latin typeface="+mn-lt"/>
                <a:ea typeface="+mn-ea"/>
                <a:cs typeface="+mn-cs"/>
              </a:rPr>
              <a:t>，统计知识库中符合</a:t>
            </a:r>
            <a:r>
              <a:rPr lang="en-US" altLang="zh-CN" sz="1600" b="0" i="0" kern="1200" dirty="0" smtClean="0">
                <a:solidFill>
                  <a:schemeClr val="tx1"/>
                </a:solidFill>
                <a:effectLst/>
                <a:latin typeface="+mn-lt"/>
                <a:ea typeface="+mn-ea"/>
                <a:cs typeface="+mn-cs"/>
              </a:rPr>
              <a:t>r2[t1,t2]</a:t>
            </a:r>
            <a:r>
              <a:rPr lang="zh-CN" altLang="en-US" sz="1600" b="0" i="0" kern="1200" dirty="0" smtClean="0">
                <a:solidFill>
                  <a:schemeClr val="tx1"/>
                </a:solidFill>
                <a:effectLst/>
                <a:latin typeface="+mn-lt"/>
                <a:ea typeface="+mn-ea"/>
                <a:cs typeface="+mn-cs"/>
              </a:rPr>
              <a:t>的实体对得到集合</a:t>
            </a:r>
            <a:r>
              <a:rPr lang="en-US" altLang="zh-CN" sz="1600" b="0" i="0" kern="1200" dirty="0" smtClean="0">
                <a:solidFill>
                  <a:schemeClr val="tx1"/>
                </a:solidFill>
                <a:effectLst/>
                <a:latin typeface="+mn-lt"/>
                <a:ea typeface="+mn-ea"/>
                <a:cs typeface="+mn-cs"/>
              </a:rPr>
              <a:t>F(r2)</a:t>
            </a:r>
          </a:p>
          <a:p>
            <a:r>
              <a:rPr lang="zh-CN" altLang="en-US" sz="1600" b="0" i="0" kern="1200" dirty="0" smtClean="0">
                <a:solidFill>
                  <a:schemeClr val="tx1"/>
                </a:solidFill>
                <a:effectLst/>
                <a:latin typeface="+mn-lt"/>
                <a:ea typeface="+mn-ea"/>
                <a:cs typeface="+mn-cs"/>
              </a:rPr>
              <a:t>通过比较集合</a:t>
            </a:r>
            <a:r>
              <a:rPr lang="en-US" altLang="zh-CN" sz="1600" b="0" i="0" kern="1200" dirty="0" smtClean="0">
                <a:solidFill>
                  <a:schemeClr val="tx1"/>
                </a:solidFill>
                <a:effectLst/>
                <a:latin typeface="+mn-lt"/>
                <a:ea typeface="+mn-ea"/>
                <a:cs typeface="+mn-cs"/>
              </a:rPr>
              <a:t>F(r1)</a:t>
            </a:r>
            <a:r>
              <a:rPr lang="zh-CN" altLang="en-US" sz="1600" b="0" i="0" kern="1200" dirty="0" smtClean="0">
                <a:solidFill>
                  <a:schemeClr val="tx1"/>
                </a:solidFill>
                <a:effectLst/>
                <a:latin typeface="+mn-lt"/>
                <a:ea typeface="+mn-ea"/>
                <a:cs typeface="+mn-cs"/>
              </a:rPr>
              <a:t>和集合</a:t>
            </a:r>
            <a:r>
              <a:rPr lang="en-US" altLang="zh-CN" sz="1600" b="0" i="0" kern="1200" dirty="0" smtClean="0">
                <a:solidFill>
                  <a:schemeClr val="tx1"/>
                </a:solidFill>
                <a:effectLst/>
                <a:latin typeface="+mn-lt"/>
                <a:ea typeface="+mn-ea"/>
                <a:cs typeface="+mn-cs"/>
              </a:rPr>
              <a:t>F(r2)</a:t>
            </a:r>
            <a:r>
              <a:rPr lang="zh-CN" altLang="en-US" sz="1600" b="0" i="0" kern="1200" dirty="0" smtClean="0">
                <a:solidFill>
                  <a:schemeClr val="tx1"/>
                </a:solidFill>
                <a:effectLst/>
                <a:latin typeface="+mn-lt"/>
                <a:ea typeface="+mn-ea"/>
                <a:cs typeface="+mn-cs"/>
              </a:rPr>
              <a:t>类似</a:t>
            </a:r>
            <a:r>
              <a:rPr lang="en-US" altLang="zh-CN" sz="1600" b="0" i="0" kern="1200" dirty="0" err="1" smtClean="0">
                <a:solidFill>
                  <a:schemeClr val="tx1"/>
                </a:solidFill>
                <a:effectLst/>
                <a:latin typeface="+mn-lt"/>
                <a:ea typeface="+mn-ea"/>
                <a:cs typeface="+mn-cs"/>
              </a:rPr>
              <a:t>Jaccard</a:t>
            </a:r>
            <a:r>
              <a:rPr lang="zh-CN" altLang="en-US" sz="1600" b="0" i="0" kern="1200" dirty="0" smtClean="0">
                <a:solidFill>
                  <a:schemeClr val="tx1"/>
                </a:solidFill>
                <a:effectLst/>
                <a:latin typeface="+mn-lt"/>
                <a:ea typeface="+mn-ea"/>
                <a:cs typeface="+mn-cs"/>
              </a:rPr>
              <a:t>距离特征确定是否建立</a:t>
            </a:r>
            <a:r>
              <a:rPr lang="en-US" altLang="zh-CN" sz="1600" b="0" i="0" kern="1200" dirty="0" smtClean="0">
                <a:solidFill>
                  <a:schemeClr val="tx1"/>
                </a:solidFill>
                <a:effectLst/>
                <a:latin typeface="+mn-lt"/>
                <a:ea typeface="+mn-ea"/>
                <a:cs typeface="+mn-cs"/>
              </a:rPr>
              <a:t>r1</a:t>
            </a:r>
            <a:r>
              <a:rPr lang="zh-CN" altLang="en-US" sz="1600" b="0" i="0" kern="1200" dirty="0" smtClean="0">
                <a:solidFill>
                  <a:schemeClr val="tx1"/>
                </a:solidFill>
                <a:effectLst/>
                <a:latin typeface="+mn-lt"/>
                <a:ea typeface="+mn-ea"/>
                <a:cs typeface="+mn-cs"/>
              </a:rPr>
              <a:t>和</a:t>
            </a:r>
            <a:r>
              <a:rPr lang="en-US" altLang="zh-CN" sz="1600" b="0" i="0" kern="1200" dirty="0" smtClean="0">
                <a:solidFill>
                  <a:schemeClr val="tx1"/>
                </a:solidFill>
                <a:effectLst/>
                <a:latin typeface="+mn-lt"/>
                <a:ea typeface="+mn-ea"/>
                <a:cs typeface="+mn-cs"/>
              </a:rPr>
              <a:t>r2</a:t>
            </a:r>
            <a:r>
              <a:rPr lang="zh-CN" altLang="en-US" sz="1600" b="0" i="0" kern="1200" dirty="0" smtClean="0">
                <a:solidFill>
                  <a:schemeClr val="tx1"/>
                </a:solidFill>
                <a:effectLst/>
                <a:latin typeface="+mn-lt"/>
                <a:ea typeface="+mn-ea"/>
                <a:cs typeface="+mn-cs"/>
              </a:rPr>
              <a:t>的资源映射</a:t>
            </a:r>
            <a:endParaRPr lang="en-US" altLang="zh-CN" sz="16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102</a:t>
            </a:fld>
            <a:endParaRPr lang="zh-CN" altLang="en-US"/>
          </a:p>
        </p:txBody>
      </p:sp>
    </p:spTree>
    <p:extLst>
      <p:ext uri="{BB962C8B-B14F-4D97-AF65-F5344CB8AC3E}">
        <p14:creationId xmlns:p14="http://schemas.microsoft.com/office/powerpoint/2010/main" val="5690772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KBQA </a:t>
            </a:r>
            <a:r>
              <a:rPr lang="zh-CN" altLang="en-US" sz="1200" b="0" i="0" kern="1200" dirty="0" smtClean="0">
                <a:solidFill>
                  <a:schemeClr val="tx1"/>
                </a:solidFill>
                <a:effectLst/>
                <a:latin typeface="+mn-lt"/>
                <a:ea typeface="+mn-ea"/>
                <a:cs typeface="+mn-cs"/>
              </a:rPr>
              <a:t>与深度学习结合有两个方向，第一个是利用深度学习对传统问答方法进行改进，另一个是基于深度学习的端到端模型。</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查询图由</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种节点组成（实体、中间变量、聚合函数、</a:t>
            </a:r>
            <a:r>
              <a:rPr lang="en-US" altLang="zh-CN" sz="1200" b="0" i="0" kern="1200" dirty="0" smtClean="0">
                <a:solidFill>
                  <a:schemeClr val="tx1"/>
                </a:solidFill>
                <a:effectLst/>
                <a:latin typeface="+mn-lt"/>
                <a:ea typeface="+mn-ea"/>
                <a:cs typeface="+mn-cs"/>
              </a:rPr>
              <a:t>Lambda</a:t>
            </a:r>
            <a:r>
              <a:rPr lang="zh-CN" altLang="en-US" sz="1200" b="0" i="0" kern="1200" dirty="0" smtClean="0">
                <a:solidFill>
                  <a:schemeClr val="tx1"/>
                </a:solidFill>
                <a:effectLst/>
                <a:latin typeface="+mn-lt"/>
                <a:ea typeface="+mn-ea"/>
                <a:cs typeface="+mn-cs"/>
              </a:rPr>
              <a:t>变量即答案节点）</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对于生成查询图的第二步，需要从众多候选核心推断链中选出最优的，例如要评估</a:t>
            </a:r>
            <a:r>
              <a:rPr lang="en-US" altLang="zh-CN" sz="1200" b="0" i="0" kern="1200" dirty="0" smtClean="0">
                <a:solidFill>
                  <a:schemeClr val="tx1"/>
                </a:solidFill>
                <a:effectLst/>
                <a:latin typeface="+mn-lt"/>
                <a:ea typeface="+mn-ea"/>
                <a:cs typeface="+mn-cs"/>
              </a:rPr>
              <a:t>(cast-</a:t>
            </a:r>
            <a:r>
              <a:rPr lang="en-US" altLang="zh-CN" sz="1200" b="0" i="0" kern="1200" dirty="0" err="1" smtClean="0">
                <a:solidFill>
                  <a:schemeClr val="tx1"/>
                </a:solidFill>
                <a:effectLst/>
                <a:latin typeface="+mn-lt"/>
                <a:ea typeface="+mn-ea"/>
                <a:cs typeface="+mn-cs"/>
              </a:rPr>
              <a:t>actor,writer</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start,genre</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三个谓语序列中哪个最接近问题中</a:t>
            </a:r>
            <a:r>
              <a:rPr lang="en-US" altLang="zh-CN" sz="1200" b="0" i="0" kern="1200" dirty="0" smtClean="0">
                <a:solidFill>
                  <a:schemeClr val="tx1"/>
                </a:solidFill>
                <a:effectLst/>
                <a:latin typeface="+mn-lt"/>
                <a:ea typeface="+mn-ea"/>
                <a:cs typeface="+mn-cs"/>
              </a:rPr>
              <a:t>”Family</a:t>
            </a:r>
            <a:r>
              <a:rPr lang="en-US" altLang="zh-CN" sz="1200" b="0" i="0" kern="1200" baseline="0" dirty="0" smtClean="0">
                <a:solidFill>
                  <a:schemeClr val="tx1"/>
                </a:solidFill>
                <a:effectLst/>
                <a:latin typeface="+mn-lt"/>
                <a:ea typeface="+mn-ea"/>
                <a:cs typeface="+mn-cs"/>
              </a:rPr>
              <a:t> Guy”</a:t>
            </a:r>
            <a:r>
              <a:rPr lang="zh-CN" altLang="en-US" sz="1200" b="0" i="0" kern="1200" baseline="0" dirty="0" smtClean="0">
                <a:solidFill>
                  <a:schemeClr val="tx1"/>
                </a:solidFill>
                <a:effectLst/>
                <a:latin typeface="+mn-lt"/>
                <a:ea typeface="+mn-ea"/>
                <a:cs typeface="+mn-cs"/>
              </a:rPr>
              <a:t>和</a:t>
            </a:r>
            <a:r>
              <a:rPr lang="en-US" altLang="zh-CN" sz="1200" b="0" i="0" kern="1200" baseline="0" dirty="0" smtClean="0">
                <a:solidFill>
                  <a:schemeClr val="tx1"/>
                </a:solidFill>
                <a:effectLst/>
                <a:latin typeface="+mn-lt"/>
                <a:ea typeface="+mn-ea"/>
                <a:cs typeface="+mn-cs"/>
              </a:rPr>
              <a:t>”who”</a:t>
            </a:r>
            <a:r>
              <a:rPr lang="zh-CN" altLang="en-US" sz="1200" b="0" i="0" kern="1200" baseline="0" dirty="0" smtClean="0">
                <a:solidFill>
                  <a:schemeClr val="tx1"/>
                </a:solidFill>
                <a:effectLst/>
                <a:latin typeface="+mn-lt"/>
                <a:ea typeface="+mn-ea"/>
                <a:cs typeface="+mn-cs"/>
              </a:rPr>
              <a:t>的关系</a:t>
            </a:r>
            <a:endParaRPr lang="en-US" altLang="zh-CN" sz="1200" b="0" i="0" kern="1200" baseline="0" dirty="0" smtClean="0">
              <a:solidFill>
                <a:schemeClr val="tx1"/>
              </a:solidFill>
              <a:effectLst/>
              <a:latin typeface="+mn-lt"/>
              <a:ea typeface="+mn-ea"/>
              <a:cs typeface="+mn-cs"/>
            </a:endParaRPr>
          </a:p>
          <a:p>
            <a:r>
              <a:rPr lang="zh-CN" altLang="en-US" sz="1600" b="0" i="0" kern="1200" dirty="0" smtClean="0">
                <a:solidFill>
                  <a:schemeClr val="tx1"/>
                </a:solidFill>
                <a:effectLst/>
                <a:latin typeface="+mn-lt"/>
                <a:ea typeface="+mn-ea"/>
                <a:cs typeface="+mn-cs"/>
              </a:rPr>
              <a:t>文献使用一个</a:t>
            </a:r>
            <a:r>
              <a:rPr lang="en-US" altLang="zh-CN" sz="1600" b="1" i="0" kern="1200" dirty="0" smtClean="0">
                <a:solidFill>
                  <a:schemeClr val="tx1"/>
                </a:solidFill>
                <a:effectLst/>
                <a:latin typeface="+mn-lt"/>
                <a:ea typeface="+mn-ea"/>
                <a:cs typeface="+mn-cs"/>
              </a:rPr>
              <a:t>CNN</a:t>
            </a:r>
            <a:r>
              <a:rPr lang="zh-CN" altLang="en-US" sz="1600" b="1" i="0" kern="1200" dirty="0" smtClean="0">
                <a:solidFill>
                  <a:schemeClr val="tx1"/>
                </a:solidFill>
                <a:effectLst/>
                <a:latin typeface="+mn-lt"/>
                <a:ea typeface="+mn-ea"/>
                <a:cs typeface="+mn-cs"/>
              </a:rPr>
              <a:t>网络</a:t>
            </a:r>
            <a:r>
              <a:rPr lang="zh-CN" altLang="en-US" sz="1600" b="0" i="0" kern="1200" dirty="0" smtClean="0">
                <a:solidFill>
                  <a:schemeClr val="tx1"/>
                </a:solidFill>
                <a:effectLst/>
                <a:latin typeface="+mn-lt"/>
                <a:ea typeface="+mn-ea"/>
                <a:cs typeface="+mn-cs"/>
              </a:rPr>
              <a:t>将候选序列和问题文本中的关键词向量化，通过语义相似度计算找到最优的核心推断链</a:t>
            </a:r>
            <a:endParaRPr lang="en-US" altLang="zh-CN" sz="16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103</a:t>
            </a:fld>
            <a:endParaRPr lang="zh-CN" altLang="en-US"/>
          </a:p>
        </p:txBody>
      </p:sp>
    </p:spTree>
    <p:extLst>
      <p:ext uri="{BB962C8B-B14F-4D97-AF65-F5344CB8AC3E}">
        <p14:creationId xmlns:p14="http://schemas.microsoft.com/office/powerpoint/2010/main" val="9549210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6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104</a:t>
            </a:fld>
            <a:endParaRPr lang="zh-CN" altLang="en-US"/>
          </a:p>
        </p:txBody>
      </p:sp>
    </p:spTree>
    <p:extLst>
      <p:ext uri="{BB962C8B-B14F-4D97-AF65-F5344CB8AC3E}">
        <p14:creationId xmlns:p14="http://schemas.microsoft.com/office/powerpoint/2010/main" val="195622057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6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105</a:t>
            </a:fld>
            <a:endParaRPr lang="zh-CN" altLang="en-US"/>
          </a:p>
        </p:txBody>
      </p:sp>
    </p:spTree>
    <p:extLst>
      <p:ext uri="{BB962C8B-B14F-4D97-AF65-F5344CB8AC3E}">
        <p14:creationId xmlns:p14="http://schemas.microsoft.com/office/powerpoint/2010/main" val="3621695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600" b="0" i="0" kern="1200" dirty="0" smtClean="0">
                <a:solidFill>
                  <a:schemeClr val="tx1"/>
                </a:solidFill>
                <a:effectLst/>
                <a:latin typeface="+mn-lt"/>
                <a:ea typeface="+mn-ea"/>
                <a:cs typeface="+mn-cs"/>
              </a:rPr>
              <a:t>从自然语言问题中识别出实体名、属性名和属性值的等三类要素，并将实体名和属性名映射到知识库中的实体和属性</a:t>
            </a:r>
            <a:endParaRPr lang="en-US" altLang="zh-CN" sz="1600" b="0" i="0" kern="1200" dirty="0" smtClean="0">
              <a:solidFill>
                <a:schemeClr val="tx1"/>
              </a:solidFill>
              <a:effectLst/>
              <a:latin typeface="+mn-lt"/>
              <a:ea typeface="+mn-ea"/>
              <a:cs typeface="+mn-cs"/>
            </a:endParaRPr>
          </a:p>
          <a:p>
            <a:r>
              <a:rPr lang="zh-CN" altLang="en-US" sz="1600" b="0" i="0" kern="1200" dirty="0" smtClean="0">
                <a:solidFill>
                  <a:schemeClr val="tx1"/>
                </a:solidFill>
                <a:effectLst/>
                <a:latin typeface="+mn-lt"/>
                <a:ea typeface="+mn-ea"/>
                <a:cs typeface="+mn-cs"/>
              </a:rPr>
              <a:t>识别之后，依据它们的数目及位置，确定问题对应的查询类型，以便基于逻辑表达式模板生成对应的逻辑表达式</a:t>
            </a:r>
            <a:endParaRPr lang="en-US" altLang="zh-CN" sz="16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106</a:t>
            </a:fld>
            <a:endParaRPr lang="zh-CN" altLang="en-US"/>
          </a:p>
        </p:txBody>
      </p:sp>
    </p:spTree>
    <p:extLst>
      <p:ext uri="{BB962C8B-B14F-4D97-AF65-F5344CB8AC3E}">
        <p14:creationId xmlns:p14="http://schemas.microsoft.com/office/powerpoint/2010/main" val="273564053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600" kern="0" dirty="0" smtClean="0">
                <a:latin typeface="宋体" panose="02010600030101010101" pitchFamily="2" charset="-122"/>
                <a:ea typeface="+mn-ea"/>
              </a:rPr>
              <a:t>生成逻辑表达式后，基于查询的类型和要素，直接用对应的</a:t>
            </a:r>
            <a:r>
              <a:rPr lang="en-US" altLang="zh-CN" sz="1600" kern="0" dirty="0" err="1" smtClean="0">
                <a:latin typeface="宋体" panose="02010600030101010101" pitchFamily="2" charset="-122"/>
                <a:ea typeface="+mn-ea"/>
              </a:rPr>
              <a:t>Elasticsearch</a:t>
            </a:r>
            <a:r>
              <a:rPr lang="zh-CN" altLang="en-US" sz="1600" kern="0" dirty="0" smtClean="0">
                <a:latin typeface="宋体" panose="02010600030101010101" pitchFamily="2" charset="-122"/>
                <a:ea typeface="+mn-ea"/>
              </a:rPr>
              <a:t>查询模板将逻辑表达式翻译成</a:t>
            </a:r>
            <a:r>
              <a:rPr lang="en-US" altLang="zh-CN" sz="1600" kern="0" dirty="0" err="1" smtClean="0">
                <a:latin typeface="宋体" panose="02010600030101010101" pitchFamily="2" charset="-122"/>
                <a:ea typeface="+mn-ea"/>
              </a:rPr>
              <a:t>Elasticsearch</a:t>
            </a:r>
            <a:r>
              <a:rPr lang="zh-CN" altLang="en-US" sz="1600" kern="0" dirty="0" smtClean="0">
                <a:latin typeface="宋体" panose="02010600030101010101" pitchFamily="2" charset="-122"/>
                <a:ea typeface="+mn-ea"/>
              </a:rPr>
              <a:t>查询</a:t>
            </a:r>
            <a:endParaRPr lang="en-US" altLang="zh-CN" sz="1600" kern="0" dirty="0" smtClean="0">
              <a:latin typeface="宋体" panose="02010600030101010101" pitchFamily="2" charset="-122"/>
              <a:ea typeface="+mn-ea"/>
            </a:endParaRPr>
          </a:p>
          <a:p>
            <a:endParaRPr lang="en-US" altLang="zh-CN" sz="16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107</a:t>
            </a:fld>
            <a:endParaRPr lang="zh-CN" altLang="en-US"/>
          </a:p>
        </p:txBody>
      </p:sp>
    </p:spTree>
    <p:extLst>
      <p:ext uri="{BB962C8B-B14F-4D97-AF65-F5344CB8AC3E}">
        <p14:creationId xmlns:p14="http://schemas.microsoft.com/office/powerpoint/2010/main" val="42922948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6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108</a:t>
            </a:fld>
            <a:endParaRPr lang="zh-CN" altLang="en-US"/>
          </a:p>
        </p:txBody>
      </p:sp>
    </p:spTree>
    <p:extLst>
      <p:ext uri="{BB962C8B-B14F-4D97-AF65-F5344CB8AC3E}">
        <p14:creationId xmlns:p14="http://schemas.microsoft.com/office/powerpoint/2010/main" val="75705681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6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109</a:t>
            </a:fld>
            <a:endParaRPr lang="zh-CN" altLang="en-US"/>
          </a:p>
        </p:txBody>
      </p:sp>
    </p:spTree>
    <p:extLst>
      <p:ext uri="{BB962C8B-B14F-4D97-AF65-F5344CB8AC3E}">
        <p14:creationId xmlns:p14="http://schemas.microsoft.com/office/powerpoint/2010/main" val="1342854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ClrTx/>
              <a:buNone/>
            </a:pPr>
            <a:r>
              <a:rPr lang="zh-CN" altLang="en-US" sz="1200" kern="1200" dirty="0" smtClean="0">
                <a:latin typeface="宋体" panose="02010600030101010101" pitchFamily="2" charset="-122"/>
                <a:ea typeface="+mn-ea"/>
              </a:rPr>
              <a:t>如果把三元组的主语和宾语看成图的节点，三元组的谓语看成边，那么一个</a:t>
            </a:r>
            <a:r>
              <a:rPr lang="en-US" altLang="zh-CN" sz="1200" kern="1200" dirty="0" smtClean="0">
                <a:latin typeface="宋体" panose="02010600030101010101" pitchFamily="2" charset="-122"/>
                <a:ea typeface="+mn-ea"/>
              </a:rPr>
              <a:t>RDF</a:t>
            </a:r>
            <a:r>
              <a:rPr lang="zh-CN" altLang="en-US" sz="1200" kern="1200" dirty="0" smtClean="0">
                <a:latin typeface="宋体" panose="02010600030101010101" pitchFamily="2" charset="-122"/>
                <a:ea typeface="+mn-ea"/>
              </a:rPr>
              <a:t>知识库可以被看成一个图或一个知识图谱，三元组则是图的单元</a:t>
            </a:r>
            <a:endParaRPr lang="en-US" altLang="zh-CN" sz="1200" kern="1200" dirty="0" smtClean="0">
              <a:latin typeface="宋体" panose="02010600030101010101" pitchFamily="2" charset="-122"/>
              <a:ea typeface="+mn-ea"/>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11</a:t>
            </a:fld>
            <a:endParaRPr lang="zh-CN" altLang="en-US"/>
          </a:p>
        </p:txBody>
      </p:sp>
    </p:spTree>
    <p:extLst>
      <p:ext uri="{BB962C8B-B14F-4D97-AF65-F5344CB8AC3E}">
        <p14:creationId xmlns:p14="http://schemas.microsoft.com/office/powerpoint/2010/main" val="83194499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6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110</a:t>
            </a:fld>
            <a:endParaRPr lang="zh-CN" altLang="en-US"/>
          </a:p>
        </p:txBody>
      </p:sp>
    </p:spTree>
    <p:extLst>
      <p:ext uri="{BB962C8B-B14F-4D97-AF65-F5344CB8AC3E}">
        <p14:creationId xmlns:p14="http://schemas.microsoft.com/office/powerpoint/2010/main" val="36098941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smtClean="0">
                <a:solidFill>
                  <a:schemeClr val="tx1"/>
                </a:solidFill>
                <a:effectLst/>
                <a:latin typeface="+mn-lt"/>
                <a:ea typeface="+mn-ea"/>
                <a:cs typeface="+mn-cs"/>
              </a:rPr>
              <a:t>若更换知识库，使</a:t>
            </a:r>
            <a:r>
              <a:rPr lang="en-US" altLang="zh-CN" sz="1600" b="0" i="0" kern="1200" dirty="0" err="1" smtClean="0">
                <a:solidFill>
                  <a:schemeClr val="tx1"/>
                </a:solidFill>
                <a:effectLst/>
                <a:latin typeface="+mn-lt"/>
                <a:ea typeface="+mn-ea"/>
                <a:cs typeface="+mn-cs"/>
              </a:rPr>
              <a:t>gAnswer</a:t>
            </a:r>
            <a:r>
              <a:rPr lang="zh-CN" altLang="en-US" sz="1600" b="0" i="0" kern="1200" dirty="0" smtClean="0">
                <a:solidFill>
                  <a:schemeClr val="tx1"/>
                </a:solidFill>
                <a:effectLst/>
                <a:latin typeface="+mn-lt"/>
                <a:ea typeface="+mn-ea"/>
                <a:cs typeface="+mn-cs"/>
              </a:rPr>
              <a:t>在新的知识库上运行，需要更新查询引擎、离线索引和词典</a:t>
            </a:r>
            <a:endParaRPr lang="en-US" altLang="zh-CN" sz="16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111</a:t>
            </a:fld>
            <a:endParaRPr lang="zh-CN" altLang="en-US"/>
          </a:p>
        </p:txBody>
      </p:sp>
    </p:spTree>
    <p:extLst>
      <p:ext uri="{BB962C8B-B14F-4D97-AF65-F5344CB8AC3E}">
        <p14:creationId xmlns:p14="http://schemas.microsoft.com/office/powerpoint/2010/main" val="307892080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112</a:t>
            </a:fld>
            <a:endParaRPr lang="zh-CN" altLang="en-US"/>
          </a:p>
        </p:txBody>
      </p:sp>
    </p:spTree>
    <p:extLst>
      <p:ext uri="{BB962C8B-B14F-4D97-AF65-F5344CB8AC3E}">
        <p14:creationId xmlns:p14="http://schemas.microsoft.com/office/powerpoint/2010/main" val="1855207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RDF</a:t>
            </a:r>
            <a:r>
              <a:rPr lang="zh-CN" altLang="en-US" sz="1200" b="0" i="0" kern="1200" dirty="0" smtClean="0">
                <a:solidFill>
                  <a:schemeClr val="tx1"/>
                </a:solidFill>
                <a:effectLst/>
                <a:latin typeface="+mn-lt"/>
                <a:ea typeface="+mn-ea"/>
                <a:cs typeface="+mn-cs"/>
              </a:rPr>
              <a:t>中支持类似数据库的查询语言，叫做</a:t>
            </a:r>
            <a:r>
              <a:rPr lang="en-US" altLang="zh-CN" sz="1200" b="0" i="0" kern="1200" dirty="0" smtClean="0">
                <a:solidFill>
                  <a:schemeClr val="tx1"/>
                </a:solidFill>
                <a:effectLst/>
                <a:latin typeface="+mn-lt"/>
                <a:ea typeface="+mn-ea"/>
                <a:cs typeface="+mn-cs"/>
              </a:rPr>
              <a:t>SPARQL</a:t>
            </a:r>
            <a:r>
              <a:rPr lang="zh-CN" altLang="en-US" sz="1200" b="0" i="0" kern="1200" dirty="0" smtClean="0">
                <a:solidFill>
                  <a:schemeClr val="tx1"/>
                </a:solidFill>
                <a:effectLst/>
                <a:latin typeface="+mn-lt"/>
                <a:ea typeface="+mn-ea"/>
                <a:cs typeface="+mn-cs"/>
              </a:rPr>
              <a:t>，它提供查询</a:t>
            </a:r>
            <a:r>
              <a:rPr lang="en-US" altLang="zh-CN" sz="1200" b="0" i="0" kern="1200" dirty="0" smtClean="0">
                <a:solidFill>
                  <a:schemeClr val="tx1"/>
                </a:solidFill>
                <a:effectLst/>
                <a:latin typeface="+mn-lt"/>
                <a:ea typeface="+mn-ea"/>
                <a:cs typeface="+mn-cs"/>
              </a:rPr>
              <a:t>RDF</a:t>
            </a:r>
            <a:r>
              <a:rPr lang="zh-CN" altLang="en-US" sz="1200" b="0" i="0" kern="1200" dirty="0" smtClean="0">
                <a:solidFill>
                  <a:schemeClr val="tx1"/>
                </a:solidFill>
                <a:effectLst/>
                <a:latin typeface="+mn-lt"/>
                <a:ea typeface="+mn-ea"/>
                <a:cs typeface="+mn-cs"/>
              </a:rPr>
              <a:t>数据的标准语法、处理</a:t>
            </a:r>
            <a:r>
              <a:rPr lang="en-US" altLang="zh-CN" sz="1200" b="0" i="0" kern="1200" dirty="0" smtClean="0">
                <a:solidFill>
                  <a:schemeClr val="tx1"/>
                </a:solidFill>
                <a:effectLst/>
                <a:latin typeface="+mn-lt"/>
                <a:ea typeface="+mn-ea"/>
                <a:cs typeface="+mn-cs"/>
              </a:rPr>
              <a:t>SPARQL</a:t>
            </a:r>
            <a:r>
              <a:rPr lang="zh-CN" altLang="en-US" sz="1200" b="0" i="0" kern="1200" dirty="0" smtClean="0">
                <a:solidFill>
                  <a:schemeClr val="tx1"/>
                </a:solidFill>
                <a:effectLst/>
                <a:latin typeface="+mn-lt"/>
                <a:ea typeface="+mn-ea"/>
                <a:cs typeface="+mn-cs"/>
              </a:rPr>
              <a:t>查询的规则以及结果返回形式</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其地位和查询形式都类似于关系数据库的</a:t>
            </a:r>
            <a:r>
              <a:rPr lang="en-US" altLang="zh-CN" sz="1200" b="0" i="0" kern="1200" dirty="0" smtClean="0">
                <a:solidFill>
                  <a:schemeClr val="tx1"/>
                </a:solidFill>
                <a:effectLst/>
                <a:latin typeface="+mn-lt"/>
                <a:ea typeface="+mn-ea"/>
                <a:cs typeface="+mn-cs"/>
              </a:rPr>
              <a:t>SQL</a:t>
            </a:r>
            <a:r>
              <a:rPr lang="zh-CN" altLang="en-US" sz="1200" b="0" i="0" kern="1200" dirty="0" smtClean="0">
                <a:solidFill>
                  <a:schemeClr val="tx1"/>
                </a:solidFill>
                <a:effectLst/>
                <a:latin typeface="+mn-lt"/>
                <a:ea typeface="+mn-ea"/>
                <a:cs typeface="+mn-cs"/>
              </a:rPr>
              <a:t>语言</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12</a:t>
            </a:fld>
            <a:endParaRPr lang="zh-CN" altLang="en-US"/>
          </a:p>
        </p:txBody>
      </p:sp>
    </p:spTree>
    <p:extLst>
      <p:ext uri="{BB962C8B-B14F-4D97-AF65-F5344CB8AC3E}">
        <p14:creationId xmlns:p14="http://schemas.microsoft.com/office/powerpoint/2010/main" val="2495260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SPARQL</a:t>
            </a:r>
            <a:r>
              <a:rPr lang="zh-CN" altLang="en-US" sz="1200" b="0" i="0" kern="1200" dirty="0" smtClean="0">
                <a:solidFill>
                  <a:schemeClr val="tx1"/>
                </a:solidFill>
                <a:effectLst/>
                <a:latin typeface="+mn-lt"/>
                <a:ea typeface="+mn-ea"/>
                <a:cs typeface="+mn-cs"/>
              </a:rPr>
              <a:t>查询包括查询、插入和删除操作</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可以通过 </a:t>
            </a:r>
            <a:r>
              <a:rPr lang="en-US" altLang="zh-CN" sz="1200" b="0" i="0" kern="1200" dirty="0" smtClean="0">
                <a:solidFill>
                  <a:schemeClr val="tx1"/>
                </a:solidFill>
                <a:effectLst/>
                <a:latin typeface="+mn-lt"/>
                <a:ea typeface="+mn-ea"/>
                <a:cs typeface="+mn-cs"/>
              </a:rPr>
              <a:t>DELETE DATA </a:t>
            </a:r>
            <a:r>
              <a:rPr lang="zh-CN" altLang="en-US" sz="1200" b="0" i="0" kern="1200" dirty="0" smtClean="0">
                <a:solidFill>
                  <a:schemeClr val="tx1"/>
                </a:solidFill>
                <a:effectLst/>
                <a:latin typeface="+mn-lt"/>
                <a:ea typeface="+mn-ea"/>
                <a:cs typeface="+mn-cs"/>
              </a:rPr>
              <a:t>和 </a:t>
            </a:r>
            <a:r>
              <a:rPr lang="en-US" altLang="zh-CN" sz="1200" b="0" i="0" kern="1200" dirty="0" smtClean="0">
                <a:solidFill>
                  <a:schemeClr val="tx1"/>
                </a:solidFill>
                <a:effectLst/>
                <a:latin typeface="+mn-lt"/>
                <a:ea typeface="+mn-ea"/>
                <a:cs typeface="+mn-cs"/>
              </a:rPr>
              <a:t>INSERT DATA </a:t>
            </a:r>
            <a:r>
              <a:rPr lang="zh-CN" altLang="en-US" sz="1200" b="0" i="0" kern="1200" dirty="0" smtClean="0">
                <a:solidFill>
                  <a:schemeClr val="tx1"/>
                </a:solidFill>
                <a:effectLst/>
                <a:latin typeface="+mn-lt"/>
                <a:ea typeface="+mn-ea"/>
                <a:cs typeface="+mn-cs"/>
              </a:rPr>
              <a:t>结合使用实现更新操作</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13</a:t>
            </a:fld>
            <a:endParaRPr lang="zh-CN" altLang="en-US"/>
          </a:p>
        </p:txBody>
      </p:sp>
    </p:spTree>
    <p:extLst>
      <p:ext uri="{BB962C8B-B14F-4D97-AF65-F5344CB8AC3E}">
        <p14:creationId xmlns:p14="http://schemas.microsoft.com/office/powerpoint/2010/main" val="2614578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前面提到的知识图谱表示方法中，其基础大多以三元组的方式对知识进行组织，节点对应三元组的头实体和尾实体，边对应着三元组的关系，离散的符号化表示方式可以有效的将数据结构化，但也面临着挑战。</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知识以基于离散符号的方式进行表达，但这些符号并不能在计算机中表达相应语义层面的信息，也不能进行语义计算。</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与前面所述的表示方法不同的是，接下来要描述的方法是把知识图谱中的实体和关系映射到低维连续的向量空间，而不是使用基于离散符号的表达方式</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在介绍知识图谱的向量表示方法前，先介绍词的表示方法</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14</a:t>
            </a:fld>
            <a:endParaRPr lang="zh-CN" altLang="en-US"/>
          </a:p>
        </p:txBody>
      </p:sp>
    </p:spTree>
    <p:extLst>
      <p:ext uri="{BB962C8B-B14F-4D97-AF65-F5344CB8AC3E}">
        <p14:creationId xmlns:p14="http://schemas.microsoft.com/office/powerpoint/2010/main" val="1135508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独热编码和词袋模型没有考虑语义层面的信息，无法表示词与词之间的语义相似度。</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解决方法：</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可以通过训练，将每个词都映射到一个较短的词向量上来。所有的这些词向量就构成了向量空间，进而可以用普通的统计学的方法来研究词与词之间的关系。</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15</a:t>
            </a:fld>
            <a:endParaRPr lang="zh-CN" altLang="en-US"/>
          </a:p>
        </p:txBody>
      </p:sp>
    </p:spTree>
    <p:extLst>
      <p:ext uri="{BB962C8B-B14F-4D97-AF65-F5344CB8AC3E}">
        <p14:creationId xmlns:p14="http://schemas.microsoft.com/office/powerpoint/2010/main" val="1991878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0" dirty="0" smtClean="0">
                <a:solidFill>
                  <a:schemeClr val="tx1"/>
                </a:solidFill>
                <a:latin typeface="+mj-ea"/>
                <a:ea typeface="+mn-ea"/>
                <a:cs typeface="+mn-cs"/>
              </a:rPr>
              <a:t>经典开源工具</a:t>
            </a:r>
            <a:r>
              <a:rPr lang="en-US" altLang="zh-CN" sz="1200" kern="0" dirty="0" smtClean="0">
                <a:solidFill>
                  <a:schemeClr val="tx1"/>
                </a:solidFill>
                <a:latin typeface="+mj-ea"/>
                <a:ea typeface="+mn-ea"/>
                <a:cs typeface="+mn-cs"/>
              </a:rPr>
              <a:t>word2vec</a:t>
            </a:r>
            <a:r>
              <a:rPr lang="zh-CN" altLang="en-US" sz="1200" kern="0" dirty="0" smtClean="0">
                <a:solidFill>
                  <a:schemeClr val="tx1"/>
                </a:solidFill>
                <a:latin typeface="+mj-ea"/>
                <a:ea typeface="+mn-ea"/>
                <a:cs typeface="+mn-cs"/>
              </a:rPr>
              <a:t>中包含的两个模型</a:t>
            </a:r>
            <a:endParaRPr lang="en-US" altLang="zh-CN" sz="1200" kern="0" dirty="0" smtClean="0">
              <a:solidFill>
                <a:schemeClr val="tx1"/>
              </a:solidFill>
              <a:latin typeface="+mj-ea"/>
              <a:ea typeface="+mn-ea"/>
              <a:cs typeface="+mn-cs"/>
            </a:endParaRPr>
          </a:p>
          <a:p>
            <a:r>
              <a:rPr lang="en-US" altLang="zh-CN" sz="1200" b="0" i="0" kern="1200" dirty="0" err="1" smtClean="0">
                <a:solidFill>
                  <a:schemeClr val="tx1"/>
                </a:solidFill>
                <a:effectLst/>
                <a:latin typeface="+mn-lt"/>
                <a:ea typeface="+mn-ea"/>
                <a:cs typeface="+mn-cs"/>
              </a:rPr>
              <a:t>CBoW</a:t>
            </a:r>
            <a:r>
              <a:rPr lang="zh-CN" altLang="en-US" sz="1200" b="0" i="0" kern="1200" dirty="0" smtClean="0">
                <a:solidFill>
                  <a:schemeClr val="tx1"/>
                </a:solidFill>
                <a:effectLst/>
                <a:latin typeface="+mn-lt"/>
                <a:ea typeface="+mn-ea"/>
                <a:cs typeface="+mn-cs"/>
              </a:rPr>
              <a:t>模型思想：用上下文预测中心词，从而训练出的词向量包含一定的上下文信息</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CBOW</a:t>
            </a:r>
            <a:r>
              <a:rPr lang="zh-CN" altLang="en-US" sz="1200" b="0" i="0" kern="1200" dirty="0" smtClean="0">
                <a:solidFill>
                  <a:schemeClr val="tx1"/>
                </a:solidFill>
                <a:effectLst/>
                <a:latin typeface="+mn-lt"/>
                <a:ea typeface="+mn-ea"/>
                <a:cs typeface="+mn-cs"/>
              </a:rPr>
              <a:t>模型的训练输入是某一个特征词的上下文相关的词对应的词向量，而输出就是这特定的一个词的词向量。</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Skip-gram</a:t>
            </a:r>
            <a:r>
              <a:rPr lang="zh-CN" altLang="en-US" sz="1200" b="0" i="0" kern="1200" dirty="0" smtClean="0">
                <a:solidFill>
                  <a:schemeClr val="tx1"/>
                </a:solidFill>
                <a:effectLst/>
                <a:latin typeface="+mn-lt"/>
                <a:ea typeface="+mn-ea"/>
                <a:cs typeface="+mn-cs"/>
              </a:rPr>
              <a:t>模型思想：用中心词预测上下文词</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Skip-Gram</a:t>
            </a:r>
            <a:r>
              <a:rPr lang="zh-CN" altLang="en-US" sz="1200" b="0" i="0" kern="1200" dirty="0" smtClean="0">
                <a:solidFill>
                  <a:schemeClr val="tx1"/>
                </a:solidFill>
                <a:effectLst/>
                <a:latin typeface="+mn-lt"/>
                <a:ea typeface="+mn-ea"/>
                <a:cs typeface="+mn-cs"/>
              </a:rPr>
              <a:t>模型和</a:t>
            </a:r>
            <a:r>
              <a:rPr lang="en-US" altLang="zh-CN" sz="1200" b="0" i="0" kern="1200" dirty="0" smtClean="0">
                <a:solidFill>
                  <a:schemeClr val="tx1"/>
                </a:solidFill>
                <a:effectLst/>
                <a:latin typeface="+mn-lt"/>
                <a:ea typeface="+mn-ea"/>
                <a:cs typeface="+mn-cs"/>
              </a:rPr>
              <a:t>CBOW</a:t>
            </a:r>
            <a:r>
              <a:rPr lang="zh-CN" altLang="en-US" sz="1200" b="0" i="0" kern="1200" dirty="0" smtClean="0">
                <a:solidFill>
                  <a:schemeClr val="tx1"/>
                </a:solidFill>
                <a:effectLst/>
                <a:latin typeface="+mn-lt"/>
                <a:ea typeface="+mn-ea"/>
                <a:cs typeface="+mn-cs"/>
              </a:rPr>
              <a:t>的思路是反着来的，即输入是特定的一个词的词向量，而输出是特定词对应的上下文词向量。</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16</a:t>
            </a:fld>
            <a:endParaRPr lang="zh-CN" altLang="en-US"/>
          </a:p>
        </p:txBody>
      </p:sp>
    </p:spTree>
    <p:extLst>
      <p:ext uri="{BB962C8B-B14F-4D97-AF65-F5344CB8AC3E}">
        <p14:creationId xmlns:p14="http://schemas.microsoft.com/office/powerpoint/2010/main" val="298870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mn-lt"/>
                <a:ea typeface="+mn-ea"/>
                <a:cs typeface="+mn-cs"/>
              </a:rPr>
              <a:t>在训练好的词向量中，可以发现一些词的词向量在连续空间中的某些关系</a:t>
            </a:r>
            <a:endParaRPr lang="en-US" altLang="zh-CN" sz="1200" b="0" i="0" kern="1200" dirty="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mn-lt"/>
                <a:ea typeface="+mn-ea"/>
                <a:cs typeface="+mn-cs"/>
              </a:rPr>
              <a:t>比如我们将词的维度降维到</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维（如图）</a:t>
            </a:r>
            <a:endParaRPr lang="en-US" altLang="zh-CN" sz="1200" b="0" i="0" kern="1200" dirty="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mn-lt"/>
                <a:ea typeface="+mn-ea"/>
                <a:cs typeface="+mn-cs"/>
              </a:rPr>
              <a:t>两个词之间的关系恰好可以简单的理解成知识图谱中的关系，（</a:t>
            </a:r>
            <a:r>
              <a:rPr lang="en-US" altLang="zh-CN" sz="1200" b="0" i="0" kern="1200" dirty="0" err="1" smtClean="0">
                <a:solidFill>
                  <a:schemeClr val="tx1"/>
                </a:solidFill>
                <a:effectLst/>
                <a:latin typeface="+mn-lt"/>
                <a:ea typeface="+mn-ea"/>
                <a:cs typeface="+mn-cs"/>
              </a:rPr>
              <a:t>Rome,is</a:t>
            </a:r>
            <a:r>
              <a:rPr lang="en-US" altLang="zh-CN" sz="1200" b="0" i="0" kern="1200" dirty="0" smtClean="0">
                <a:solidFill>
                  <a:schemeClr val="tx1"/>
                </a:solidFill>
                <a:effectLst/>
                <a:latin typeface="+mn-lt"/>
                <a:ea typeface="+mn-ea"/>
                <a:cs typeface="+mn-cs"/>
              </a:rPr>
              <a:t>-capital-</a:t>
            </a:r>
            <a:r>
              <a:rPr lang="en-US" altLang="zh-CN" sz="1200" b="0" i="0" kern="1200" dirty="0" err="1" smtClean="0">
                <a:solidFill>
                  <a:schemeClr val="tx1"/>
                </a:solidFill>
                <a:effectLst/>
                <a:latin typeface="+mn-lt"/>
                <a:ea typeface="+mn-ea"/>
                <a:cs typeface="+mn-cs"/>
              </a:rPr>
              <a:t>of,Italy</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Paris,is</a:t>
            </a:r>
            <a:r>
              <a:rPr lang="en-US" altLang="zh-CN" sz="1200" b="0" i="0" kern="1200" dirty="0" smtClean="0">
                <a:solidFill>
                  <a:schemeClr val="tx1"/>
                </a:solidFill>
                <a:effectLst/>
                <a:latin typeface="+mn-lt"/>
                <a:ea typeface="+mn-ea"/>
                <a:cs typeface="+mn-cs"/>
              </a:rPr>
              <a:t>-capital-</a:t>
            </a:r>
            <a:r>
              <a:rPr lang="en-US" altLang="zh-CN" sz="1200" b="0" i="0" kern="1200" dirty="0" err="1" smtClean="0">
                <a:solidFill>
                  <a:schemeClr val="tx1"/>
                </a:solidFill>
                <a:effectLst/>
                <a:latin typeface="+mn-lt"/>
                <a:ea typeface="+mn-ea"/>
                <a:cs typeface="+mn-cs"/>
              </a:rPr>
              <a:t>of,France</a:t>
            </a:r>
            <a:r>
              <a:rPr lang="zh-CN" altLang="en-US" sz="1200" b="0" i="0" kern="1200" dirty="0" smtClean="0">
                <a:solidFill>
                  <a:schemeClr val="tx1"/>
                </a:solidFill>
                <a:effectLst/>
                <a:latin typeface="+mn-lt"/>
                <a:ea typeface="+mn-ea"/>
                <a:cs typeface="+mn-cs"/>
              </a:rPr>
              <a:t>），可以看作知识图谱中的三元组</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17</a:t>
            </a:fld>
            <a:endParaRPr lang="zh-CN" altLang="en-US"/>
          </a:p>
        </p:txBody>
      </p:sp>
    </p:spTree>
    <p:extLst>
      <p:ext uri="{BB962C8B-B14F-4D97-AF65-F5344CB8AC3E}">
        <p14:creationId xmlns:p14="http://schemas.microsoft.com/office/powerpoint/2010/main" val="1716091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知识图谱的嵌入方法可以提高计算的效率，增加下游应用的多样性，并可以作为预训练，为下游模型提供语义支持</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18</a:t>
            </a:fld>
            <a:endParaRPr lang="zh-CN" altLang="en-US"/>
          </a:p>
        </p:txBody>
      </p:sp>
    </p:spTree>
    <p:extLst>
      <p:ext uri="{BB962C8B-B14F-4D97-AF65-F5344CB8AC3E}">
        <p14:creationId xmlns:p14="http://schemas.microsoft.com/office/powerpoint/2010/main" val="232543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受词向量启发（词与词在向量空间层的语义关系）</a:t>
            </a:r>
            <a:r>
              <a:rPr lang="en-US" altLang="zh-CN" sz="1200" b="0" i="0" kern="1200" dirty="0" smtClean="0">
                <a:solidFill>
                  <a:schemeClr val="tx1"/>
                </a:solidFill>
                <a:effectLst/>
                <a:latin typeface="+mn-lt"/>
                <a:ea typeface="+mn-ea"/>
                <a:cs typeface="+mn-cs"/>
              </a:rPr>
              <a:t>-&gt; </a:t>
            </a:r>
            <a:r>
              <a:rPr lang="zh-CN" altLang="en-US" sz="1200" b="0" i="0" kern="1200" dirty="0" smtClean="0">
                <a:solidFill>
                  <a:schemeClr val="tx1"/>
                </a:solidFill>
                <a:effectLst/>
                <a:latin typeface="+mn-lt"/>
                <a:ea typeface="+mn-ea"/>
                <a:cs typeface="+mn-cs"/>
              </a:rPr>
              <a:t>知识图谱中头实体和尾实体在向量空间中的关系</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19</a:t>
            </a:fld>
            <a:endParaRPr lang="zh-CN" altLang="en-US"/>
          </a:p>
        </p:txBody>
      </p:sp>
    </p:spTree>
    <p:extLst>
      <p:ext uri="{BB962C8B-B14F-4D97-AF65-F5344CB8AC3E}">
        <p14:creationId xmlns:p14="http://schemas.microsoft.com/office/powerpoint/2010/main" val="1227839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2</a:t>
            </a:fld>
            <a:endParaRPr lang="zh-CN" altLang="en-US"/>
          </a:p>
        </p:txBody>
      </p:sp>
    </p:spTree>
    <p:extLst>
      <p:ext uri="{BB962C8B-B14F-4D97-AF65-F5344CB8AC3E}">
        <p14:creationId xmlns:p14="http://schemas.microsoft.com/office/powerpoint/2010/main" val="27655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20</a:t>
            </a:fld>
            <a:endParaRPr lang="zh-CN" altLang="en-US"/>
          </a:p>
        </p:txBody>
      </p:sp>
    </p:spTree>
    <p:extLst>
      <p:ext uri="{BB962C8B-B14F-4D97-AF65-F5344CB8AC3E}">
        <p14:creationId xmlns:p14="http://schemas.microsoft.com/office/powerpoint/2010/main" val="43002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除了仅仅依靠知识库中的三元组构造知识图谱嵌入模型外，还有一些模型考虑额外的附加信息进行提升</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21</a:t>
            </a:fld>
            <a:endParaRPr lang="zh-CN" altLang="en-US"/>
          </a:p>
        </p:txBody>
      </p:sp>
    </p:spTree>
    <p:extLst>
      <p:ext uri="{BB962C8B-B14F-4D97-AF65-F5344CB8AC3E}">
        <p14:creationId xmlns:p14="http://schemas.microsoft.com/office/powerpoint/2010/main" val="15765863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i="1" kern="1200" dirty="0" smtClean="0">
                <a:solidFill>
                  <a:schemeClr val="tx1"/>
                </a:solidFill>
                <a:effectLst/>
                <a:latin typeface="+mn-lt"/>
                <a:ea typeface="+mn-ea"/>
                <a:cs typeface="+mn-cs"/>
              </a:rPr>
              <a:t>平移模型</a:t>
            </a:r>
            <a:r>
              <a:rPr lang="en-US" altLang="zh-CN" sz="1200" i="1" kern="1200" dirty="0" err="1" smtClean="0">
                <a:solidFill>
                  <a:schemeClr val="tx1"/>
                </a:solidFill>
                <a:effectLst/>
                <a:latin typeface="+mn-lt"/>
                <a:ea typeface="+mn-ea"/>
                <a:cs typeface="+mn-cs"/>
              </a:rPr>
              <a:t>TransE</a:t>
            </a:r>
            <a:r>
              <a:rPr lang="zh-CN" altLang="en-US" sz="1200" i="1" kern="1200" dirty="0" smtClean="0">
                <a:solidFill>
                  <a:schemeClr val="tx1"/>
                </a:solidFill>
                <a:effectLst/>
                <a:latin typeface="+mn-lt"/>
                <a:ea typeface="+mn-ea"/>
                <a:cs typeface="+mn-cs"/>
              </a:rPr>
              <a:t>是一种知识表示学习算法，该模型将实体和关系映射到同一个低维向量空间</a:t>
            </a:r>
            <a:br>
              <a:rPr lang="zh-CN" altLang="en-US" sz="1200" i="1" kern="1200" dirty="0" smtClean="0">
                <a:solidFill>
                  <a:schemeClr val="tx1"/>
                </a:solidFill>
                <a:effectLst/>
                <a:latin typeface="+mn-lt"/>
                <a:ea typeface="+mn-ea"/>
                <a:cs typeface="+mn-cs"/>
              </a:rPr>
            </a:br>
            <a:r>
              <a:rPr lang="zh-CN" altLang="en-US" sz="1200" i="1" kern="1200" dirty="0" smtClean="0">
                <a:solidFill>
                  <a:schemeClr val="tx1"/>
                </a:solidFill>
                <a:effectLst/>
                <a:latin typeface="+mn-lt"/>
                <a:ea typeface="+mn-ea"/>
                <a:cs typeface="+mn-cs"/>
              </a:rPr>
              <a:t>将实体与实体之间的关系表示为实体向量之间的平移操作</a:t>
            </a:r>
            <a:br>
              <a:rPr lang="zh-CN" altLang="en-US" sz="1200" i="1" kern="1200" dirty="0" smtClean="0">
                <a:solidFill>
                  <a:schemeClr val="tx1"/>
                </a:solidFill>
                <a:effectLst/>
                <a:latin typeface="+mn-lt"/>
                <a:ea typeface="+mn-ea"/>
                <a:cs typeface="+mn-cs"/>
              </a:rPr>
            </a:br>
            <a:r>
              <a:rPr lang="zh-CN" altLang="en-US" sz="1200" i="1" kern="1200" dirty="0" smtClean="0">
                <a:solidFill>
                  <a:schemeClr val="tx1"/>
                </a:solidFill>
                <a:effectLst/>
                <a:latin typeface="+mn-lt"/>
                <a:ea typeface="+mn-ea"/>
                <a:cs typeface="+mn-cs"/>
              </a:rPr>
              <a:t>平移模型的缺陷：</a:t>
            </a:r>
            <a:br>
              <a:rPr lang="zh-CN" altLang="en-US" sz="1200" i="1" kern="1200" dirty="0" smtClean="0">
                <a:solidFill>
                  <a:schemeClr val="tx1"/>
                </a:solidFill>
                <a:effectLst/>
                <a:latin typeface="+mn-lt"/>
                <a:ea typeface="+mn-ea"/>
                <a:cs typeface="+mn-cs"/>
              </a:rPr>
            </a:br>
            <a:r>
              <a:rPr lang="zh-CN" altLang="en-US" sz="1200" i="1" kern="1200" dirty="0" smtClean="0">
                <a:solidFill>
                  <a:schemeClr val="tx1"/>
                </a:solidFill>
                <a:effectLst/>
                <a:latin typeface="+mn-lt"/>
                <a:ea typeface="+mn-ea"/>
                <a:cs typeface="+mn-cs"/>
              </a:rPr>
              <a:t>（</a:t>
            </a:r>
            <a:r>
              <a:rPr lang="en-US" altLang="zh-CN" sz="1200" i="1" kern="1200" dirty="0" smtClean="0">
                <a:solidFill>
                  <a:schemeClr val="tx1"/>
                </a:solidFill>
                <a:effectLst/>
                <a:latin typeface="+mn-lt"/>
                <a:ea typeface="+mn-ea"/>
                <a:cs typeface="+mn-cs"/>
              </a:rPr>
              <a:t>1</a:t>
            </a:r>
            <a:r>
              <a:rPr lang="zh-CN" altLang="en-US" sz="1200" i="1" kern="1200" dirty="0" smtClean="0">
                <a:solidFill>
                  <a:schemeClr val="tx1"/>
                </a:solidFill>
                <a:effectLst/>
                <a:latin typeface="+mn-lt"/>
                <a:ea typeface="+mn-ea"/>
                <a:cs typeface="+mn-cs"/>
              </a:rPr>
              <a:t>）过于理想化的平移操作，在对知识图谱中复杂关系进行建模时往往存在问题</a:t>
            </a:r>
            <a:br>
              <a:rPr lang="zh-CN" altLang="en-US" sz="1200" i="1" kern="1200" dirty="0" smtClean="0">
                <a:solidFill>
                  <a:schemeClr val="tx1"/>
                </a:solidFill>
                <a:effectLst/>
                <a:latin typeface="+mn-lt"/>
                <a:ea typeface="+mn-ea"/>
                <a:cs typeface="+mn-cs"/>
              </a:rPr>
            </a:br>
            <a:r>
              <a:rPr lang="zh-CN" altLang="en-US" sz="1200" i="1" kern="1200" dirty="0" smtClean="0">
                <a:solidFill>
                  <a:schemeClr val="tx1"/>
                </a:solidFill>
                <a:effectLst/>
                <a:latin typeface="+mn-lt"/>
                <a:ea typeface="+mn-ea"/>
                <a:cs typeface="+mn-cs"/>
              </a:rPr>
              <a:t>（</a:t>
            </a:r>
            <a:r>
              <a:rPr lang="en-US" altLang="zh-CN" sz="1200" i="1" kern="1200" dirty="0" smtClean="0">
                <a:solidFill>
                  <a:schemeClr val="tx1"/>
                </a:solidFill>
                <a:effectLst/>
                <a:latin typeface="+mn-lt"/>
                <a:ea typeface="+mn-ea"/>
                <a:cs typeface="+mn-cs"/>
              </a:rPr>
              <a:t>2</a:t>
            </a:r>
            <a:r>
              <a:rPr lang="zh-CN" altLang="en-US" sz="1200" i="1" kern="1200" dirty="0" smtClean="0">
                <a:solidFill>
                  <a:schemeClr val="tx1"/>
                </a:solidFill>
                <a:effectLst/>
                <a:latin typeface="+mn-lt"/>
                <a:ea typeface="+mn-ea"/>
                <a:cs typeface="+mn-cs"/>
              </a:rPr>
              <a:t>）平移模型仅仅关注知识图谱三元组的局部信息，而忽略了知识图谱网络的全局结构与关系之间的推理逻辑</a:t>
            </a:r>
            <a:br>
              <a:rPr lang="zh-CN" altLang="en-US" sz="1200" i="1" kern="1200" dirty="0" smtClean="0">
                <a:solidFill>
                  <a:schemeClr val="tx1"/>
                </a:solidFill>
                <a:effectLst/>
                <a:latin typeface="+mn-lt"/>
                <a:ea typeface="+mn-ea"/>
                <a:cs typeface="+mn-cs"/>
              </a:rPr>
            </a:br>
            <a:r>
              <a:rPr lang="zh-CN" altLang="en-US" sz="1200" i="1" kern="1200" dirty="0" smtClean="0">
                <a:solidFill>
                  <a:schemeClr val="tx1"/>
                </a:solidFill>
                <a:effectLst/>
                <a:latin typeface="+mn-lt"/>
                <a:ea typeface="+mn-ea"/>
                <a:cs typeface="+mn-cs"/>
              </a:rPr>
              <a:t>（</a:t>
            </a:r>
            <a:r>
              <a:rPr lang="en-US" altLang="zh-CN" sz="1200" i="1" kern="1200" dirty="0" smtClean="0">
                <a:solidFill>
                  <a:schemeClr val="tx1"/>
                </a:solidFill>
                <a:effectLst/>
                <a:latin typeface="+mn-lt"/>
                <a:ea typeface="+mn-ea"/>
                <a:cs typeface="+mn-cs"/>
              </a:rPr>
              <a:t>3</a:t>
            </a:r>
            <a:r>
              <a:rPr lang="zh-CN" altLang="en-US" sz="1200" i="1" kern="1200" dirty="0" smtClean="0">
                <a:solidFill>
                  <a:schemeClr val="tx1"/>
                </a:solidFill>
                <a:effectLst/>
                <a:latin typeface="+mn-lt"/>
                <a:ea typeface="+mn-ea"/>
                <a:cs typeface="+mn-cs"/>
              </a:rPr>
              <a:t>）平移模型只关注了知识图谱自身的网络结构信息，忽略了众多多源异质的丰富信息</a:t>
            </a:r>
            <a:br>
              <a:rPr lang="zh-CN" altLang="en-US" sz="1200" i="1" kern="1200" dirty="0" smtClean="0">
                <a:solidFill>
                  <a:schemeClr val="tx1"/>
                </a:solidFill>
                <a:effectLst/>
                <a:latin typeface="+mn-lt"/>
                <a:ea typeface="+mn-ea"/>
                <a:cs typeface="+mn-cs"/>
              </a:rPr>
            </a:br>
            <a:r>
              <a:rPr lang="zh-CN" altLang="en-US" sz="1200" i="1" kern="1200" dirty="0" smtClean="0">
                <a:solidFill>
                  <a:schemeClr val="tx1"/>
                </a:solidFill>
                <a:effectLst/>
                <a:latin typeface="+mn-lt"/>
                <a:ea typeface="+mn-ea"/>
                <a:cs typeface="+mn-cs"/>
              </a:rPr>
              <a:t>其余模型在</a:t>
            </a:r>
            <a:r>
              <a:rPr lang="en-US" altLang="zh-CN" sz="1200" i="1" kern="1200" dirty="0" err="1" smtClean="0">
                <a:solidFill>
                  <a:schemeClr val="tx1"/>
                </a:solidFill>
                <a:effectLst/>
                <a:latin typeface="+mn-lt"/>
                <a:ea typeface="+mn-ea"/>
                <a:cs typeface="+mn-cs"/>
              </a:rPr>
              <a:t>TransE</a:t>
            </a:r>
            <a:r>
              <a:rPr lang="zh-CN" altLang="en-US" sz="1200" i="1" kern="1200" dirty="0" smtClean="0">
                <a:solidFill>
                  <a:schemeClr val="tx1"/>
                </a:solidFill>
                <a:effectLst/>
                <a:latin typeface="+mn-lt"/>
                <a:ea typeface="+mn-ea"/>
                <a:cs typeface="+mn-cs"/>
              </a:rPr>
              <a:t>模型的基础上进行了优化和改进</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22</a:t>
            </a:fld>
            <a:endParaRPr lang="zh-CN" altLang="en-US"/>
          </a:p>
        </p:txBody>
      </p:sp>
    </p:spTree>
    <p:extLst>
      <p:ext uri="{BB962C8B-B14F-4D97-AF65-F5344CB8AC3E}">
        <p14:creationId xmlns:p14="http://schemas.microsoft.com/office/powerpoint/2010/main" val="3466021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23</a:t>
            </a:fld>
            <a:endParaRPr lang="zh-CN" altLang="en-US"/>
          </a:p>
        </p:txBody>
      </p:sp>
    </p:spTree>
    <p:extLst>
      <p:ext uri="{BB962C8B-B14F-4D97-AF65-F5344CB8AC3E}">
        <p14:creationId xmlns:p14="http://schemas.microsoft.com/office/powerpoint/2010/main" val="2827774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链接预测也用于评测知识图谱嵌入，一般会用链接预测的正确答案的排序评估某种嵌入模型在链接预测上的能力</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24</a:t>
            </a:fld>
            <a:endParaRPr lang="zh-CN" altLang="en-US"/>
          </a:p>
        </p:txBody>
      </p:sp>
    </p:spTree>
    <p:extLst>
      <p:ext uri="{BB962C8B-B14F-4D97-AF65-F5344CB8AC3E}">
        <p14:creationId xmlns:p14="http://schemas.microsoft.com/office/powerpoint/2010/main" val="3236112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三元组分类：判断三元组的真假（只需要将三元组各部分的向量表达带入相应知识图谱嵌入的得分函数，得分越高，其合理性和真实性越高）</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实体对齐：验证两个实体是否指代或引用的是同一个事物或对象（利用得分函数评分三元组（</a:t>
            </a:r>
            <a:r>
              <a:rPr lang="en-US" altLang="zh-CN" sz="1200" b="0" i="0" kern="1200" dirty="0" err="1" smtClean="0">
                <a:solidFill>
                  <a:schemeClr val="tx1"/>
                </a:solidFill>
                <a:effectLst/>
                <a:latin typeface="+mn-lt"/>
                <a:ea typeface="+mn-ea"/>
                <a:cs typeface="+mn-cs"/>
              </a:rPr>
              <a:t>x,EqualTo,y</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25</a:t>
            </a:fld>
            <a:endParaRPr lang="zh-CN" altLang="en-US"/>
          </a:p>
        </p:txBody>
      </p:sp>
    </p:spTree>
    <p:extLst>
      <p:ext uri="{BB962C8B-B14F-4D97-AF65-F5344CB8AC3E}">
        <p14:creationId xmlns:p14="http://schemas.microsoft.com/office/powerpoint/2010/main" val="2729205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Protégé</a:t>
            </a:r>
            <a:r>
              <a:rPr lang="zh-CN" altLang="en-US" sz="1200" b="0" i="0" kern="1200" dirty="0" smtClean="0">
                <a:solidFill>
                  <a:schemeClr val="tx1"/>
                </a:solidFill>
                <a:effectLst/>
                <a:latin typeface="+mn-lt"/>
                <a:ea typeface="+mn-ea"/>
                <a:cs typeface="+mn-cs"/>
              </a:rPr>
              <a:t>是一个本体建模工具软件，由斯坦福大学基于</a:t>
            </a:r>
            <a:r>
              <a:rPr lang="en-US" altLang="zh-CN" sz="1200" b="0" i="0" kern="1200" dirty="0" smtClean="0">
                <a:solidFill>
                  <a:schemeClr val="tx1"/>
                </a:solidFill>
                <a:effectLst/>
                <a:latin typeface="+mn-lt"/>
                <a:ea typeface="+mn-ea"/>
                <a:cs typeface="+mn-cs"/>
              </a:rPr>
              <a:t>java</a:t>
            </a:r>
            <a:r>
              <a:rPr lang="zh-CN" altLang="en-US" sz="1200" b="0" i="0" kern="1200" dirty="0" smtClean="0">
                <a:solidFill>
                  <a:schemeClr val="tx1"/>
                </a:solidFill>
                <a:effectLst/>
                <a:latin typeface="+mn-lt"/>
                <a:ea typeface="+mn-ea"/>
                <a:cs typeface="+mn-cs"/>
              </a:rPr>
              <a:t>语言开发的，用于构建</a:t>
            </a:r>
            <a:r>
              <a:rPr lang="en-US" altLang="zh-CN" sz="1200" b="0" i="0" kern="1200" dirty="0" smtClean="0">
                <a:solidFill>
                  <a:schemeClr val="tx1"/>
                </a:solidFill>
                <a:effectLst/>
                <a:latin typeface="+mn-lt"/>
                <a:ea typeface="+mn-ea"/>
                <a:cs typeface="+mn-cs"/>
              </a:rPr>
              <a:t>OWL/RDF</a:t>
            </a:r>
            <a:r>
              <a:rPr lang="zh-CN" altLang="en-US" sz="1200" b="0" i="0" kern="1200" dirty="0" smtClean="0">
                <a:solidFill>
                  <a:schemeClr val="tx1"/>
                </a:solidFill>
                <a:effectLst/>
                <a:latin typeface="+mn-lt"/>
                <a:ea typeface="+mn-ea"/>
                <a:cs typeface="+mn-cs"/>
              </a:rPr>
              <a:t>等本体的开发工具。</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软件主要用于语义网中本体的构建和基于本体的知识应用，是本体构建的核心开发工具</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Protégé</a:t>
            </a:r>
            <a:r>
              <a:rPr lang="zh-CN" altLang="en-US" sz="1200" b="0" i="0" kern="1200" dirty="0" smtClean="0">
                <a:solidFill>
                  <a:schemeClr val="tx1"/>
                </a:solidFill>
                <a:effectLst/>
                <a:latin typeface="+mn-lt"/>
                <a:ea typeface="+mn-ea"/>
                <a:cs typeface="+mn-cs"/>
              </a:rPr>
              <a:t>支持中文，能够实现实体关系的中文展示</a:t>
            </a:r>
            <a:endParaRPr lang="zh-CN" altLang="en-US" sz="1200" b="0" i="0" kern="1200" dirty="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26</a:t>
            </a:fld>
            <a:endParaRPr lang="zh-CN" altLang="en-US"/>
          </a:p>
        </p:txBody>
      </p:sp>
    </p:spTree>
    <p:extLst>
      <p:ext uri="{BB962C8B-B14F-4D97-AF65-F5344CB8AC3E}">
        <p14:creationId xmlns:p14="http://schemas.microsoft.com/office/powerpoint/2010/main" val="1922399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27</a:t>
            </a:fld>
            <a:endParaRPr lang="zh-CN" altLang="en-US"/>
          </a:p>
        </p:txBody>
      </p:sp>
    </p:spTree>
    <p:extLst>
      <p:ext uri="{BB962C8B-B14F-4D97-AF65-F5344CB8AC3E}">
        <p14:creationId xmlns:p14="http://schemas.microsoft.com/office/powerpoint/2010/main" val="1291048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28</a:t>
            </a:fld>
            <a:endParaRPr lang="zh-CN" altLang="en-US"/>
          </a:p>
        </p:txBody>
      </p:sp>
    </p:spTree>
    <p:extLst>
      <p:ext uri="{BB962C8B-B14F-4D97-AF65-F5344CB8AC3E}">
        <p14:creationId xmlns:p14="http://schemas.microsoft.com/office/powerpoint/2010/main" val="21846772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29</a:t>
            </a:fld>
            <a:endParaRPr lang="zh-CN" altLang="en-US"/>
          </a:p>
        </p:txBody>
      </p:sp>
    </p:spTree>
    <p:extLst>
      <p:ext uri="{BB962C8B-B14F-4D97-AF65-F5344CB8AC3E}">
        <p14:creationId xmlns:p14="http://schemas.microsoft.com/office/powerpoint/2010/main" val="2436713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知识图谱最早的应用是提升搜索引擎的能力。随后，知识图谱在辅助智能问答、自然语言理解、大数据分析、推荐计算、物联网设备互联、可解释性人工智能等多个方面展现出丰富的应用价值。</a:t>
            </a: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3</a:t>
            </a:fld>
            <a:endParaRPr lang="zh-CN" altLang="en-US"/>
          </a:p>
        </p:txBody>
      </p:sp>
    </p:spTree>
    <p:extLst>
      <p:ext uri="{BB962C8B-B14F-4D97-AF65-F5344CB8AC3E}">
        <p14:creationId xmlns:p14="http://schemas.microsoft.com/office/powerpoint/2010/main" val="2405327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说明：两个三元组模式组成的一个基本图模式查询（</a:t>
            </a:r>
            <a:r>
              <a:rPr lang="en-US" altLang="zh-CN" sz="1200" b="0" i="0" kern="1200" dirty="0" smtClean="0">
                <a:solidFill>
                  <a:schemeClr val="tx1"/>
                </a:solidFill>
                <a:effectLst/>
                <a:latin typeface="+mn-lt"/>
                <a:ea typeface="+mn-ea"/>
                <a:cs typeface="+mn-cs"/>
              </a:rPr>
              <a:t>BGP</a:t>
            </a:r>
            <a:r>
              <a:rPr lang="zh-CN" altLang="en-US" sz="1200" b="0" i="0" kern="1200" dirty="0" smtClean="0">
                <a:solidFill>
                  <a:schemeClr val="tx1"/>
                </a:solidFill>
                <a:effectLst/>
                <a:latin typeface="+mn-lt"/>
                <a:ea typeface="+mn-ea"/>
                <a:cs typeface="+mn-cs"/>
              </a:rPr>
              <a:t>查询）</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BGP</a:t>
            </a:r>
            <a:r>
              <a:rPr lang="zh-CN" altLang="en-US" sz="1200" b="0" i="0" kern="1200" dirty="0" smtClean="0">
                <a:solidFill>
                  <a:schemeClr val="tx1"/>
                </a:solidFill>
                <a:effectLst/>
                <a:latin typeface="+mn-lt"/>
                <a:ea typeface="+mn-ea"/>
                <a:cs typeface="+mn-cs"/>
              </a:rPr>
              <a:t>查询相当于一个带变量的查询图，查询过程是在数据图中寻找与查询图映射匹配的所有子图，</a:t>
            </a:r>
            <a:r>
              <a:rPr lang="en-US" altLang="zh-CN" sz="1200" b="0" i="0" kern="1200" dirty="0" smtClean="0">
                <a:solidFill>
                  <a:schemeClr val="tx1"/>
                </a:solidFill>
                <a:effectLst/>
                <a:latin typeface="+mn-lt"/>
                <a:ea typeface="+mn-ea"/>
                <a:cs typeface="+mn-cs"/>
              </a:rPr>
              <a:t>BGP</a:t>
            </a:r>
            <a:r>
              <a:rPr lang="zh-CN" altLang="en-US" sz="1200" b="0" i="0" kern="1200" dirty="0" smtClean="0">
                <a:solidFill>
                  <a:schemeClr val="tx1"/>
                </a:solidFill>
                <a:effectLst/>
                <a:latin typeface="+mn-lt"/>
                <a:ea typeface="+mn-ea"/>
                <a:cs typeface="+mn-cs"/>
              </a:rPr>
              <a:t>查询也称为子图匹配查询</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两个三元组模式之间通过公共变量</a:t>
            </a:r>
            <a:r>
              <a:rPr lang="en-US" altLang="zh-CN" sz="1200" b="0" i="0" kern="1200" dirty="0" smtClean="0">
                <a:solidFill>
                  <a:schemeClr val="tx1"/>
                </a:solidFill>
                <a:effectLst/>
                <a:latin typeface="+mn-lt"/>
                <a:ea typeface="+mn-ea"/>
                <a:cs typeface="+mn-cs"/>
              </a:rPr>
              <a:t>?p</a:t>
            </a:r>
            <a:r>
              <a:rPr lang="zh-CN" altLang="en-US" sz="1200" b="0" i="0" kern="1200" dirty="0" smtClean="0">
                <a:solidFill>
                  <a:schemeClr val="tx1"/>
                </a:solidFill>
                <a:effectLst/>
                <a:latin typeface="+mn-lt"/>
                <a:ea typeface="+mn-ea"/>
                <a:cs typeface="+mn-cs"/>
              </a:rPr>
              <a:t>连接为一个链式查询</a:t>
            </a:r>
            <a:endParaRPr lang="zh-CN" altLang="en-US" sz="1200" b="0" i="0" kern="1200" dirty="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30</a:t>
            </a:fld>
            <a:endParaRPr lang="zh-CN" altLang="en-US"/>
          </a:p>
        </p:txBody>
      </p:sp>
    </p:spTree>
    <p:extLst>
      <p:ext uri="{BB962C8B-B14F-4D97-AF65-F5344CB8AC3E}">
        <p14:creationId xmlns:p14="http://schemas.microsoft.com/office/powerpoint/2010/main" val="2652481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这里引入了</a:t>
            </a:r>
            <a:r>
              <a:rPr lang="zh-CN" altLang="en-US" sz="1200" b="1" i="0" kern="1200" dirty="0" smtClean="0">
                <a:solidFill>
                  <a:schemeClr val="tx1"/>
                </a:solidFill>
                <a:effectLst/>
                <a:latin typeface="+mn-lt"/>
                <a:ea typeface="+mn-ea"/>
                <a:cs typeface="+mn-cs"/>
              </a:rPr>
              <a:t>属性路径</a:t>
            </a:r>
            <a:r>
              <a:rPr lang="zh-CN" altLang="en-US" sz="1200" b="0" i="0" kern="1200" dirty="0" smtClean="0">
                <a:solidFill>
                  <a:schemeClr val="tx1"/>
                </a:solidFill>
                <a:effectLst/>
                <a:latin typeface="+mn-lt"/>
                <a:ea typeface="+mn-ea"/>
                <a:cs typeface="+mn-cs"/>
              </a:rPr>
              <a:t>机制（表示经过</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条、</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条或多条</a:t>
            </a:r>
            <a:r>
              <a:rPr lang="en-US" altLang="zh-CN" sz="1200" b="0" i="0" kern="1200" dirty="0" err="1" smtClean="0">
                <a:solidFill>
                  <a:schemeClr val="tx1"/>
                </a:solidFill>
                <a:effectLst/>
                <a:latin typeface="+mn-lt"/>
                <a:ea typeface="+mn-ea"/>
                <a:cs typeface="+mn-cs"/>
              </a:rPr>
              <a:t>ex:knows</a:t>
            </a:r>
            <a:r>
              <a:rPr lang="zh-CN" altLang="en-US" sz="1200" b="0" i="0" kern="1200" dirty="0" smtClean="0">
                <a:solidFill>
                  <a:schemeClr val="tx1"/>
                </a:solidFill>
                <a:effectLst/>
                <a:latin typeface="+mn-lt"/>
                <a:ea typeface="+mn-ea"/>
                <a:cs typeface="+mn-cs"/>
              </a:rPr>
              <a:t>边，再经过一条</a:t>
            </a:r>
            <a:r>
              <a:rPr lang="en-US" altLang="zh-CN" sz="1200" b="0" i="0" kern="1200" dirty="0" err="1" smtClean="0">
                <a:solidFill>
                  <a:schemeClr val="tx1"/>
                </a:solidFill>
                <a:effectLst/>
                <a:latin typeface="+mn-lt"/>
                <a:ea typeface="+mn-ea"/>
                <a:cs typeface="+mn-cs"/>
              </a:rPr>
              <a:t>ex:participate</a:t>
            </a:r>
            <a:r>
              <a:rPr lang="zh-CN" altLang="en-US" sz="1200" b="0" i="0" kern="1200" dirty="0" smtClean="0">
                <a:solidFill>
                  <a:schemeClr val="tx1"/>
                </a:solidFill>
                <a:effectLst/>
                <a:latin typeface="+mn-lt"/>
                <a:ea typeface="+mn-ea"/>
                <a:cs typeface="+mn-cs"/>
              </a:rPr>
              <a:t>边）</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31</a:t>
            </a:fld>
            <a:endParaRPr lang="zh-CN" altLang="en-US"/>
          </a:p>
        </p:txBody>
      </p:sp>
    </p:spTree>
    <p:extLst>
      <p:ext uri="{BB962C8B-B14F-4D97-AF65-F5344CB8AC3E}">
        <p14:creationId xmlns:p14="http://schemas.microsoft.com/office/powerpoint/2010/main" val="2344084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MATHC</a:t>
            </a:r>
            <a:r>
              <a:rPr lang="zh-CN" altLang="en-US" sz="1200" b="0" i="0" kern="1200" dirty="0" smtClean="0">
                <a:solidFill>
                  <a:schemeClr val="tx1"/>
                </a:solidFill>
                <a:effectLst/>
                <a:latin typeface="+mn-lt"/>
                <a:ea typeface="+mn-ea"/>
                <a:cs typeface="+mn-cs"/>
              </a:rPr>
              <a:t>关键字指明需要匹配的模式，节点分为程序员和项目两类</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P</a:t>
            </a:r>
            <a:r>
              <a:rPr lang="zh-CN" altLang="en-US" sz="1200" b="0" i="0" kern="1200" dirty="0" smtClean="0">
                <a:solidFill>
                  <a:schemeClr val="tx1"/>
                </a:solidFill>
                <a:effectLst/>
                <a:latin typeface="+mn-lt"/>
                <a:ea typeface="+mn-ea"/>
                <a:cs typeface="+mn-cs"/>
              </a:rPr>
              <a:t>作为查询变量会依次绑定到每个类型为程序员的节点</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32</a:t>
            </a:fld>
            <a:endParaRPr lang="zh-CN" altLang="en-US"/>
          </a:p>
        </p:txBody>
      </p:sp>
    </p:spTree>
    <p:extLst>
      <p:ext uri="{BB962C8B-B14F-4D97-AF65-F5344CB8AC3E}">
        <p14:creationId xmlns:p14="http://schemas.microsoft.com/office/powerpoint/2010/main" val="312185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说明：“</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认识*</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。”表示由一个节点到达另一个节点的路径包括</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个或多个“认识”边</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33</a:t>
            </a:fld>
            <a:endParaRPr lang="zh-CN" altLang="en-US"/>
          </a:p>
        </p:txBody>
      </p:sp>
    </p:spTree>
    <p:extLst>
      <p:ext uri="{BB962C8B-B14F-4D97-AF65-F5344CB8AC3E}">
        <p14:creationId xmlns:p14="http://schemas.microsoft.com/office/powerpoint/2010/main" val="1855019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34</a:t>
            </a:fld>
            <a:endParaRPr lang="zh-CN" altLang="en-US"/>
          </a:p>
        </p:txBody>
      </p:sp>
    </p:spTree>
    <p:extLst>
      <p:ext uri="{BB962C8B-B14F-4D97-AF65-F5344CB8AC3E}">
        <p14:creationId xmlns:p14="http://schemas.microsoft.com/office/powerpoint/2010/main" val="12568225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TDB</a:t>
            </a:r>
            <a:r>
              <a:rPr lang="zh-CN" altLang="en-US" sz="1200" b="0" i="0" kern="1200" dirty="0" smtClean="0">
                <a:solidFill>
                  <a:schemeClr val="tx1"/>
                </a:solidFill>
                <a:effectLst/>
                <a:latin typeface="+mn-lt"/>
                <a:ea typeface="+mn-ea"/>
                <a:cs typeface="+mn-cs"/>
              </a:rPr>
              <a:t>：用于存储</a:t>
            </a:r>
            <a:r>
              <a:rPr lang="en-US" altLang="zh-CN" sz="1200" b="0" i="0" kern="1200" dirty="0" smtClean="0">
                <a:solidFill>
                  <a:schemeClr val="tx1"/>
                </a:solidFill>
                <a:effectLst/>
                <a:latin typeface="+mn-lt"/>
                <a:ea typeface="+mn-ea"/>
                <a:cs typeface="+mn-cs"/>
              </a:rPr>
              <a:t>RDF</a:t>
            </a:r>
            <a:r>
              <a:rPr lang="zh-CN" altLang="en-US" sz="1200" b="0" i="0" kern="1200" dirty="0" smtClean="0">
                <a:solidFill>
                  <a:schemeClr val="tx1"/>
                </a:solidFill>
                <a:effectLst/>
                <a:latin typeface="+mn-lt"/>
                <a:ea typeface="+mn-ea"/>
                <a:cs typeface="+mn-cs"/>
              </a:rPr>
              <a:t>的组件</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Jena</a:t>
            </a:r>
            <a:r>
              <a:rPr lang="zh-CN" altLang="en-US" sz="1200" b="0" i="0" kern="1200" dirty="0" smtClean="0">
                <a:solidFill>
                  <a:schemeClr val="tx1"/>
                </a:solidFill>
                <a:effectLst/>
                <a:latin typeface="+mn-lt"/>
                <a:ea typeface="+mn-ea"/>
                <a:cs typeface="+mn-cs"/>
              </a:rPr>
              <a:t>提供了</a:t>
            </a:r>
            <a:r>
              <a:rPr lang="en-US" altLang="zh-CN" sz="1200" b="0" i="0" kern="1200" dirty="0" smtClean="0">
                <a:solidFill>
                  <a:schemeClr val="tx1"/>
                </a:solidFill>
                <a:effectLst/>
                <a:latin typeface="+mn-lt"/>
                <a:ea typeface="+mn-ea"/>
                <a:cs typeface="+mn-cs"/>
              </a:rPr>
              <a:t>RDFS</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OWL</a:t>
            </a:r>
            <a:r>
              <a:rPr lang="zh-CN" altLang="en-US" sz="1200" b="0" i="0" kern="1200" dirty="0" smtClean="0">
                <a:solidFill>
                  <a:schemeClr val="tx1"/>
                </a:solidFill>
                <a:effectLst/>
                <a:latin typeface="+mn-lt"/>
                <a:ea typeface="+mn-ea"/>
                <a:cs typeface="+mn-cs"/>
              </a:rPr>
              <a:t>和通用规则推理机</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Fuseki</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Jena</a:t>
            </a:r>
            <a:r>
              <a:rPr lang="zh-CN" altLang="en-US" sz="1200" b="0" i="0" kern="1200" dirty="0" smtClean="0">
                <a:solidFill>
                  <a:schemeClr val="tx1"/>
                </a:solidFill>
                <a:effectLst/>
                <a:latin typeface="+mn-lt"/>
                <a:ea typeface="+mn-ea"/>
                <a:cs typeface="+mn-cs"/>
              </a:rPr>
              <a:t>提供的</a:t>
            </a:r>
            <a:r>
              <a:rPr lang="en-US" altLang="zh-CN" sz="1200" b="0" i="0" kern="1200" dirty="0" smtClean="0">
                <a:solidFill>
                  <a:schemeClr val="tx1"/>
                </a:solidFill>
                <a:effectLst/>
                <a:latin typeface="+mn-lt"/>
                <a:ea typeface="+mn-ea"/>
                <a:cs typeface="+mn-cs"/>
              </a:rPr>
              <a:t>SPARQL</a:t>
            </a:r>
            <a:r>
              <a:rPr lang="zh-CN" altLang="en-US" sz="1200" b="0" i="0" kern="1200" dirty="0" smtClean="0">
                <a:solidFill>
                  <a:schemeClr val="tx1"/>
                </a:solidFill>
                <a:effectLst/>
                <a:latin typeface="+mn-lt"/>
                <a:ea typeface="+mn-ea"/>
                <a:cs typeface="+mn-cs"/>
              </a:rPr>
              <a:t>服务器，也就是</a:t>
            </a:r>
            <a:r>
              <a:rPr lang="en-US" altLang="zh-CN" sz="1200" b="0" i="0" kern="1200" dirty="0" smtClean="0">
                <a:solidFill>
                  <a:schemeClr val="tx1"/>
                </a:solidFill>
                <a:effectLst/>
                <a:latin typeface="+mn-lt"/>
                <a:ea typeface="+mn-ea"/>
                <a:cs typeface="+mn-cs"/>
              </a:rPr>
              <a:t>SPARQL endpoint</a:t>
            </a:r>
            <a:r>
              <a:rPr lang="zh-CN" altLang="en-US" sz="1200" b="0" i="0" kern="1200" dirty="0" smtClean="0">
                <a:solidFill>
                  <a:schemeClr val="tx1"/>
                </a:solidFill>
                <a:effectLst/>
                <a:latin typeface="+mn-lt"/>
                <a:ea typeface="+mn-ea"/>
                <a:cs typeface="+mn-cs"/>
              </a:rPr>
              <a:t>，具有</a:t>
            </a:r>
            <a:r>
              <a:rPr lang="en-US" altLang="zh-CN" sz="1200" b="0" i="0" kern="1200" dirty="0" smtClean="0">
                <a:solidFill>
                  <a:schemeClr val="tx1"/>
                </a:solidFill>
                <a:effectLst/>
                <a:latin typeface="+mn-lt"/>
                <a:ea typeface="+mn-ea"/>
                <a:cs typeface="+mn-cs"/>
              </a:rPr>
              <a:t>SPARQL</a:t>
            </a:r>
            <a:r>
              <a:rPr lang="zh-CN" altLang="en-US" sz="1200" b="0" i="0" kern="1200" dirty="0" smtClean="0">
                <a:solidFill>
                  <a:schemeClr val="tx1"/>
                </a:solidFill>
                <a:effectLst/>
                <a:latin typeface="+mn-lt"/>
                <a:ea typeface="+mn-ea"/>
                <a:cs typeface="+mn-cs"/>
              </a:rPr>
              <a:t>查询处理的</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用户界面</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35</a:t>
            </a:fld>
            <a:endParaRPr lang="zh-CN" altLang="en-US"/>
          </a:p>
        </p:txBody>
      </p:sp>
    </p:spTree>
    <p:extLst>
      <p:ext uri="{BB962C8B-B14F-4D97-AF65-F5344CB8AC3E}">
        <p14:creationId xmlns:p14="http://schemas.microsoft.com/office/powerpoint/2010/main" val="2525514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36</a:t>
            </a:fld>
            <a:endParaRPr lang="zh-CN" altLang="en-US"/>
          </a:p>
        </p:txBody>
      </p:sp>
    </p:spTree>
    <p:extLst>
      <p:ext uri="{BB962C8B-B14F-4D97-AF65-F5344CB8AC3E}">
        <p14:creationId xmlns:p14="http://schemas.microsoft.com/office/powerpoint/2010/main" val="37981916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JanusGraph</a:t>
            </a:r>
            <a:r>
              <a:rPr lang="zh-CN" altLang="en-US" dirty="0" smtClean="0"/>
              <a:t>最大的一个好处就是：可以扩展图数据的处理，能支持实时图遍历和分析查询</a:t>
            </a:r>
            <a:r>
              <a:rPr lang="zh-CN" altLang="en-US" sz="1200" b="0" i="0" kern="1200" dirty="0" smtClean="0">
                <a:solidFill>
                  <a:schemeClr val="tx1"/>
                </a:solidFill>
                <a:effectLst/>
                <a:latin typeface="+mn-lt"/>
                <a:ea typeface="+mn-ea"/>
                <a:cs typeface="+mn-cs"/>
              </a:rPr>
              <a:t>，它支持外部索引系统和外部存储系统</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目前大部分图数据库还不能直接支持</a:t>
            </a:r>
            <a:r>
              <a:rPr lang="en-US" altLang="zh-CN" sz="1200" b="0" i="0" kern="1200" dirty="0" smtClean="0">
                <a:solidFill>
                  <a:schemeClr val="tx1"/>
                </a:solidFill>
                <a:effectLst/>
                <a:latin typeface="+mn-lt"/>
                <a:ea typeface="+mn-ea"/>
                <a:cs typeface="+mn-cs"/>
              </a:rPr>
              <a:t>RDF</a:t>
            </a:r>
            <a:r>
              <a:rPr lang="zh-CN" altLang="en-US" sz="1200" b="0" i="0" kern="1200" dirty="0" smtClean="0">
                <a:solidFill>
                  <a:schemeClr val="tx1"/>
                </a:solidFill>
                <a:effectLst/>
                <a:latin typeface="+mn-lt"/>
                <a:ea typeface="+mn-ea"/>
                <a:cs typeface="+mn-cs"/>
              </a:rPr>
              <a:t>三元组存储，可采用数据转换方式，将</a:t>
            </a:r>
            <a:r>
              <a:rPr lang="en-US" altLang="zh-CN" sz="1200" b="0" i="0" kern="1200" dirty="0" smtClean="0">
                <a:solidFill>
                  <a:schemeClr val="tx1"/>
                </a:solidFill>
                <a:effectLst/>
                <a:latin typeface="+mn-lt"/>
                <a:ea typeface="+mn-ea"/>
                <a:cs typeface="+mn-cs"/>
              </a:rPr>
              <a:t>RDF</a:t>
            </a:r>
            <a:r>
              <a:rPr lang="zh-CN" altLang="en-US" sz="1200" b="0" i="0" kern="1200" dirty="0" smtClean="0">
                <a:solidFill>
                  <a:schemeClr val="tx1"/>
                </a:solidFill>
                <a:effectLst/>
                <a:latin typeface="+mn-lt"/>
                <a:ea typeface="+mn-ea"/>
                <a:cs typeface="+mn-cs"/>
              </a:rPr>
              <a:t>预处理为图数据库支持的数据格式（如属性图模型）</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37</a:t>
            </a:fld>
            <a:endParaRPr lang="zh-CN" altLang="en-US"/>
          </a:p>
        </p:txBody>
      </p:sp>
    </p:spTree>
    <p:extLst>
      <p:ext uri="{BB962C8B-B14F-4D97-AF65-F5344CB8AC3E}">
        <p14:creationId xmlns:p14="http://schemas.microsoft.com/office/powerpoint/2010/main" val="21248317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1" kern="1200" dirty="0" smtClean="0">
                <a:solidFill>
                  <a:schemeClr val="tx1"/>
                </a:solidFill>
                <a:effectLst/>
                <a:latin typeface="+mn-lt"/>
                <a:ea typeface="+mn-ea"/>
                <a:cs typeface="+mn-cs"/>
              </a:rPr>
              <a:t>注意：“</a:t>
            </a:r>
            <a:r>
              <a:rPr lang="en-US" altLang="zh-CN" sz="1200" b="0" i="1" kern="1200" dirty="0" smtClean="0">
                <a:solidFill>
                  <a:schemeClr val="tx1"/>
                </a:solidFill>
                <a:effectLst/>
                <a:latin typeface="+mn-lt"/>
                <a:ea typeface="+mn-ea"/>
                <a:cs typeface="+mn-cs"/>
              </a:rPr>
              <a:t>–</a:t>
            </a:r>
            <a:r>
              <a:rPr lang="en-US" altLang="zh-CN" sz="1200" b="0" i="1" kern="1200" dirty="0" err="1" smtClean="0">
                <a:solidFill>
                  <a:schemeClr val="tx1"/>
                </a:solidFill>
                <a:effectLst/>
                <a:latin typeface="+mn-lt"/>
                <a:ea typeface="+mn-ea"/>
                <a:cs typeface="+mn-cs"/>
              </a:rPr>
              <a:t>loc</a:t>
            </a:r>
            <a:r>
              <a:rPr lang="en-US" altLang="zh-CN" sz="1200" b="0" i="1" kern="1200" dirty="0" smtClean="0">
                <a:solidFill>
                  <a:schemeClr val="tx1"/>
                </a:solidFill>
                <a:effectLst/>
                <a:latin typeface="+mn-lt"/>
                <a:ea typeface="+mn-ea"/>
                <a:cs typeface="+mn-cs"/>
              </a:rPr>
              <a:t>”</a:t>
            </a:r>
            <a:r>
              <a:rPr lang="zh-CN" altLang="en-US" sz="1200" b="0" i="1" kern="1200" dirty="0" smtClean="0">
                <a:solidFill>
                  <a:schemeClr val="tx1"/>
                </a:solidFill>
                <a:effectLst/>
                <a:latin typeface="+mn-lt"/>
                <a:ea typeface="+mn-ea"/>
                <a:cs typeface="+mn-cs"/>
              </a:rPr>
              <a:t>指定</a:t>
            </a:r>
            <a:r>
              <a:rPr lang="en-US" altLang="zh-CN" sz="1200" b="0" i="1" kern="1200" dirty="0" err="1" smtClean="0">
                <a:solidFill>
                  <a:schemeClr val="tx1"/>
                </a:solidFill>
                <a:effectLst/>
                <a:latin typeface="+mn-lt"/>
                <a:ea typeface="+mn-ea"/>
                <a:cs typeface="+mn-cs"/>
              </a:rPr>
              <a:t>tdb</a:t>
            </a:r>
            <a:r>
              <a:rPr lang="zh-CN" altLang="en-US" sz="1200" b="0" i="1" kern="1200" dirty="0" smtClean="0">
                <a:solidFill>
                  <a:schemeClr val="tx1"/>
                </a:solidFill>
                <a:effectLst/>
                <a:latin typeface="+mn-lt"/>
                <a:ea typeface="+mn-ea"/>
                <a:cs typeface="+mn-cs"/>
              </a:rPr>
              <a:t>存储的位置；第二个参数是</a:t>
            </a:r>
            <a:r>
              <a:rPr lang="en-US" altLang="zh-CN" sz="1200" b="0" i="1" kern="1200" dirty="0" smtClean="0">
                <a:solidFill>
                  <a:schemeClr val="tx1"/>
                </a:solidFill>
                <a:effectLst/>
                <a:latin typeface="+mn-lt"/>
                <a:ea typeface="+mn-ea"/>
                <a:cs typeface="+mn-cs"/>
              </a:rPr>
              <a:t>RDF</a:t>
            </a:r>
            <a:r>
              <a:rPr lang="zh-CN" altLang="en-US" sz="1200" b="0" i="1" kern="1200" dirty="0" smtClean="0">
                <a:solidFill>
                  <a:schemeClr val="tx1"/>
                </a:solidFill>
                <a:effectLst/>
                <a:latin typeface="+mn-lt"/>
                <a:ea typeface="+mn-ea"/>
                <a:cs typeface="+mn-cs"/>
              </a:rPr>
              <a:t>数据。</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38</a:t>
            </a:fld>
            <a:endParaRPr lang="zh-CN" altLang="en-US"/>
          </a:p>
        </p:txBody>
      </p:sp>
    </p:spTree>
    <p:extLst>
      <p:ext uri="{BB962C8B-B14F-4D97-AF65-F5344CB8AC3E}">
        <p14:creationId xmlns:p14="http://schemas.microsoft.com/office/powerpoint/2010/main" val="18082796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进入“</a:t>
            </a:r>
            <a:r>
              <a:rPr lang="en-US" altLang="zh-CN" sz="1200" b="0" i="0" kern="1200" dirty="0" smtClean="0">
                <a:solidFill>
                  <a:schemeClr val="tx1"/>
                </a:solidFill>
                <a:effectLst/>
                <a:latin typeface="+mn-lt"/>
                <a:ea typeface="+mn-ea"/>
                <a:cs typeface="+mn-cs"/>
              </a:rPr>
              <a:t>apache-</a:t>
            </a:r>
            <a:r>
              <a:rPr lang="en-US" altLang="zh-CN" sz="1200" b="0" i="0" kern="1200" dirty="0" err="1" smtClean="0">
                <a:solidFill>
                  <a:schemeClr val="tx1"/>
                </a:solidFill>
                <a:effectLst/>
                <a:latin typeface="+mn-lt"/>
                <a:ea typeface="+mn-ea"/>
                <a:cs typeface="+mn-cs"/>
              </a:rPr>
              <a:t>jena</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fuseki</a:t>
            </a:r>
            <a:r>
              <a:rPr lang="en-US" altLang="zh-CN" sz="1200" b="0" i="0" kern="1200" dirty="0" smtClean="0">
                <a:solidFill>
                  <a:schemeClr val="tx1"/>
                </a:solidFill>
                <a:effectLst/>
                <a:latin typeface="+mn-lt"/>
                <a:ea typeface="+mn-ea"/>
                <a:cs typeface="+mn-cs"/>
              </a:rPr>
              <a:t>-X.X.X”</a:t>
            </a:r>
            <a:r>
              <a:rPr lang="zh-CN" altLang="en-US" sz="1200" b="0" i="0" kern="1200" dirty="0" smtClean="0">
                <a:solidFill>
                  <a:schemeClr val="tx1"/>
                </a:solidFill>
                <a:effectLst/>
                <a:latin typeface="+mn-lt"/>
                <a:ea typeface="+mn-ea"/>
                <a:cs typeface="+mn-cs"/>
              </a:rPr>
              <a:t>文件夹，运行“</a:t>
            </a:r>
            <a:r>
              <a:rPr lang="en-US" altLang="zh-CN" sz="1200" b="0" i="0" kern="1200" dirty="0" smtClean="0">
                <a:solidFill>
                  <a:schemeClr val="tx1"/>
                </a:solidFill>
                <a:effectLst/>
                <a:latin typeface="+mn-lt"/>
                <a:ea typeface="+mn-ea"/>
                <a:cs typeface="+mn-cs"/>
              </a:rPr>
              <a:t>fuseki-server.bat”</a:t>
            </a:r>
            <a:r>
              <a:rPr lang="zh-CN" altLang="en-US" sz="1200" b="0" i="0" kern="1200" dirty="0" smtClean="0">
                <a:solidFill>
                  <a:schemeClr val="tx1"/>
                </a:solidFill>
                <a:effectLst/>
                <a:latin typeface="+mn-lt"/>
                <a:ea typeface="+mn-ea"/>
                <a:cs typeface="+mn-cs"/>
              </a:rPr>
              <a:t>，然后退出。程序会为我们在当前目录自动创建“</a:t>
            </a:r>
            <a:r>
              <a:rPr lang="en-US" altLang="zh-CN" sz="1200" b="0" i="0" kern="1200" dirty="0" smtClean="0">
                <a:solidFill>
                  <a:schemeClr val="tx1"/>
                </a:solidFill>
                <a:effectLst/>
                <a:latin typeface="+mn-lt"/>
                <a:ea typeface="+mn-ea"/>
                <a:cs typeface="+mn-cs"/>
              </a:rPr>
              <a:t>run”</a:t>
            </a:r>
            <a:r>
              <a:rPr lang="zh-CN" altLang="en-US" sz="1200" b="0" i="0" kern="1200" dirty="0" smtClean="0">
                <a:solidFill>
                  <a:schemeClr val="tx1"/>
                </a:solidFill>
                <a:effectLst/>
                <a:latin typeface="+mn-lt"/>
                <a:ea typeface="+mn-ea"/>
                <a:cs typeface="+mn-cs"/>
              </a:rPr>
              <a:t>文件夹</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39</a:t>
            </a:fld>
            <a:endParaRPr lang="zh-CN" altLang="en-US"/>
          </a:p>
        </p:txBody>
      </p:sp>
    </p:spTree>
    <p:extLst>
      <p:ext uri="{BB962C8B-B14F-4D97-AF65-F5344CB8AC3E}">
        <p14:creationId xmlns:p14="http://schemas.microsoft.com/office/powerpoint/2010/main" val="2523078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谷歌知识图谱：对于用户输入的查询，谷歌搜索引擎将不仅返回匹配查询关键词的相关网页，还会根据查询中提及的人名、地名、机构名等实体信息，展示这些实体的相关结构化信息</a:t>
            </a:r>
            <a:endParaRPr lang="en-US" altLang="zh-CN" dirty="0" smtClean="0"/>
          </a:p>
          <a:p>
            <a:r>
              <a:rPr lang="zh-CN" altLang="en-US" dirty="0" smtClean="0"/>
              <a:t>在知识图谱的支持下，谷歌搜索引擎还能回答用户提出的一些简单问题，如</a:t>
            </a:r>
            <a:r>
              <a:rPr lang="en-US" altLang="zh-CN" dirty="0" smtClean="0"/>
              <a:t>”</a:t>
            </a:r>
            <a:r>
              <a:rPr lang="zh-CN" altLang="en-US" dirty="0" smtClean="0"/>
              <a:t>奥巴马的生日是哪天？</a:t>
            </a:r>
            <a:r>
              <a:rPr lang="en-US" altLang="zh-CN" dirty="0" smtClean="0"/>
              <a:t>”</a:t>
            </a:r>
            <a:r>
              <a:rPr lang="zh-CN" altLang="en-US" smtClean="0"/>
              <a:t>等，显著提升用户体验</a:t>
            </a:r>
            <a:endParaRPr lang="zh-CN" altLang="en-US" dirty="0"/>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4</a:t>
            </a:fld>
            <a:endParaRPr lang="zh-CN" altLang="en-US"/>
          </a:p>
        </p:txBody>
      </p:sp>
    </p:spTree>
    <p:extLst>
      <p:ext uri="{BB962C8B-B14F-4D97-AF65-F5344CB8AC3E}">
        <p14:creationId xmlns:p14="http://schemas.microsoft.com/office/powerpoint/2010/main" val="1218573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40</a:t>
            </a:fld>
            <a:endParaRPr lang="zh-CN" altLang="en-US"/>
          </a:p>
        </p:txBody>
      </p:sp>
    </p:spTree>
    <p:extLst>
      <p:ext uri="{BB962C8B-B14F-4D97-AF65-F5344CB8AC3E}">
        <p14:creationId xmlns:p14="http://schemas.microsoft.com/office/powerpoint/2010/main" val="35175118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41</a:t>
            </a:fld>
            <a:endParaRPr lang="zh-CN" altLang="en-US"/>
          </a:p>
        </p:txBody>
      </p:sp>
    </p:spTree>
    <p:extLst>
      <p:ext uri="{BB962C8B-B14F-4D97-AF65-F5344CB8AC3E}">
        <p14:creationId xmlns:p14="http://schemas.microsoft.com/office/powerpoint/2010/main" val="13144519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42</a:t>
            </a:fld>
            <a:endParaRPr lang="zh-CN" altLang="en-US"/>
          </a:p>
        </p:txBody>
      </p:sp>
    </p:spTree>
    <p:extLst>
      <p:ext uri="{BB962C8B-B14F-4D97-AF65-F5344CB8AC3E}">
        <p14:creationId xmlns:p14="http://schemas.microsoft.com/office/powerpoint/2010/main" val="6019749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43</a:t>
            </a:fld>
            <a:endParaRPr lang="zh-CN" altLang="en-US"/>
          </a:p>
        </p:txBody>
      </p:sp>
    </p:spTree>
    <p:extLst>
      <p:ext uri="{BB962C8B-B14F-4D97-AF65-F5344CB8AC3E}">
        <p14:creationId xmlns:p14="http://schemas.microsoft.com/office/powerpoint/2010/main" val="12792616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将哪些子图作为关键字建立索引？</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方法</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：利用数据挖掘方法，在图数据中发现出现次数超过一定阈值的频繁子图</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方法</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：从用户的查询日志中挖掘频繁使用的子图模式，并以此为关键字建立索引</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44</a:t>
            </a:fld>
            <a:endParaRPr lang="zh-CN" altLang="en-US"/>
          </a:p>
        </p:txBody>
      </p:sp>
    </p:spTree>
    <p:extLst>
      <p:ext uri="{BB962C8B-B14F-4D97-AF65-F5344CB8AC3E}">
        <p14:creationId xmlns:p14="http://schemas.microsoft.com/office/powerpoint/2010/main" val="42576450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45</a:t>
            </a:fld>
            <a:endParaRPr lang="zh-CN" altLang="en-US"/>
          </a:p>
        </p:txBody>
      </p:sp>
    </p:spTree>
    <p:extLst>
      <p:ext uri="{BB962C8B-B14F-4D97-AF65-F5344CB8AC3E}">
        <p14:creationId xmlns:p14="http://schemas.microsoft.com/office/powerpoint/2010/main" val="13764193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46</a:t>
            </a:fld>
            <a:endParaRPr lang="zh-CN" altLang="en-US"/>
          </a:p>
        </p:txBody>
      </p:sp>
    </p:spTree>
    <p:extLst>
      <p:ext uri="{BB962C8B-B14F-4D97-AF65-F5344CB8AC3E}">
        <p14:creationId xmlns:p14="http://schemas.microsoft.com/office/powerpoint/2010/main" val="34001255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47</a:t>
            </a:fld>
            <a:endParaRPr lang="zh-CN" altLang="en-US"/>
          </a:p>
        </p:txBody>
      </p:sp>
    </p:spTree>
    <p:extLst>
      <p:ext uri="{BB962C8B-B14F-4D97-AF65-F5344CB8AC3E}">
        <p14:creationId xmlns:p14="http://schemas.microsoft.com/office/powerpoint/2010/main" val="19501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主要采用因马尔科夫模型</a:t>
            </a:r>
            <a:r>
              <a:rPr lang="en-US" altLang="zh-CN" sz="1200" b="0" i="0" kern="1200" dirty="0" smtClean="0">
                <a:solidFill>
                  <a:schemeClr val="tx1"/>
                </a:solidFill>
                <a:effectLst/>
                <a:latin typeface="+mn-lt"/>
                <a:ea typeface="+mn-ea"/>
                <a:cs typeface="+mn-cs"/>
              </a:rPr>
              <a:t>HMM</a:t>
            </a:r>
            <a:r>
              <a:rPr lang="zh-CN" altLang="en-US" sz="1200" b="0" i="0" kern="1200" dirty="0" smtClean="0">
                <a:solidFill>
                  <a:schemeClr val="tx1"/>
                </a:solidFill>
                <a:effectLst/>
                <a:latin typeface="+mn-lt"/>
                <a:ea typeface="+mn-ea"/>
                <a:cs typeface="+mn-cs"/>
              </a:rPr>
              <a:t>，条件马尔科夫模型</a:t>
            </a:r>
            <a:r>
              <a:rPr lang="en-US" altLang="zh-CN" sz="1200" b="0" i="0" kern="1200" dirty="0" smtClean="0">
                <a:solidFill>
                  <a:schemeClr val="tx1"/>
                </a:solidFill>
                <a:effectLst/>
                <a:latin typeface="+mn-lt"/>
                <a:ea typeface="+mn-ea"/>
                <a:cs typeface="+mn-cs"/>
              </a:rPr>
              <a:t>CMM</a:t>
            </a:r>
            <a:r>
              <a:rPr lang="zh-CN" altLang="en-US" sz="1200" b="0" i="0" kern="1200" dirty="0" smtClean="0">
                <a:solidFill>
                  <a:schemeClr val="tx1"/>
                </a:solidFill>
                <a:effectLst/>
                <a:latin typeface="+mn-lt"/>
                <a:ea typeface="+mn-ea"/>
                <a:cs typeface="+mn-cs"/>
              </a:rPr>
              <a:t>，最大熵模型、条件随机场模型</a:t>
            </a:r>
            <a:r>
              <a:rPr lang="en-US" altLang="zh-CN" sz="1200" b="0" i="0" kern="1200" dirty="0" smtClean="0">
                <a:solidFill>
                  <a:schemeClr val="tx1"/>
                </a:solidFill>
                <a:effectLst/>
                <a:latin typeface="+mn-lt"/>
                <a:ea typeface="+mn-ea"/>
                <a:cs typeface="+mn-cs"/>
              </a:rPr>
              <a:t>CRF</a:t>
            </a:r>
            <a:r>
              <a:rPr lang="zh-CN" altLang="en-US" sz="1200" b="0" i="0" kern="1200" dirty="0" smtClean="0">
                <a:solidFill>
                  <a:schemeClr val="tx1"/>
                </a:solidFill>
                <a:effectLst/>
                <a:latin typeface="+mn-lt"/>
                <a:ea typeface="+mn-ea"/>
                <a:cs typeface="+mn-cs"/>
              </a:rPr>
              <a:t>进行模型训练</a:t>
            </a:r>
            <a:endParaRPr lang="en-US" altLang="zh-CN" sz="1200" b="0" i="0" kern="1200" dirty="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mn-lt"/>
                <a:ea typeface="+mn-ea"/>
                <a:cs typeface="+mn-cs"/>
              </a:rPr>
              <a:t>命名实体识别工具</a:t>
            </a:r>
            <a:r>
              <a:rPr lang="en-US" altLang="zh-CN" sz="1200" b="0" i="0" kern="1200" dirty="0" smtClean="0">
                <a:solidFill>
                  <a:schemeClr val="tx1"/>
                </a:solidFill>
                <a:effectLst/>
                <a:latin typeface="+mn-lt"/>
                <a:ea typeface="+mn-ea"/>
                <a:cs typeface="+mn-cs"/>
              </a:rPr>
              <a:t>NER</a:t>
            </a:r>
            <a:r>
              <a:rPr lang="zh-CN" altLang="en-US" sz="1200" b="0" i="0" kern="1200" dirty="0" smtClean="0">
                <a:solidFill>
                  <a:schemeClr val="tx1"/>
                </a:solidFill>
                <a:effectLst/>
                <a:latin typeface="+mn-lt"/>
                <a:ea typeface="+mn-ea"/>
                <a:cs typeface="+mn-cs"/>
              </a:rPr>
              <a:t>是基于</a:t>
            </a:r>
            <a:r>
              <a:rPr lang="en-US" altLang="zh-CN" sz="1200" b="0" i="0" kern="1200" dirty="0" smtClean="0">
                <a:solidFill>
                  <a:schemeClr val="tx1"/>
                </a:solidFill>
                <a:effectLst/>
                <a:latin typeface="+mn-lt"/>
                <a:ea typeface="+mn-ea"/>
                <a:cs typeface="+mn-cs"/>
              </a:rPr>
              <a:t>CRF</a:t>
            </a:r>
            <a:r>
              <a:rPr lang="zh-CN" altLang="en-US" sz="1200" b="0" i="0" kern="1200" dirty="0" smtClean="0">
                <a:solidFill>
                  <a:schemeClr val="tx1"/>
                </a:solidFill>
                <a:effectLst/>
                <a:latin typeface="+mn-lt"/>
                <a:ea typeface="+mn-ea"/>
                <a:cs typeface="+mn-cs"/>
              </a:rPr>
              <a:t>的代表性系统</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给定训练数据集，模型可以通过极大似然估计得到条件概率模型；当标注新数据时，给定输入序列</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，模型输出使条件概率</a:t>
            </a:r>
            <a:r>
              <a:rPr lang="en-US" altLang="zh-CN" sz="1200" b="0" i="0" kern="1200" dirty="0" smtClean="0">
                <a:solidFill>
                  <a:schemeClr val="tx1"/>
                </a:solidFill>
                <a:effectLst/>
                <a:latin typeface="+mn-lt"/>
                <a:ea typeface="+mn-ea"/>
                <a:cs typeface="+mn-cs"/>
              </a:rPr>
              <a:t>P(</a:t>
            </a:r>
            <a:r>
              <a:rPr lang="en-US" altLang="zh-CN" sz="1200" b="0" i="0" kern="1200" dirty="0" err="1" smtClean="0">
                <a:solidFill>
                  <a:schemeClr val="tx1"/>
                </a:solidFill>
                <a:effectLst/>
                <a:latin typeface="+mn-lt"/>
                <a:ea typeface="+mn-ea"/>
                <a:cs typeface="+mn-cs"/>
              </a:rPr>
              <a:t>x|y</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最大化的</a:t>
            </a:r>
            <a:r>
              <a:rPr lang="en-US" altLang="zh-CN" sz="1200" b="0" i="0" kern="1200" dirty="0" smtClean="0">
                <a:solidFill>
                  <a:schemeClr val="tx1"/>
                </a:solidFill>
                <a:effectLst/>
                <a:latin typeface="+mn-lt"/>
                <a:ea typeface="+mn-ea"/>
                <a:cs typeface="+mn-cs"/>
              </a:rPr>
              <a:t>x</a:t>
            </a: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48</a:t>
            </a:fld>
            <a:endParaRPr lang="zh-CN" altLang="en-US"/>
          </a:p>
        </p:txBody>
      </p:sp>
    </p:spTree>
    <p:extLst>
      <p:ext uri="{BB962C8B-B14F-4D97-AF65-F5344CB8AC3E}">
        <p14:creationId xmlns:p14="http://schemas.microsoft.com/office/powerpoint/2010/main" val="14017338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49</a:t>
            </a:fld>
            <a:endParaRPr lang="zh-CN" altLang="en-US"/>
          </a:p>
        </p:txBody>
      </p:sp>
    </p:spTree>
    <p:extLst>
      <p:ext uri="{BB962C8B-B14F-4D97-AF65-F5344CB8AC3E}">
        <p14:creationId xmlns:p14="http://schemas.microsoft.com/office/powerpoint/2010/main" val="3037971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5</a:t>
            </a:fld>
            <a:endParaRPr lang="zh-CN" altLang="en-US"/>
          </a:p>
        </p:txBody>
      </p:sp>
    </p:spTree>
    <p:extLst>
      <p:ext uri="{BB962C8B-B14F-4D97-AF65-F5344CB8AC3E}">
        <p14:creationId xmlns:p14="http://schemas.microsoft.com/office/powerpoint/2010/main" val="23955324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1.embedding </a:t>
            </a:r>
            <a:r>
              <a:rPr lang="zh-CN" altLang="en-US" sz="1200" b="0" i="0" kern="1200" dirty="0" smtClean="0">
                <a:solidFill>
                  <a:schemeClr val="tx1"/>
                </a:solidFill>
                <a:effectLst/>
                <a:latin typeface="+mn-lt"/>
                <a:ea typeface="+mn-ea"/>
                <a:cs typeface="+mn-cs"/>
              </a:rPr>
              <a:t>层将中文转化为字向量，获得输入</a:t>
            </a:r>
            <a:r>
              <a:rPr lang="en-US" altLang="zh-CN" sz="1200" b="0" i="0" kern="1200" dirty="0" smtClean="0">
                <a:solidFill>
                  <a:schemeClr val="tx1"/>
                </a:solidFill>
                <a:effectLst/>
                <a:latin typeface="+mn-lt"/>
                <a:ea typeface="+mn-ea"/>
                <a:cs typeface="+mn-cs"/>
              </a:rPr>
              <a:t>embedding</a:t>
            </a:r>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将</a:t>
            </a:r>
            <a:r>
              <a:rPr lang="en-US" altLang="zh-CN" sz="1200" b="0" i="0" kern="1200" dirty="0" smtClean="0">
                <a:solidFill>
                  <a:schemeClr val="tx1"/>
                </a:solidFill>
                <a:effectLst/>
                <a:latin typeface="+mn-lt"/>
                <a:ea typeface="+mn-ea"/>
                <a:cs typeface="+mn-cs"/>
              </a:rPr>
              <a:t>embedding</a:t>
            </a:r>
            <a:r>
              <a:rPr lang="zh-CN" altLang="en-US" sz="1200" b="0" i="0" kern="1200" dirty="0" smtClean="0">
                <a:solidFill>
                  <a:schemeClr val="tx1"/>
                </a:solidFill>
                <a:effectLst/>
                <a:latin typeface="+mn-lt"/>
                <a:ea typeface="+mn-ea"/>
                <a:cs typeface="+mn-cs"/>
              </a:rPr>
              <a:t>输入到双向</a:t>
            </a:r>
            <a:r>
              <a:rPr lang="en-US" altLang="zh-CN" sz="1200" b="0" i="0" kern="1200" dirty="0" smtClean="0">
                <a:solidFill>
                  <a:schemeClr val="tx1"/>
                </a:solidFill>
                <a:effectLst/>
                <a:latin typeface="+mn-lt"/>
                <a:ea typeface="+mn-ea"/>
                <a:cs typeface="+mn-cs"/>
              </a:rPr>
              <a:t>Bi-LSTM</a:t>
            </a:r>
            <a:r>
              <a:rPr lang="zh-CN" altLang="en-US" sz="1200" b="0" i="0" kern="1200" dirty="0" smtClean="0">
                <a:solidFill>
                  <a:schemeClr val="tx1"/>
                </a:solidFill>
                <a:effectLst/>
                <a:latin typeface="+mn-lt"/>
                <a:ea typeface="+mn-ea"/>
                <a:cs typeface="+mn-cs"/>
              </a:rPr>
              <a:t>层，进行特征提取（编码），得到序列的特征表征，</a:t>
            </a:r>
            <a:r>
              <a:rPr lang="en-US" altLang="zh-CN" sz="1200" b="0" i="0" kern="1200" dirty="0" smtClean="0">
                <a:solidFill>
                  <a:schemeClr val="tx1"/>
                </a:solidFill>
                <a:effectLst/>
                <a:latin typeface="+mn-lt"/>
                <a:ea typeface="+mn-ea"/>
                <a:cs typeface="+mn-cs"/>
              </a:rPr>
              <a:t>logits</a:t>
            </a:r>
            <a:r>
              <a:rPr lang="zh-CN" altLang="en-US"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3.logits</a:t>
            </a:r>
            <a:r>
              <a:rPr lang="zh-CN" altLang="en-US" sz="1200" b="0" i="0" kern="1200" dirty="0" smtClean="0">
                <a:solidFill>
                  <a:schemeClr val="tx1"/>
                </a:solidFill>
                <a:effectLst/>
                <a:latin typeface="+mn-lt"/>
                <a:ea typeface="+mn-ea"/>
                <a:cs typeface="+mn-cs"/>
              </a:rPr>
              <a:t>需要解码，得到标注序列。将其输入到解码</a:t>
            </a:r>
            <a:r>
              <a:rPr lang="en-US" altLang="zh-CN" sz="1200" b="0" i="0" kern="1200" dirty="0" smtClean="0">
                <a:solidFill>
                  <a:schemeClr val="tx1"/>
                </a:solidFill>
                <a:effectLst/>
                <a:latin typeface="+mn-lt"/>
                <a:ea typeface="+mn-ea"/>
                <a:cs typeface="+mn-cs"/>
              </a:rPr>
              <a:t>CRF</a:t>
            </a:r>
            <a:r>
              <a:rPr lang="zh-CN" altLang="en-US" sz="1200" b="0" i="0" kern="1200" dirty="0" smtClean="0">
                <a:solidFill>
                  <a:schemeClr val="tx1"/>
                </a:solidFill>
                <a:effectLst/>
                <a:latin typeface="+mn-lt"/>
                <a:ea typeface="+mn-ea"/>
                <a:cs typeface="+mn-cs"/>
              </a:rPr>
              <a:t>层，获得每个字的序列。</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模型的重点有两个：</a:t>
            </a:r>
          </a:p>
          <a:p>
            <a:r>
              <a:rPr lang="en-US" altLang="zh-CN" sz="1200" b="1" i="0" kern="1200" dirty="0" smtClean="0">
                <a:solidFill>
                  <a:schemeClr val="tx1"/>
                </a:solidFill>
                <a:effectLst/>
                <a:latin typeface="+mn-lt"/>
                <a:ea typeface="+mn-ea"/>
                <a:cs typeface="+mn-cs"/>
              </a:rPr>
              <a:t>1. </a:t>
            </a:r>
            <a:r>
              <a:rPr lang="zh-CN" altLang="en-US" sz="1200" b="1" i="0" kern="1200" dirty="0" smtClean="0">
                <a:solidFill>
                  <a:schemeClr val="tx1"/>
                </a:solidFill>
                <a:effectLst/>
                <a:latin typeface="+mn-lt"/>
                <a:ea typeface="+mn-ea"/>
                <a:cs typeface="+mn-cs"/>
              </a:rPr>
              <a:t>引入双向</a:t>
            </a:r>
            <a:r>
              <a:rPr lang="en-US" altLang="zh-CN" sz="1200" b="1" i="0" kern="1200" dirty="0" smtClean="0">
                <a:solidFill>
                  <a:schemeClr val="tx1"/>
                </a:solidFill>
                <a:effectLst/>
                <a:latin typeface="+mn-lt"/>
                <a:ea typeface="+mn-ea"/>
                <a:cs typeface="+mn-cs"/>
              </a:rPr>
              <a:t>LSTM</a:t>
            </a:r>
            <a:r>
              <a:rPr lang="zh-CN" altLang="en-US" sz="1200" b="1" i="0" kern="1200" dirty="0" smtClean="0">
                <a:solidFill>
                  <a:schemeClr val="tx1"/>
                </a:solidFill>
                <a:effectLst/>
                <a:latin typeface="+mn-lt"/>
                <a:ea typeface="+mn-ea"/>
                <a:cs typeface="+mn-cs"/>
              </a:rPr>
              <a:t>层作为特征提取工具</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LSTM</a:t>
            </a:r>
            <a:r>
              <a:rPr lang="zh-CN" altLang="en-US" sz="1200" b="0" i="0" kern="1200" dirty="0" smtClean="0">
                <a:solidFill>
                  <a:schemeClr val="tx1"/>
                </a:solidFill>
                <a:effectLst/>
                <a:latin typeface="+mn-lt"/>
                <a:ea typeface="+mn-ea"/>
                <a:cs typeface="+mn-cs"/>
              </a:rPr>
              <a:t>有较强的长序列特征提取能力。双向</a:t>
            </a:r>
            <a:r>
              <a:rPr lang="en-US" altLang="zh-CN" sz="1200" b="0" i="0" kern="1200" dirty="0" smtClean="0">
                <a:solidFill>
                  <a:schemeClr val="tx1"/>
                </a:solidFill>
                <a:effectLst/>
                <a:latin typeface="+mn-lt"/>
                <a:ea typeface="+mn-ea"/>
                <a:cs typeface="+mn-cs"/>
              </a:rPr>
              <a:t>LSTM</a:t>
            </a:r>
            <a:r>
              <a:rPr lang="zh-CN" altLang="en-US" sz="1200" b="0" i="0" kern="1200" dirty="0" smtClean="0">
                <a:solidFill>
                  <a:schemeClr val="tx1"/>
                </a:solidFill>
                <a:effectLst/>
                <a:latin typeface="+mn-lt"/>
                <a:ea typeface="+mn-ea"/>
                <a:cs typeface="+mn-cs"/>
              </a:rPr>
              <a:t>，在提取某个时刻特征时，能够利用该时刻之后的序列的信息，提高模型的特征提取能力。</a:t>
            </a:r>
          </a:p>
          <a:p>
            <a:r>
              <a:rPr lang="en-US" altLang="zh-CN" sz="1200" b="1" i="0" kern="1200" dirty="0" smtClean="0">
                <a:solidFill>
                  <a:schemeClr val="tx1"/>
                </a:solidFill>
                <a:effectLst/>
                <a:latin typeface="+mn-lt"/>
                <a:ea typeface="+mn-ea"/>
                <a:cs typeface="+mn-cs"/>
              </a:rPr>
              <a:t>2. </a:t>
            </a:r>
            <a:r>
              <a:rPr lang="zh-CN" altLang="en-US" sz="1200" b="1" i="0" kern="1200" dirty="0" smtClean="0">
                <a:solidFill>
                  <a:schemeClr val="tx1"/>
                </a:solidFill>
                <a:effectLst/>
                <a:latin typeface="+mn-lt"/>
                <a:ea typeface="+mn-ea"/>
                <a:cs typeface="+mn-cs"/>
              </a:rPr>
              <a:t>引入</a:t>
            </a:r>
            <a:r>
              <a:rPr lang="en-US" altLang="zh-CN" sz="1200" b="1" i="0" kern="1200" dirty="0" smtClean="0">
                <a:solidFill>
                  <a:schemeClr val="tx1"/>
                </a:solidFill>
                <a:effectLst/>
                <a:latin typeface="+mn-lt"/>
                <a:ea typeface="+mn-ea"/>
                <a:cs typeface="+mn-cs"/>
              </a:rPr>
              <a:t>CRF</a:t>
            </a:r>
            <a:r>
              <a:rPr lang="zh-CN" altLang="en-US" sz="1200" b="1" i="0" kern="1200" dirty="0" smtClean="0">
                <a:solidFill>
                  <a:schemeClr val="tx1"/>
                </a:solidFill>
                <a:effectLst/>
                <a:latin typeface="+mn-lt"/>
                <a:ea typeface="+mn-ea"/>
                <a:cs typeface="+mn-cs"/>
              </a:rPr>
              <a:t>作为解码工具</a:t>
            </a:r>
            <a:r>
              <a:rPr lang="zh-CN" altLang="en-US" sz="1200" b="0" i="0" kern="1200" dirty="0" smtClean="0">
                <a:solidFill>
                  <a:schemeClr val="tx1"/>
                </a:solidFill>
                <a:effectLst/>
                <a:latin typeface="+mn-lt"/>
                <a:ea typeface="+mn-ea"/>
                <a:cs typeface="+mn-cs"/>
              </a:rPr>
              <a:t>。中文输入经过双向</a:t>
            </a:r>
            <a:r>
              <a:rPr lang="en-US" altLang="zh-CN" sz="1200" b="0" i="0" kern="1200" dirty="0" smtClean="0">
                <a:solidFill>
                  <a:schemeClr val="tx1"/>
                </a:solidFill>
                <a:effectLst/>
                <a:latin typeface="+mn-lt"/>
                <a:ea typeface="+mn-ea"/>
                <a:cs typeface="+mn-cs"/>
              </a:rPr>
              <a:t>LSTM</a:t>
            </a:r>
            <a:r>
              <a:rPr lang="zh-CN" altLang="en-US" sz="1200" b="0" i="0" kern="1200" dirty="0" smtClean="0">
                <a:solidFill>
                  <a:schemeClr val="tx1"/>
                </a:solidFill>
                <a:effectLst/>
                <a:latin typeface="+mn-lt"/>
                <a:ea typeface="+mn-ea"/>
                <a:cs typeface="+mn-cs"/>
              </a:rPr>
              <a:t>层的编码之后，需要能够利用编码到的丰富的信息，将其转化成</a:t>
            </a:r>
            <a:r>
              <a:rPr lang="en-US" altLang="zh-CN" sz="1200" b="0" i="0" kern="1200" dirty="0" smtClean="0">
                <a:solidFill>
                  <a:schemeClr val="tx1"/>
                </a:solidFill>
                <a:effectLst/>
                <a:latin typeface="+mn-lt"/>
                <a:ea typeface="+mn-ea"/>
                <a:cs typeface="+mn-cs"/>
              </a:rPr>
              <a:t>NER</a:t>
            </a:r>
            <a:r>
              <a:rPr lang="zh-CN" altLang="en-US" sz="1200" b="0" i="0" kern="1200" dirty="0" smtClean="0">
                <a:solidFill>
                  <a:schemeClr val="tx1"/>
                </a:solidFill>
                <a:effectLst/>
                <a:latin typeface="+mn-lt"/>
                <a:ea typeface="+mn-ea"/>
                <a:cs typeface="+mn-cs"/>
              </a:rPr>
              <a:t>标注序列。</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通过观察序列，预测隐藏状态序列，</a:t>
            </a:r>
            <a:r>
              <a:rPr lang="en-US" altLang="zh-CN" sz="1200" b="0" i="0" kern="1200" dirty="0" smtClean="0">
                <a:solidFill>
                  <a:schemeClr val="tx1"/>
                </a:solidFill>
                <a:effectLst/>
                <a:latin typeface="+mn-lt"/>
                <a:ea typeface="+mn-ea"/>
                <a:cs typeface="+mn-cs"/>
              </a:rPr>
              <a:t>CRF</a:t>
            </a:r>
            <a:r>
              <a:rPr lang="zh-CN" altLang="en-US" sz="1200" b="0" i="0" kern="1200" dirty="0" smtClean="0">
                <a:solidFill>
                  <a:schemeClr val="tx1"/>
                </a:solidFill>
                <a:effectLst/>
                <a:latin typeface="+mn-lt"/>
                <a:ea typeface="+mn-ea"/>
                <a:cs typeface="+mn-cs"/>
              </a:rPr>
              <a:t>是首选</a:t>
            </a:r>
            <a:r>
              <a:rPr lang="en-US" altLang="zh-CN" sz="1200" b="0" i="0" kern="1200" dirty="0" smtClean="0">
                <a:solidFill>
                  <a:schemeClr val="tx1"/>
                </a:solidFill>
                <a:effectLst/>
                <a:latin typeface="+mn-lt"/>
                <a:ea typeface="+mn-ea"/>
                <a:cs typeface="+mn-cs"/>
              </a:rPr>
              <a:t>)</a:t>
            </a:r>
            <a:endParaRPr lang="zh-CN" altLang="en-US"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50</a:t>
            </a:fld>
            <a:endParaRPr lang="zh-CN" altLang="en-US"/>
          </a:p>
        </p:txBody>
      </p:sp>
    </p:spTree>
    <p:extLst>
      <p:ext uri="{BB962C8B-B14F-4D97-AF65-F5344CB8AC3E}">
        <p14:creationId xmlns:p14="http://schemas.microsoft.com/office/powerpoint/2010/main" val="25561651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宋体" panose="02010600030101010101" pitchFamily="2" charset="-122"/>
                <a:ea typeface="+mn-ea"/>
              </a:rPr>
              <a:t>基于模板的关系抽取方法在小规模数据集上容易实现且构建简单，缺点是难以维护、可移植性差、模板可能需要专家构建</a:t>
            </a:r>
            <a:endParaRPr lang="en-US" altLang="zh-CN" sz="1200" dirty="0" smtClean="0">
              <a:latin typeface="宋体" panose="02010600030101010101" pitchFamily="2" charset="-122"/>
              <a:ea typeface="+mn-ea"/>
            </a:endParaRPr>
          </a:p>
          <a:p>
            <a:r>
              <a:rPr lang="zh-CN" altLang="en-US" sz="1200" b="0" i="0" kern="1200" dirty="0" smtClean="0">
                <a:solidFill>
                  <a:schemeClr val="tx1"/>
                </a:solidFill>
                <a:effectLst/>
                <a:latin typeface="宋体" panose="02010600030101010101" pitchFamily="2" charset="-122"/>
                <a:ea typeface="+mn-ea"/>
                <a:cs typeface="+mn-cs"/>
              </a:rPr>
              <a:t>基于深度学习的关系抽取方法主要包括流水线方法和联合抽取方法两大类</a:t>
            </a:r>
            <a:endParaRPr lang="en-US" altLang="zh-CN" sz="1200" b="0" i="0" kern="1200" dirty="0" smtClean="0">
              <a:solidFill>
                <a:schemeClr val="tx1"/>
              </a:solidFill>
              <a:effectLst/>
              <a:latin typeface="宋体" panose="02010600030101010101" pitchFamily="2" charset="-122"/>
              <a:ea typeface="+mn-ea"/>
              <a:cs typeface="+mn-cs"/>
            </a:endParaRPr>
          </a:p>
          <a:p>
            <a:r>
              <a:rPr lang="zh-CN" altLang="en-US" sz="1200" b="0" i="0" kern="1200" dirty="0" smtClean="0">
                <a:solidFill>
                  <a:schemeClr val="tx1"/>
                </a:solidFill>
                <a:effectLst/>
                <a:latin typeface="宋体" panose="02010600030101010101" pitchFamily="2" charset="-122"/>
                <a:ea typeface="+mn-ea"/>
                <a:cs typeface="+mn-cs"/>
              </a:rPr>
              <a:t>流水线方法：将实体识别和关系抽取作为两个分离的过程进行处理，关系抽取在实体抽取结果的基础上进行</a:t>
            </a:r>
            <a:endParaRPr lang="en-US" altLang="zh-CN" sz="1200" b="0" i="0" kern="1200" dirty="0" smtClean="0">
              <a:solidFill>
                <a:schemeClr val="tx1"/>
              </a:solidFill>
              <a:effectLst/>
              <a:latin typeface="宋体" panose="02010600030101010101" pitchFamily="2" charset="-122"/>
              <a:ea typeface="+mn-ea"/>
              <a:cs typeface="+mn-cs"/>
            </a:endParaRPr>
          </a:p>
          <a:p>
            <a:r>
              <a:rPr lang="zh-CN" altLang="en-US" sz="1200" b="0" i="0" kern="1200" dirty="0" smtClean="0">
                <a:solidFill>
                  <a:schemeClr val="tx1"/>
                </a:solidFill>
                <a:effectLst/>
                <a:latin typeface="宋体" panose="02010600030101010101" pitchFamily="2" charset="-122"/>
                <a:ea typeface="+mn-ea"/>
                <a:cs typeface="+mn-cs"/>
              </a:rPr>
              <a:t>联合抽取方法：将实体识别和关系抽取相结合，在同一的模型中共同优化，可以避免错误累计问题</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51</a:t>
            </a:fld>
            <a:endParaRPr lang="zh-CN" altLang="en-US"/>
          </a:p>
        </p:txBody>
      </p:sp>
    </p:spTree>
    <p:extLst>
      <p:ext uri="{BB962C8B-B14F-4D97-AF65-F5344CB8AC3E}">
        <p14:creationId xmlns:p14="http://schemas.microsoft.com/office/powerpoint/2010/main" val="34326204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远程监督方法通过将知识图谱与非结构化文本对齐的方式自动构建大量的训练数据，减少模型对人工标注数据的依赖</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远程监督关系抽取方法的一般步骤：</a:t>
            </a:r>
            <a:endParaRPr lang="en-US" altLang="zh-CN" sz="1200" b="0" i="0" kern="1200" dirty="0" smtClean="0">
              <a:solidFill>
                <a:schemeClr val="tx1"/>
              </a:solidFill>
              <a:effectLst/>
              <a:latin typeface="+mn-lt"/>
              <a:ea typeface="+mn-ea"/>
              <a:cs typeface="+mn-cs"/>
            </a:endParaRPr>
          </a:p>
          <a:p>
            <a:pPr marL="228600" indent="-228600">
              <a:buAutoNum type="arabicPeriod"/>
            </a:pPr>
            <a:r>
              <a:rPr lang="zh-CN" altLang="en-US" sz="1200" b="0" i="0" kern="1200" dirty="0" smtClean="0">
                <a:solidFill>
                  <a:schemeClr val="tx1"/>
                </a:solidFill>
                <a:effectLst/>
                <a:latin typeface="+mn-lt"/>
                <a:ea typeface="+mn-ea"/>
                <a:cs typeface="+mn-cs"/>
              </a:rPr>
              <a:t>从知识图谱中抽取存在目标关系的实体对</a:t>
            </a:r>
            <a:endParaRPr lang="en-US" altLang="zh-CN" sz="1200" b="0" i="0" kern="1200" dirty="0" smtClean="0">
              <a:solidFill>
                <a:schemeClr val="tx1"/>
              </a:solidFill>
              <a:effectLst/>
              <a:latin typeface="+mn-lt"/>
              <a:ea typeface="+mn-ea"/>
              <a:cs typeface="+mn-cs"/>
            </a:endParaRPr>
          </a:p>
          <a:p>
            <a:pPr marL="228600" indent="-228600">
              <a:buAutoNum type="arabicPeriod"/>
            </a:pPr>
            <a:r>
              <a:rPr lang="zh-CN" altLang="en-US" sz="1200" b="0" i="0" kern="1200" dirty="0" smtClean="0">
                <a:solidFill>
                  <a:schemeClr val="tx1"/>
                </a:solidFill>
                <a:effectLst/>
                <a:latin typeface="+mn-lt"/>
                <a:ea typeface="+mn-ea"/>
                <a:cs typeface="+mn-cs"/>
              </a:rPr>
              <a:t>从非结构文本中抽取含有实体对的句子多为训练样例</a:t>
            </a:r>
            <a:endParaRPr lang="en-US" altLang="zh-CN" sz="1200" b="0" i="0" kern="1200" dirty="0" smtClean="0">
              <a:solidFill>
                <a:schemeClr val="tx1"/>
              </a:solidFill>
              <a:effectLst/>
              <a:latin typeface="+mn-lt"/>
              <a:ea typeface="+mn-ea"/>
              <a:cs typeface="+mn-cs"/>
            </a:endParaRPr>
          </a:p>
          <a:p>
            <a:pPr marL="228600" indent="-228600">
              <a:buAutoNum type="arabicPeriod"/>
            </a:pPr>
            <a:r>
              <a:rPr lang="zh-CN" altLang="en-US" sz="1200" b="0" i="0" kern="1200" dirty="0" smtClean="0">
                <a:solidFill>
                  <a:schemeClr val="tx1"/>
                </a:solidFill>
                <a:effectLst/>
                <a:latin typeface="+mn-lt"/>
                <a:ea typeface="+mn-ea"/>
                <a:cs typeface="+mn-cs"/>
              </a:rPr>
              <a:t>训练监督学习模型进行关系抽取</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52</a:t>
            </a:fld>
            <a:endParaRPr lang="zh-CN" altLang="en-US"/>
          </a:p>
        </p:txBody>
      </p:sp>
    </p:spTree>
    <p:extLst>
      <p:ext uri="{BB962C8B-B14F-4D97-AF65-F5344CB8AC3E}">
        <p14:creationId xmlns:p14="http://schemas.microsoft.com/office/powerpoint/2010/main" val="20938967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smtClean="0">
                <a:solidFill>
                  <a:schemeClr val="tx1"/>
                </a:solidFill>
                <a:effectLst/>
                <a:latin typeface="+mn-lt"/>
                <a:ea typeface="+mn-ea"/>
                <a:cs typeface="+mn-cs"/>
              </a:rPr>
              <a:t>deepdive</a:t>
            </a:r>
            <a:r>
              <a:rPr lang="zh-CN" altLang="en-US" sz="1200" b="0" i="0" kern="1200" dirty="0" smtClean="0">
                <a:solidFill>
                  <a:schemeClr val="tx1"/>
                </a:solidFill>
                <a:effectLst/>
                <a:latin typeface="+mn-lt"/>
                <a:ea typeface="+mn-ea"/>
                <a:cs typeface="+mn-cs"/>
              </a:rPr>
              <a:t>是由斯坦福大学</a:t>
            </a:r>
            <a:r>
              <a:rPr lang="en-US" altLang="zh-CN" sz="1200" b="0" i="0" kern="1200" dirty="0" err="1" smtClean="0">
                <a:solidFill>
                  <a:schemeClr val="tx1"/>
                </a:solidFill>
                <a:effectLst/>
                <a:latin typeface="+mn-lt"/>
                <a:ea typeface="+mn-ea"/>
                <a:cs typeface="+mn-cs"/>
              </a:rPr>
              <a:t>InfoLab</a:t>
            </a:r>
            <a:r>
              <a:rPr lang="zh-CN" altLang="en-US" sz="1200" b="0" i="0" kern="1200" dirty="0" smtClean="0">
                <a:solidFill>
                  <a:schemeClr val="tx1"/>
                </a:solidFill>
                <a:effectLst/>
                <a:latin typeface="+mn-lt"/>
                <a:ea typeface="+mn-ea"/>
                <a:cs typeface="+mn-cs"/>
              </a:rPr>
              <a:t>实验室开发的一个开源知识抽取系统。它通过弱监督学习，从非结构化的文本中抽取结构化的关系数据 。</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53</a:t>
            </a:fld>
            <a:endParaRPr lang="zh-CN" altLang="en-US"/>
          </a:p>
        </p:txBody>
      </p:sp>
    </p:spTree>
    <p:extLst>
      <p:ext uri="{BB962C8B-B14F-4D97-AF65-F5344CB8AC3E}">
        <p14:creationId xmlns:p14="http://schemas.microsoft.com/office/powerpoint/2010/main" val="41383158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时间抽取任务最基础的部分包括：</a:t>
            </a:r>
            <a:br>
              <a:rPr lang="zh-CN" altLang="en-US" sz="1200" b="0" i="0" kern="1200" dirty="0" smtClean="0">
                <a:solidFill>
                  <a:schemeClr val="tx1"/>
                </a:solidFill>
                <a:effectLst/>
                <a:latin typeface="+mn-lt"/>
                <a:ea typeface="+mn-ea"/>
                <a:cs typeface="+mn-cs"/>
              </a:rPr>
            </a:b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识别事件触发词及事件类型</a:t>
            </a:r>
            <a:br>
              <a:rPr lang="zh-CN" altLang="en-US" sz="1200" b="0" i="0" kern="1200" dirty="0" smtClean="0">
                <a:solidFill>
                  <a:schemeClr val="tx1"/>
                </a:solidFill>
                <a:effectLst/>
                <a:latin typeface="+mn-lt"/>
                <a:ea typeface="+mn-ea"/>
                <a:cs typeface="+mn-cs"/>
              </a:rPr>
            </a:b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抽取事件元素同时判断其角色</a:t>
            </a:r>
            <a:br>
              <a:rPr lang="zh-CN" altLang="en-US" sz="1200" b="0" i="0" kern="1200" dirty="0" smtClean="0">
                <a:solidFill>
                  <a:schemeClr val="tx1"/>
                </a:solidFill>
                <a:effectLst/>
                <a:latin typeface="+mn-lt"/>
                <a:ea typeface="+mn-ea"/>
                <a:cs typeface="+mn-cs"/>
              </a:rPr>
            </a:b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抽出描述事件的词组或句子</a:t>
            </a:r>
          </a:p>
          <a:p>
            <a:r>
              <a:rPr lang="zh-CN" altLang="en-US" sz="1200" b="0" i="0" kern="1200" dirty="0" smtClean="0">
                <a:solidFill>
                  <a:schemeClr val="tx1"/>
                </a:solidFill>
                <a:effectLst/>
                <a:latin typeface="+mn-lt"/>
                <a:ea typeface="+mn-ea"/>
                <a:cs typeface="+mn-cs"/>
              </a:rPr>
              <a:t>此外，事件抽取任务还包括：</a:t>
            </a:r>
            <a:br>
              <a:rPr lang="zh-CN" altLang="en-US" sz="1200" b="0" i="0" kern="1200" dirty="0" smtClean="0">
                <a:solidFill>
                  <a:schemeClr val="tx1"/>
                </a:solidFill>
                <a:effectLst/>
                <a:latin typeface="+mn-lt"/>
                <a:ea typeface="+mn-ea"/>
                <a:cs typeface="+mn-cs"/>
              </a:rPr>
            </a:b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事件属性标注</a:t>
            </a:r>
            <a:br>
              <a:rPr lang="zh-CN" altLang="en-US" sz="1200" b="0" i="0" kern="1200" dirty="0" smtClean="0">
                <a:solidFill>
                  <a:schemeClr val="tx1"/>
                </a:solidFill>
                <a:effectLst/>
                <a:latin typeface="+mn-lt"/>
                <a:ea typeface="+mn-ea"/>
                <a:cs typeface="+mn-cs"/>
              </a:rPr>
            </a:b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事件共指消解</a:t>
            </a:r>
          </a:p>
          <a:p>
            <a:r>
              <a:rPr lang="zh-CN" altLang="en-US" sz="1200" b="0" i="0" kern="1200" dirty="0" smtClean="0">
                <a:solidFill>
                  <a:schemeClr val="tx1"/>
                </a:solidFill>
                <a:effectLst/>
                <a:latin typeface="+mn-lt"/>
                <a:ea typeface="+mn-ea"/>
                <a:cs typeface="+mn-cs"/>
              </a:rPr>
              <a:t>对于事件抽取，也可分为流水线方法和联合抽取的方法。</a:t>
            </a:r>
          </a:p>
          <a:p>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54</a:t>
            </a:fld>
            <a:endParaRPr lang="zh-CN" altLang="en-US"/>
          </a:p>
        </p:txBody>
      </p:sp>
    </p:spTree>
    <p:extLst>
      <p:ext uri="{BB962C8B-B14F-4D97-AF65-F5344CB8AC3E}">
        <p14:creationId xmlns:p14="http://schemas.microsoft.com/office/powerpoint/2010/main" val="28278327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垂直领域的知识往往来源于支撑企业业务系统的关系数据库，从数据库这种结构化数据中抽取知识也很重要</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映射语言用于定义关系数据库中的数据如何转换为</a:t>
            </a:r>
            <a:r>
              <a:rPr lang="en-US" altLang="zh-CN" sz="1200" b="0" i="0" kern="1200" dirty="0" smtClean="0">
                <a:solidFill>
                  <a:schemeClr val="tx1"/>
                </a:solidFill>
                <a:effectLst/>
                <a:latin typeface="+mn-lt"/>
                <a:ea typeface="+mn-ea"/>
                <a:cs typeface="+mn-cs"/>
              </a:rPr>
              <a:t>RDF</a:t>
            </a:r>
            <a:r>
              <a:rPr lang="zh-CN" altLang="en-US" sz="1200" b="0" i="0" kern="1200" dirty="0" smtClean="0">
                <a:solidFill>
                  <a:schemeClr val="tx1"/>
                </a:solidFill>
                <a:effectLst/>
                <a:latin typeface="+mn-lt"/>
                <a:ea typeface="+mn-ea"/>
                <a:cs typeface="+mn-cs"/>
              </a:rPr>
              <a:t>数据的各种规则</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55</a:t>
            </a:fld>
            <a:endParaRPr lang="zh-CN" altLang="en-US"/>
          </a:p>
        </p:txBody>
      </p:sp>
    </p:spTree>
    <p:extLst>
      <p:ext uri="{BB962C8B-B14F-4D97-AF65-F5344CB8AC3E}">
        <p14:creationId xmlns:p14="http://schemas.microsoft.com/office/powerpoint/2010/main" val="9970531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、手工方法：人工分析构建包装器信息抽取的规则，需要查看网页结构和代码，手工编写出适合当前网站的抽取表达式</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、包装器归纳方法：基于有监督学习方法，从已标注的训练样例集合中学习信息抽取规则，然后对相同模板的其他网页进行数据抽取。</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流程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：网页清洗、网页标注、包装器空间生成、包装器评估</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、自动抽取方法：相似的网页通过聚类被分为若干组，生成适用于各组的包装器，应用包装器时，首先将需抽取的页面分组，然后使用对应的包装器进行数据抽取</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56</a:t>
            </a:fld>
            <a:endParaRPr lang="zh-CN" altLang="en-US"/>
          </a:p>
        </p:txBody>
      </p:sp>
    </p:spTree>
    <p:extLst>
      <p:ext uri="{BB962C8B-B14F-4D97-AF65-F5344CB8AC3E}">
        <p14:creationId xmlns:p14="http://schemas.microsoft.com/office/powerpoint/2010/main" val="15531966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、手工方法：人工分析构建包装器信息抽取的规则，需要查看网页结构和代码，手工编写出适合当前网站的抽取表达式</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、包装器归纳方法：基于有监督学习方法，从已标注的训练样例集合中学习信息抽取规则，然后对相同模板的其他网页进行数据抽取。</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流程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：网页清洗、网页标注、包装器空间生成、包装器评估</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、自动抽取方法：相似的网页通过聚类被分为若干组，生成适用于各组的包装器，应用包装器时，首先将需抽取的页面分组，然后使用对应的包装器进行数据抽取</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57</a:t>
            </a:fld>
            <a:endParaRPr lang="zh-CN" altLang="en-US"/>
          </a:p>
        </p:txBody>
      </p:sp>
    </p:spTree>
    <p:extLst>
      <p:ext uri="{BB962C8B-B14F-4D97-AF65-F5344CB8AC3E}">
        <p14:creationId xmlns:p14="http://schemas.microsoft.com/office/powerpoint/2010/main" val="19346750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知识挖掘是从已有的实体及实体关系出发挖掘新的知识</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58</a:t>
            </a:fld>
            <a:endParaRPr lang="zh-CN" altLang="en-US"/>
          </a:p>
        </p:txBody>
      </p:sp>
    </p:spTree>
    <p:extLst>
      <p:ext uri="{BB962C8B-B14F-4D97-AF65-F5344CB8AC3E}">
        <p14:creationId xmlns:p14="http://schemas.microsoft.com/office/powerpoint/2010/main" val="13080178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候选实体生成是确定文本中的实体指称可能指向的实体集合</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59</a:t>
            </a:fld>
            <a:endParaRPr lang="zh-CN" altLang="en-US"/>
          </a:p>
        </p:txBody>
      </p:sp>
    </p:spTree>
    <p:extLst>
      <p:ext uri="{BB962C8B-B14F-4D97-AF65-F5344CB8AC3E}">
        <p14:creationId xmlns:p14="http://schemas.microsoft.com/office/powerpoint/2010/main" val="440170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cnSchema.ORG</a:t>
            </a:r>
            <a:r>
              <a:rPr lang="zh-CN" altLang="en-US" sz="1200" b="0" i="0" kern="1200" dirty="0" smtClean="0">
                <a:solidFill>
                  <a:schemeClr val="tx1"/>
                </a:solidFill>
                <a:effectLst/>
                <a:latin typeface="+mn-lt"/>
                <a:ea typeface="+mn-ea"/>
                <a:cs typeface="+mn-cs"/>
              </a:rPr>
              <a:t>是</a:t>
            </a:r>
            <a:r>
              <a:rPr lang="en-US" altLang="zh-CN" sz="1200" b="0" i="0" kern="1200" dirty="0" err="1" smtClean="0">
                <a:solidFill>
                  <a:schemeClr val="tx1"/>
                </a:solidFill>
                <a:effectLst/>
                <a:latin typeface="+mn-lt"/>
                <a:ea typeface="+mn-ea"/>
                <a:cs typeface="+mn-cs"/>
              </a:rPr>
              <a:t>OpenKG</a:t>
            </a:r>
            <a:r>
              <a:rPr lang="zh-CN" altLang="en-US" sz="1200" b="0" i="0" kern="1200" dirty="0" smtClean="0">
                <a:solidFill>
                  <a:schemeClr val="tx1"/>
                </a:solidFill>
                <a:effectLst/>
                <a:latin typeface="+mn-lt"/>
                <a:ea typeface="+mn-ea"/>
                <a:cs typeface="+mn-cs"/>
              </a:rPr>
              <a:t>发起和完成的开放的知识图谱</a:t>
            </a:r>
            <a:r>
              <a:rPr lang="en-US" altLang="zh-CN" sz="1200" b="0" i="0" kern="1200" dirty="0" smtClean="0">
                <a:solidFill>
                  <a:schemeClr val="tx1"/>
                </a:solidFill>
                <a:effectLst/>
                <a:latin typeface="+mn-lt"/>
                <a:ea typeface="+mn-ea"/>
                <a:cs typeface="+mn-cs"/>
              </a:rPr>
              <a:t>schema</a:t>
            </a:r>
            <a:r>
              <a:rPr lang="zh-CN" altLang="en-US" sz="1200" b="0" i="0" kern="1200" dirty="0" smtClean="0">
                <a:solidFill>
                  <a:schemeClr val="tx1"/>
                </a:solidFill>
                <a:effectLst/>
                <a:latin typeface="+mn-lt"/>
                <a:ea typeface="+mn-ea"/>
                <a:cs typeface="+mn-cs"/>
              </a:rPr>
              <a:t>标准，以支持知识图谱数据的通用性、复用性和流动性。</a:t>
            </a:r>
            <a:endParaRPr lang="en-US" altLang="zh-CN"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OpenBaseAI</a:t>
            </a:r>
            <a:r>
              <a:rPr lang="zh-CN" altLang="en-US" sz="1200" b="0" i="0" kern="1200" dirty="0" smtClean="0">
                <a:solidFill>
                  <a:schemeClr val="tx1"/>
                </a:solidFill>
                <a:effectLst/>
                <a:latin typeface="+mn-lt"/>
                <a:ea typeface="+mn-ea"/>
                <a:cs typeface="+mn-cs"/>
              </a:rPr>
              <a:t>是</a:t>
            </a:r>
            <a:r>
              <a:rPr lang="en-US" altLang="zh-CN" sz="1200" b="0" i="0" kern="1200" dirty="0" err="1" smtClean="0">
                <a:solidFill>
                  <a:schemeClr val="tx1"/>
                </a:solidFill>
                <a:effectLst/>
                <a:latin typeface="+mn-lt"/>
                <a:ea typeface="+mn-ea"/>
                <a:cs typeface="+mn-cs"/>
              </a:rPr>
              <a:t>OpenKG</a:t>
            </a:r>
            <a:r>
              <a:rPr lang="zh-CN" altLang="en-US" sz="1200" b="0" i="0" kern="1200" dirty="0" smtClean="0">
                <a:solidFill>
                  <a:schemeClr val="tx1"/>
                </a:solidFill>
                <a:effectLst/>
                <a:latin typeface="+mn-lt"/>
                <a:ea typeface="+mn-ea"/>
                <a:cs typeface="+mn-cs"/>
              </a:rPr>
              <a:t>实现的开放知识图谱众包平台。</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6</a:t>
            </a:fld>
            <a:endParaRPr lang="zh-CN" altLang="en-US"/>
          </a:p>
        </p:txBody>
      </p:sp>
    </p:spTree>
    <p:extLst>
      <p:ext uri="{BB962C8B-B14F-4D97-AF65-F5344CB8AC3E}">
        <p14:creationId xmlns:p14="http://schemas.microsoft.com/office/powerpoint/2010/main" val="16861304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PRA</a:t>
            </a:r>
            <a:r>
              <a:rPr lang="zh-CN" altLang="en-US" sz="1200" b="0" i="0" kern="1200" dirty="0" smtClean="0">
                <a:solidFill>
                  <a:schemeClr val="tx1"/>
                </a:solidFill>
                <a:effectLst/>
                <a:latin typeface="+mn-lt"/>
                <a:ea typeface="+mn-ea"/>
                <a:cs typeface="+mn-cs"/>
              </a:rPr>
              <a:t>并不会将连接实体对的所有关系路径作为模型特征，所以第一步会对关系路径进行选择</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对于某个关系路径</a:t>
            </a:r>
            <a:r>
              <a:rPr lang="en-US" altLang="zh-CN" sz="1200" b="0" i="0" kern="1200" dirty="0" smtClean="0">
                <a:solidFill>
                  <a:schemeClr val="tx1"/>
                </a:solidFill>
                <a:effectLst/>
                <a:latin typeface="+mn-lt"/>
                <a:ea typeface="+mn-ea"/>
                <a:cs typeface="+mn-cs"/>
              </a:rPr>
              <a:t>P</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PRA</a:t>
            </a:r>
            <a:r>
              <a:rPr lang="zh-CN" altLang="en-US" sz="1200" b="0" i="0" kern="1200" dirty="0" smtClean="0">
                <a:solidFill>
                  <a:schemeClr val="tx1"/>
                </a:solidFill>
                <a:effectLst/>
                <a:latin typeface="+mn-lt"/>
                <a:ea typeface="+mn-ea"/>
                <a:cs typeface="+mn-cs"/>
              </a:rPr>
              <a:t>基于随机游走计算该路径的准确度和覆盖度（分别设定阈值），只有当两个度量值不小于阈值时，该关系路径才被保留</a:t>
            </a:r>
            <a:endParaRPr lang="en-US" altLang="zh-CN" sz="1200" b="0" i="0" kern="1200" dirty="0" smtClean="0">
              <a:solidFill>
                <a:schemeClr val="tx1"/>
              </a:solidFill>
              <a:effectLst/>
              <a:latin typeface="+mn-lt"/>
              <a:ea typeface="+mn-ea"/>
              <a:cs typeface="+mn-cs"/>
            </a:endParaRPr>
          </a:p>
          <a:p>
            <a:r>
              <a:rPr lang="zh-CN" altLang="en-US" sz="1200" dirty="0" smtClean="0">
                <a:latin typeface="宋体" panose="02010600030101010101" pitchFamily="2" charset="-122"/>
                <a:ea typeface="+mn-ea"/>
              </a:rPr>
              <a:t>通过计算实体对在每个特征关系路径上的可达概率，就能得到该实体对所有特征的值</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60</a:t>
            </a:fld>
            <a:endParaRPr lang="zh-CN" altLang="en-US"/>
          </a:p>
        </p:txBody>
      </p:sp>
    </p:spTree>
    <p:extLst>
      <p:ext uri="{BB962C8B-B14F-4D97-AF65-F5344CB8AC3E}">
        <p14:creationId xmlns:p14="http://schemas.microsoft.com/office/powerpoint/2010/main" val="37295683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知识图谱包含描述抽象知识的本体（概念）层和描述具体事实的实例层</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知识融合：即合并两个知识图谱</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本体</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，基本的问题是研究怎样将来自多个来源的关于同一个实体或概念的描述信息融合起来（需要确认的是：等价实例，等价类</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子类，等价属性</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子属性）</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不同本体间的不匹配是造成本体异构的直接原因，知识融合是解决知识图谱异构问题的有效途径</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在语义搜索和智能问答中，本体映射和匹配结果用于辅助查询重写，能有效地提高对用户问题的语义理解能力</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mn-lt"/>
                <a:ea typeface="+mn-ea"/>
                <a:cs typeface="+mn-cs"/>
              </a:rPr>
              <a:t>知识融合包括本体匹配和实例匹配两个任务</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本体匹配可通过各种基础的匹配器完成，由于知识图谱中包含大量实例，所以实例匹配是一个重要的融合任务</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61</a:t>
            </a:fld>
            <a:endParaRPr lang="zh-CN" altLang="en-US"/>
          </a:p>
        </p:txBody>
      </p:sp>
    </p:spTree>
    <p:extLst>
      <p:ext uri="{BB962C8B-B14F-4D97-AF65-F5344CB8AC3E}">
        <p14:creationId xmlns:p14="http://schemas.microsoft.com/office/powerpoint/2010/main" val="31806367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分块：从给定的知识库中的所有实体对中</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选出潜在匹配的记录对作为候选项</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并将候选项的大小尽可能的缩小。因为数据太多，不可能去一一连接。</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常用的分块方法有基于</a:t>
            </a:r>
            <a:r>
              <a:rPr lang="en-US" altLang="zh-CN" sz="1200" b="0" i="0" kern="1200" dirty="0" smtClean="0">
                <a:solidFill>
                  <a:schemeClr val="tx1"/>
                </a:solidFill>
                <a:effectLst/>
                <a:latin typeface="+mn-lt"/>
                <a:ea typeface="+mn-ea"/>
                <a:cs typeface="+mn-cs"/>
              </a:rPr>
              <a:t>Hash</a:t>
            </a:r>
            <a:r>
              <a:rPr lang="zh-CN" altLang="en-US" sz="1200" b="0" i="0" kern="1200" dirty="0" smtClean="0">
                <a:solidFill>
                  <a:schemeClr val="tx1"/>
                </a:solidFill>
                <a:effectLst/>
                <a:latin typeface="+mn-lt"/>
                <a:ea typeface="+mn-ea"/>
                <a:cs typeface="+mn-cs"/>
              </a:rPr>
              <a:t>函数的分块、邻近分块等。</a:t>
            </a:r>
          </a:p>
          <a:p>
            <a:r>
              <a:rPr lang="zh-CN" altLang="en-US" sz="1200" b="0" i="0" kern="1200" dirty="0" smtClean="0">
                <a:solidFill>
                  <a:schemeClr val="tx1"/>
                </a:solidFill>
                <a:effectLst/>
                <a:latin typeface="+mn-lt"/>
                <a:ea typeface="+mn-ea"/>
                <a:cs typeface="+mn-cs"/>
              </a:rPr>
              <a:t>基于</a:t>
            </a:r>
            <a:r>
              <a:rPr lang="en-US" altLang="zh-CN" sz="1200" b="0" i="0" kern="1200" dirty="0" smtClean="0">
                <a:solidFill>
                  <a:schemeClr val="tx1"/>
                </a:solidFill>
                <a:effectLst/>
                <a:latin typeface="+mn-lt"/>
                <a:ea typeface="+mn-ea"/>
                <a:cs typeface="+mn-cs"/>
              </a:rPr>
              <a:t>Hash</a:t>
            </a:r>
            <a:r>
              <a:rPr lang="zh-CN" altLang="en-US" sz="1200" b="0" i="0" kern="1200" dirty="0" smtClean="0">
                <a:solidFill>
                  <a:schemeClr val="tx1"/>
                </a:solidFill>
                <a:effectLst/>
                <a:latin typeface="+mn-lt"/>
                <a:ea typeface="+mn-ea"/>
                <a:cs typeface="+mn-cs"/>
              </a:rPr>
              <a:t>函数的分块：对于记录</a:t>
            </a:r>
            <a:r>
              <a:rPr lang="en-US" altLang="zh-CN" sz="1200" b="0" i="0" kern="1200" dirty="0" smtClean="0">
                <a:solidFill>
                  <a:schemeClr val="tx1"/>
                </a:solidFill>
                <a:effectLst/>
                <a:latin typeface="+mn-lt"/>
                <a:ea typeface="+mn-ea"/>
                <a:cs typeface="+mn-cs"/>
              </a:rPr>
              <a:t>x, </a:t>
            </a:r>
            <a:r>
              <a:rPr lang="zh-CN" altLang="en-US" sz="1200" b="0" i="0" kern="1200" dirty="0" smtClean="0">
                <a:solidFill>
                  <a:schemeClr val="tx1"/>
                </a:solidFill>
                <a:effectLst/>
                <a:latin typeface="+mn-lt"/>
                <a:ea typeface="+mn-ea"/>
                <a:cs typeface="+mn-cs"/>
              </a:rPr>
              <a:t>有</a:t>
            </a:r>
            <a:r>
              <a:rPr lang="en-US" altLang="zh-CN" sz="1200" b="0" i="0" u="none" strike="noStrike" kern="1200" dirty="0" smtClean="0">
                <a:solidFill>
                  <a:schemeClr val="tx1"/>
                </a:solidFill>
                <a:effectLst/>
                <a:latin typeface="+mn-lt"/>
                <a:ea typeface="+mn-ea"/>
                <a:cs typeface="+mn-cs"/>
              </a:rPr>
              <a:t>hash(x)=hi</a:t>
            </a:r>
            <a:r>
              <a:rPr lang="zh-CN" altLang="en-US" sz="1200" b="0" i="0" u="none" strike="noStrike"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则</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映射到与关键字</a:t>
            </a:r>
            <a:r>
              <a:rPr lang="en-US" altLang="zh-CN" sz="1200" b="0" i="0" u="none" strike="noStrike" kern="1200" dirty="0" smtClean="0">
                <a:solidFill>
                  <a:schemeClr val="tx1"/>
                </a:solidFill>
                <a:effectLst/>
                <a:latin typeface="+mn-lt"/>
                <a:ea typeface="+mn-ea"/>
                <a:cs typeface="+mn-cs"/>
              </a:rPr>
              <a:t>hi</a:t>
            </a:r>
            <a:r>
              <a:rPr lang="zh-CN" altLang="en-US" sz="1200" b="0" i="0" kern="1200" dirty="0" smtClean="0">
                <a:solidFill>
                  <a:schemeClr val="tx1"/>
                </a:solidFill>
                <a:effectLst/>
                <a:latin typeface="+mn-lt"/>
                <a:ea typeface="+mn-ea"/>
                <a:cs typeface="+mn-cs"/>
              </a:rPr>
              <a:t>绑定的块</a:t>
            </a:r>
            <a:r>
              <a:rPr lang="en-US" altLang="zh-CN" sz="1200" b="0" i="0" u="none" strike="noStrike" kern="1200" dirty="0" smtClean="0">
                <a:solidFill>
                  <a:schemeClr val="tx1"/>
                </a:solidFill>
                <a:effectLst/>
                <a:latin typeface="+mn-lt"/>
                <a:ea typeface="+mn-ea"/>
                <a:cs typeface="+mn-cs"/>
              </a:rPr>
              <a:t>Ci</a:t>
            </a:r>
            <a:r>
              <a:rPr lang="zh-CN" altLang="en-US" sz="1200" b="0" i="0" kern="1200" dirty="0" smtClean="0">
                <a:solidFill>
                  <a:schemeClr val="tx1"/>
                </a:solidFill>
                <a:effectLst/>
                <a:latin typeface="+mn-lt"/>
                <a:ea typeface="+mn-ea"/>
                <a:cs typeface="+mn-cs"/>
              </a:rPr>
              <a:t> 上</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负载均衡保证所有块中的实体数目相当，从而保证分块对性能的提升程度。</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62</a:t>
            </a:fld>
            <a:endParaRPr lang="zh-CN" altLang="en-US"/>
          </a:p>
        </p:txBody>
      </p:sp>
    </p:spTree>
    <p:extLst>
      <p:ext uri="{BB962C8B-B14F-4D97-AF65-F5344CB8AC3E}">
        <p14:creationId xmlns:p14="http://schemas.microsoft.com/office/powerpoint/2010/main" val="31618506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63</a:t>
            </a:fld>
            <a:endParaRPr lang="zh-CN" altLang="en-US"/>
          </a:p>
        </p:txBody>
      </p:sp>
    </p:spTree>
    <p:extLst>
      <p:ext uri="{BB962C8B-B14F-4D97-AF65-F5344CB8AC3E}">
        <p14:creationId xmlns:p14="http://schemas.microsoft.com/office/powerpoint/2010/main" val="21233636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64</a:t>
            </a:fld>
            <a:endParaRPr lang="zh-CN" altLang="en-US"/>
          </a:p>
        </p:txBody>
      </p:sp>
    </p:spTree>
    <p:extLst>
      <p:ext uri="{BB962C8B-B14F-4D97-AF65-F5344CB8AC3E}">
        <p14:creationId xmlns:p14="http://schemas.microsoft.com/office/powerpoint/2010/main" val="11621459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65</a:t>
            </a:fld>
            <a:endParaRPr lang="zh-CN" altLang="en-US"/>
          </a:p>
        </p:txBody>
      </p:sp>
    </p:spTree>
    <p:extLst>
      <p:ext uri="{BB962C8B-B14F-4D97-AF65-F5344CB8AC3E}">
        <p14:creationId xmlns:p14="http://schemas.microsoft.com/office/powerpoint/2010/main" val="13599452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66</a:t>
            </a:fld>
            <a:endParaRPr lang="zh-CN" altLang="en-US"/>
          </a:p>
        </p:txBody>
      </p:sp>
    </p:spTree>
    <p:extLst>
      <p:ext uri="{BB962C8B-B14F-4D97-AF65-F5344CB8AC3E}">
        <p14:creationId xmlns:p14="http://schemas.microsoft.com/office/powerpoint/2010/main" val="5248182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smtClean="0">
                <a:solidFill>
                  <a:schemeClr val="tx1"/>
                </a:solidFill>
                <a:effectLst/>
                <a:latin typeface="+mn-lt"/>
                <a:ea typeface="+mn-ea"/>
                <a:cs typeface="+mn-cs"/>
              </a:rPr>
              <a:t>1</a:t>
            </a:r>
            <a:r>
              <a:rPr lang="zh-CN" altLang="en-US" sz="1200" b="0" i="0" u="none" strike="noStrike" kern="1200" dirty="0" smtClean="0">
                <a:solidFill>
                  <a:schemeClr val="tx1"/>
                </a:solidFill>
                <a:effectLst/>
                <a:latin typeface="+mn-lt"/>
                <a:ea typeface="+mn-ea"/>
                <a:cs typeface="+mn-cs"/>
              </a:rPr>
              <a:t>）使用</a:t>
            </a:r>
            <a:r>
              <a:rPr lang="en-US" altLang="zh-CN" sz="1200" b="0" i="0" u="none" strike="noStrike" kern="1200" dirty="0" smtClean="0">
                <a:solidFill>
                  <a:schemeClr val="tx1"/>
                </a:solidFill>
                <a:effectLst/>
                <a:latin typeface="+mn-lt"/>
                <a:ea typeface="+mn-ea"/>
                <a:cs typeface="+mn-cs"/>
              </a:rPr>
              <a:t>TF-IDF</a:t>
            </a:r>
            <a:r>
              <a:rPr lang="zh-CN" altLang="en-US" sz="1200" b="0" i="0" u="none" strike="noStrike" kern="1200" dirty="0" smtClean="0">
                <a:solidFill>
                  <a:schemeClr val="tx1"/>
                </a:solidFill>
                <a:effectLst/>
                <a:latin typeface="+mn-lt"/>
                <a:ea typeface="+mn-ea"/>
                <a:cs typeface="+mn-cs"/>
              </a:rPr>
              <a:t>算法，找出两篇文章的关键词；</a:t>
            </a:r>
          </a:p>
          <a:p>
            <a:r>
              <a:rPr lang="en-US" altLang="zh-CN" sz="1200" b="0" i="0" u="none" strike="noStrike" kern="1200" dirty="0" smtClean="0">
                <a:solidFill>
                  <a:schemeClr val="tx1"/>
                </a:solidFill>
                <a:effectLst/>
                <a:latin typeface="+mn-lt"/>
                <a:ea typeface="+mn-ea"/>
                <a:cs typeface="+mn-cs"/>
              </a:rPr>
              <a:t>2</a:t>
            </a:r>
            <a:r>
              <a:rPr lang="zh-CN" altLang="en-US" sz="1200" b="0" i="0" u="none" strike="noStrike" kern="1200" dirty="0" smtClean="0">
                <a:solidFill>
                  <a:schemeClr val="tx1"/>
                </a:solidFill>
                <a:effectLst/>
                <a:latin typeface="+mn-lt"/>
                <a:ea typeface="+mn-ea"/>
                <a:cs typeface="+mn-cs"/>
              </a:rPr>
              <a:t>）每篇文章各取出若干个关键词（比如</a:t>
            </a:r>
            <a:r>
              <a:rPr lang="en-US" altLang="zh-CN" sz="1200" b="0" i="0" u="none" strike="noStrike" kern="1200" dirty="0" smtClean="0">
                <a:solidFill>
                  <a:schemeClr val="tx1"/>
                </a:solidFill>
                <a:effectLst/>
                <a:latin typeface="+mn-lt"/>
                <a:ea typeface="+mn-ea"/>
                <a:cs typeface="+mn-cs"/>
              </a:rPr>
              <a:t>20</a:t>
            </a:r>
            <a:r>
              <a:rPr lang="zh-CN" altLang="en-US" sz="1200" b="0" i="0" u="none" strike="noStrike" kern="1200" dirty="0" smtClean="0">
                <a:solidFill>
                  <a:schemeClr val="tx1"/>
                </a:solidFill>
                <a:effectLst/>
                <a:latin typeface="+mn-lt"/>
                <a:ea typeface="+mn-ea"/>
                <a:cs typeface="+mn-cs"/>
              </a:rPr>
              <a:t>个），合并成一个集合，计算每篇文章对于这个集合中的词的词频（为了避免文章长度的差异，可以使用相对词频）；</a:t>
            </a:r>
          </a:p>
          <a:p>
            <a:r>
              <a:rPr lang="en-US" altLang="zh-CN" sz="1200" b="0" i="0" u="none" strike="noStrike" kern="1200" dirty="0" smtClean="0">
                <a:solidFill>
                  <a:schemeClr val="tx1"/>
                </a:solidFill>
                <a:effectLst/>
                <a:latin typeface="+mn-lt"/>
                <a:ea typeface="+mn-ea"/>
                <a:cs typeface="+mn-cs"/>
              </a:rPr>
              <a:t>3</a:t>
            </a:r>
            <a:r>
              <a:rPr lang="zh-CN" altLang="en-US" sz="1200" b="0" i="0" u="none" strike="noStrike" kern="1200" dirty="0" smtClean="0">
                <a:solidFill>
                  <a:schemeClr val="tx1"/>
                </a:solidFill>
                <a:effectLst/>
                <a:latin typeface="+mn-lt"/>
                <a:ea typeface="+mn-ea"/>
                <a:cs typeface="+mn-cs"/>
              </a:rPr>
              <a:t>）生成两篇文章各自的词频向量；</a:t>
            </a:r>
          </a:p>
          <a:p>
            <a:r>
              <a:rPr lang="en-US" altLang="zh-CN" sz="1200" b="0" i="0" u="none" strike="noStrike" kern="1200" dirty="0" smtClean="0">
                <a:solidFill>
                  <a:schemeClr val="tx1"/>
                </a:solidFill>
                <a:effectLst/>
                <a:latin typeface="+mn-lt"/>
                <a:ea typeface="+mn-ea"/>
                <a:cs typeface="+mn-cs"/>
              </a:rPr>
              <a:t>4</a:t>
            </a:r>
            <a:r>
              <a:rPr lang="zh-CN" altLang="en-US" sz="1200" b="0" i="0" u="none" strike="noStrike" kern="1200" dirty="0" smtClean="0">
                <a:solidFill>
                  <a:schemeClr val="tx1"/>
                </a:solidFill>
                <a:effectLst/>
                <a:latin typeface="+mn-lt"/>
                <a:ea typeface="+mn-ea"/>
                <a:cs typeface="+mn-cs"/>
              </a:rPr>
              <a:t>）计算两个向量的余弦相似度，值越大就表示越相似。</a:t>
            </a:r>
          </a:p>
          <a:p>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67</a:t>
            </a:fld>
            <a:endParaRPr lang="zh-CN" altLang="en-US"/>
          </a:p>
        </p:txBody>
      </p:sp>
    </p:spTree>
    <p:extLst>
      <p:ext uri="{BB962C8B-B14F-4D97-AF65-F5344CB8AC3E}">
        <p14:creationId xmlns:p14="http://schemas.microsoft.com/office/powerpoint/2010/main" val="2456396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实例匹配方法：基于快速相似度计算的实例匹配方法、基于规则的实例匹配方法、基于分治的实例匹配算法、基于学习的实例匹配算法</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Limes</a:t>
            </a:r>
            <a:r>
              <a:rPr lang="zh-CN" altLang="en-US" sz="1200" b="0" i="0" kern="1200" dirty="0" smtClean="0">
                <a:solidFill>
                  <a:schemeClr val="tx1"/>
                </a:solidFill>
                <a:effectLst/>
                <a:latin typeface="+mn-lt"/>
                <a:ea typeface="+mn-ea"/>
                <a:cs typeface="+mn-cs"/>
              </a:rPr>
              <a:t>是一个基于度量空间的实体链接发现框架，结合了数学统计，前缀后缀，位置过滤来计算相似率。这个相似率用来过滤掉不符合匹配条件的实体对，以此减少比较时间复杂度，提高效率。</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Limes</a:t>
            </a:r>
            <a:r>
              <a:rPr lang="zh-CN" altLang="en-US" sz="1200" b="0" i="0" kern="1200" dirty="0" smtClean="0">
                <a:solidFill>
                  <a:schemeClr val="tx1"/>
                </a:solidFill>
                <a:effectLst/>
                <a:latin typeface="+mn-lt"/>
                <a:ea typeface="+mn-ea"/>
                <a:cs typeface="+mn-cs"/>
              </a:rPr>
              <a:t>工具进行实体关系融合的关键步骤是配置文件的编写，包括数据源、融合方法、融合条件等信息</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68</a:t>
            </a:fld>
            <a:endParaRPr lang="zh-CN" altLang="en-US"/>
          </a:p>
        </p:txBody>
      </p:sp>
    </p:spTree>
    <p:extLst>
      <p:ext uri="{BB962C8B-B14F-4D97-AF65-F5344CB8AC3E}">
        <p14:creationId xmlns:p14="http://schemas.microsoft.com/office/powerpoint/2010/main" val="32125769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知识图谱融合过程中包含两个重要的推理任务：实体对齐、关系对齐</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在对知识图谱进行补全的过程中，链接预测是一种典型的推理任务</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69</a:t>
            </a:fld>
            <a:endParaRPr lang="zh-CN" altLang="en-US"/>
          </a:p>
        </p:txBody>
      </p:sp>
    </p:spTree>
    <p:extLst>
      <p:ext uri="{BB962C8B-B14F-4D97-AF65-F5344CB8AC3E}">
        <p14:creationId xmlns:p14="http://schemas.microsoft.com/office/powerpoint/2010/main" val="760299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ClrTx/>
              <a:buNone/>
            </a:pPr>
            <a:r>
              <a:rPr lang="zh-CN" altLang="en-US" sz="1200" kern="1200" dirty="0" smtClean="0">
                <a:latin typeface="宋体" panose="02010600030101010101" pitchFamily="2" charset="-122"/>
                <a:ea typeface="+mn-ea"/>
              </a:rPr>
              <a:t>领域知识图谱是相对于百度和谷歌等搜索引擎在使用的通用知识图谱而言的，它面向特定领域如电商、金融、医疗等。</a:t>
            </a:r>
            <a:endParaRPr lang="en-US" altLang="zh-CN" sz="1200" kern="1200" dirty="0" smtClean="0">
              <a:latin typeface="宋体" panose="02010600030101010101" pitchFamily="2" charset="-122"/>
              <a:ea typeface="+mn-ea"/>
            </a:endParaRPr>
          </a:p>
          <a:p>
            <a:pPr marL="0" indent="0">
              <a:buClrTx/>
              <a:buNone/>
            </a:pPr>
            <a:r>
              <a:rPr lang="zh-CN" altLang="en-US" sz="1200" kern="1200" dirty="0" smtClean="0">
                <a:latin typeface="宋体" panose="02010600030101010101" pitchFamily="2" charset="-122"/>
                <a:ea typeface="+mn-ea"/>
              </a:rPr>
              <a:t>领域知识图谱具有规模巨大、知识结构更复杂、来源更多样、具有高度的动态性和实效性、更深层次的推理需求等特点。</a:t>
            </a:r>
            <a:endParaRPr lang="en-US" altLang="zh-CN" sz="1200" kern="1200" dirty="0" smtClean="0">
              <a:latin typeface="宋体" panose="02010600030101010101" pitchFamily="2" charset="-122"/>
              <a:ea typeface="+mn-ea"/>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7</a:t>
            </a:fld>
            <a:endParaRPr lang="zh-CN" altLang="en-US"/>
          </a:p>
        </p:txBody>
      </p:sp>
    </p:spTree>
    <p:extLst>
      <p:ext uri="{BB962C8B-B14F-4D97-AF65-F5344CB8AC3E}">
        <p14:creationId xmlns:p14="http://schemas.microsoft.com/office/powerpoint/2010/main" val="24944922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计算新的类实例信息，已知</a:t>
            </a:r>
            <a:r>
              <a:rPr lang="en-US" altLang="zh-CN" sz="1200" b="0" i="0" kern="1200" dirty="0" smtClean="0">
                <a:solidFill>
                  <a:schemeClr val="tx1"/>
                </a:solidFill>
                <a:effectLst/>
                <a:latin typeface="+mn-lt"/>
                <a:ea typeface="+mn-ea"/>
                <a:cs typeface="+mn-cs"/>
              </a:rPr>
              <a:t>Alice </a:t>
            </a:r>
            <a:r>
              <a:rPr lang="zh-CN" altLang="en-US" sz="1200" b="0" i="0" kern="1200" dirty="0" smtClean="0">
                <a:solidFill>
                  <a:schemeClr val="tx1"/>
                </a:solidFill>
                <a:effectLst/>
                <a:latin typeface="+mn-lt"/>
                <a:ea typeface="+mn-ea"/>
                <a:cs typeface="+mn-cs"/>
              </a:rPr>
              <a:t>是</a:t>
            </a:r>
            <a:r>
              <a:rPr lang="en-US" altLang="zh-CN" sz="1200" b="0" i="0" kern="1200" dirty="0" smtClean="0">
                <a:solidFill>
                  <a:schemeClr val="tx1"/>
                </a:solidFill>
                <a:effectLst/>
                <a:latin typeface="+mn-lt"/>
                <a:ea typeface="+mn-ea"/>
                <a:cs typeface="+mn-cs"/>
              </a:rPr>
              <a:t>Mother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Mother </a:t>
            </a:r>
            <a:r>
              <a:rPr lang="zh-CN" altLang="en-US" sz="1200" b="0" i="0" kern="1200" dirty="0" smtClean="0">
                <a:solidFill>
                  <a:schemeClr val="tx1"/>
                </a:solidFill>
                <a:effectLst/>
                <a:latin typeface="+mn-lt"/>
                <a:ea typeface="+mn-ea"/>
                <a:cs typeface="+mn-cs"/>
              </a:rPr>
              <a:t>是 </a:t>
            </a:r>
            <a:r>
              <a:rPr lang="en-US" altLang="zh-CN" sz="1200" b="0" i="0" kern="1200" dirty="0" smtClean="0">
                <a:solidFill>
                  <a:schemeClr val="tx1"/>
                </a:solidFill>
                <a:effectLst/>
                <a:latin typeface="+mn-lt"/>
                <a:ea typeface="+mn-ea"/>
                <a:cs typeface="+mn-cs"/>
              </a:rPr>
              <a:t>Women</a:t>
            </a:r>
            <a:r>
              <a:rPr lang="zh-CN" altLang="en-US" sz="1200" b="0" i="0" kern="1200" dirty="0" smtClean="0">
                <a:solidFill>
                  <a:schemeClr val="tx1"/>
                </a:solidFill>
                <a:effectLst/>
                <a:latin typeface="+mn-lt"/>
                <a:ea typeface="+mn-ea"/>
                <a:cs typeface="+mn-cs"/>
              </a:rPr>
              <a:t>的子集，那么可知</a:t>
            </a:r>
            <a:r>
              <a:rPr lang="en-US" altLang="zh-CN" sz="1200" b="0" i="0" kern="1200" dirty="0" smtClean="0">
                <a:solidFill>
                  <a:schemeClr val="tx1"/>
                </a:solidFill>
                <a:effectLst/>
                <a:latin typeface="+mn-lt"/>
                <a:ea typeface="+mn-ea"/>
                <a:cs typeface="+mn-cs"/>
              </a:rPr>
              <a:t>Alice </a:t>
            </a:r>
            <a:r>
              <a:rPr lang="zh-CN" altLang="en-US" sz="1200" b="0" i="0" kern="1200" dirty="0" smtClean="0">
                <a:solidFill>
                  <a:schemeClr val="tx1"/>
                </a:solidFill>
                <a:effectLst/>
                <a:latin typeface="+mn-lt"/>
                <a:ea typeface="+mn-ea"/>
                <a:cs typeface="+mn-cs"/>
              </a:rPr>
              <a:t>是一个</a:t>
            </a:r>
            <a:r>
              <a:rPr lang="en-US" altLang="zh-CN" sz="1200" b="0" i="0" kern="1200" dirty="0" smtClean="0">
                <a:solidFill>
                  <a:schemeClr val="tx1"/>
                </a:solidFill>
                <a:effectLst/>
                <a:latin typeface="+mn-lt"/>
                <a:ea typeface="+mn-ea"/>
                <a:cs typeface="+mn-cs"/>
              </a:rPr>
              <a:t>Women</a:t>
            </a:r>
            <a:r>
              <a:rPr lang="zh-CN" altLang="en-US" sz="1200" b="0" i="0" kern="1200" dirty="0" smtClean="0">
                <a:solidFill>
                  <a:schemeClr val="tx1"/>
                </a:solidFill>
                <a:effectLst/>
                <a:latin typeface="+mn-lt"/>
                <a:ea typeface="+mn-ea"/>
                <a:cs typeface="+mn-cs"/>
              </a:rPr>
              <a:t>。即为</a:t>
            </a:r>
            <a:r>
              <a:rPr lang="en-US" altLang="zh-CN" sz="1200" b="0" i="0" kern="1200" dirty="0" smtClean="0">
                <a:solidFill>
                  <a:schemeClr val="tx1"/>
                </a:solidFill>
                <a:effectLst/>
                <a:latin typeface="+mn-lt"/>
                <a:ea typeface="+mn-ea"/>
                <a:cs typeface="+mn-cs"/>
              </a:rPr>
              <a:t>Women</a:t>
            </a:r>
            <a:r>
              <a:rPr lang="zh-CN" altLang="en-US" sz="1200" b="0" i="0" kern="1200" dirty="0" smtClean="0">
                <a:solidFill>
                  <a:schemeClr val="tx1"/>
                </a:solidFill>
                <a:effectLst/>
                <a:latin typeface="+mn-lt"/>
                <a:ea typeface="+mn-ea"/>
                <a:cs typeface="+mn-cs"/>
              </a:rPr>
              <a:t>增加了一个新的实例。</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计算新的二元关系，已知</a:t>
            </a:r>
            <a:r>
              <a:rPr lang="en-US" altLang="zh-CN" sz="1200" b="0" i="0" kern="1200" dirty="0" smtClean="0">
                <a:solidFill>
                  <a:schemeClr val="tx1"/>
                </a:solidFill>
                <a:effectLst/>
                <a:latin typeface="+mn-lt"/>
                <a:ea typeface="+mn-ea"/>
                <a:cs typeface="+mn-cs"/>
              </a:rPr>
              <a:t>Alice </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Bob </a:t>
            </a:r>
            <a:r>
              <a:rPr lang="zh-CN" altLang="en-US" sz="1200" b="0" i="0" kern="1200" dirty="0" smtClean="0">
                <a:solidFill>
                  <a:schemeClr val="tx1"/>
                </a:solidFill>
                <a:effectLst/>
                <a:latin typeface="+mn-lt"/>
                <a:ea typeface="+mn-ea"/>
                <a:cs typeface="+mn-cs"/>
              </a:rPr>
              <a:t>有儿子关系，同时</a:t>
            </a:r>
            <a:r>
              <a:rPr lang="en-US" altLang="zh-CN" sz="1200" b="0" i="0" kern="1200" dirty="0" err="1" smtClean="0">
                <a:solidFill>
                  <a:schemeClr val="tx1"/>
                </a:solidFill>
                <a:effectLst/>
                <a:latin typeface="+mn-lt"/>
                <a:ea typeface="+mn-ea"/>
                <a:cs typeface="+mn-cs"/>
              </a:rPr>
              <a:t>has_son</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是</a:t>
            </a:r>
            <a:r>
              <a:rPr lang="en-US" altLang="zh-CN" sz="1200" b="0" i="0" kern="1200" dirty="0" err="1" smtClean="0">
                <a:solidFill>
                  <a:schemeClr val="tx1"/>
                </a:solidFill>
                <a:effectLst/>
                <a:latin typeface="+mn-lt"/>
                <a:ea typeface="+mn-ea"/>
                <a:cs typeface="+mn-cs"/>
              </a:rPr>
              <a:t>has_child</a:t>
            </a:r>
            <a:r>
              <a:rPr lang="zh-CN" altLang="en-US" sz="1200" b="0" i="0" kern="1200" dirty="0" smtClean="0">
                <a:solidFill>
                  <a:schemeClr val="tx1"/>
                </a:solidFill>
                <a:effectLst/>
                <a:latin typeface="+mn-lt"/>
                <a:ea typeface="+mn-ea"/>
                <a:cs typeface="+mn-cs"/>
              </a:rPr>
              <a:t>的子类，可知</a:t>
            </a:r>
            <a:r>
              <a:rPr lang="en-US" altLang="zh-CN" sz="1200" b="0" i="0" kern="1200" dirty="0" smtClean="0">
                <a:solidFill>
                  <a:schemeClr val="tx1"/>
                </a:solidFill>
                <a:effectLst/>
                <a:latin typeface="+mn-lt"/>
                <a:ea typeface="+mn-ea"/>
                <a:cs typeface="+mn-cs"/>
              </a:rPr>
              <a:t>Alice </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Bob</a:t>
            </a:r>
            <a:r>
              <a:rPr lang="zh-CN" altLang="en-US" sz="1200" b="0" i="0" kern="1200" dirty="0" smtClean="0">
                <a:solidFill>
                  <a:schemeClr val="tx1"/>
                </a:solidFill>
                <a:effectLst/>
                <a:latin typeface="+mn-lt"/>
                <a:ea typeface="+mn-ea"/>
                <a:cs typeface="+mn-cs"/>
              </a:rPr>
              <a:t>有</a:t>
            </a:r>
            <a:r>
              <a:rPr lang="en-US" altLang="zh-CN" sz="1200" b="0" i="0" kern="1200" dirty="0" err="1" smtClean="0">
                <a:solidFill>
                  <a:schemeClr val="tx1"/>
                </a:solidFill>
                <a:effectLst/>
                <a:latin typeface="+mn-lt"/>
                <a:ea typeface="+mn-ea"/>
                <a:cs typeface="+mn-cs"/>
              </a:rPr>
              <a:t>has_child</a:t>
            </a:r>
            <a:r>
              <a:rPr lang="zh-CN" altLang="en-US" sz="1200" b="0" i="0" kern="1200" dirty="0" smtClean="0">
                <a:solidFill>
                  <a:schemeClr val="tx1"/>
                </a:solidFill>
                <a:effectLst/>
                <a:latin typeface="+mn-lt"/>
                <a:ea typeface="+mn-ea"/>
                <a:cs typeface="+mn-cs"/>
              </a:rPr>
              <a:t>关系。</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70</a:t>
            </a:fld>
            <a:endParaRPr lang="zh-CN" altLang="en-US"/>
          </a:p>
        </p:txBody>
      </p:sp>
    </p:spTree>
    <p:extLst>
      <p:ext uri="{BB962C8B-B14F-4D97-AF65-F5344CB8AC3E}">
        <p14:creationId xmlns:p14="http://schemas.microsoft.com/office/powerpoint/2010/main" val="28056419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OWL</a:t>
            </a:r>
            <a:r>
              <a:rPr lang="zh-CN" altLang="en-US" sz="1200" b="0" i="0" kern="1200" dirty="0" smtClean="0">
                <a:solidFill>
                  <a:schemeClr val="tx1"/>
                </a:solidFill>
                <a:effectLst/>
                <a:latin typeface="+mn-lt"/>
                <a:ea typeface="+mn-ea"/>
                <a:cs typeface="+mn-cs"/>
              </a:rPr>
              <a:t>本体语言是知识图谱中最严谨</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采用描述逻辑</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。表达能力最强的语言</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是一阶谓词逻辑的子集</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，它基于</a:t>
            </a:r>
            <a:r>
              <a:rPr lang="en-US" altLang="zh-CN" sz="1200" b="0" i="0" kern="1200" dirty="0" smtClean="0">
                <a:solidFill>
                  <a:schemeClr val="tx1"/>
                </a:solidFill>
                <a:effectLst/>
                <a:latin typeface="+mn-lt"/>
                <a:ea typeface="+mn-ea"/>
                <a:cs typeface="+mn-cs"/>
              </a:rPr>
              <a:t>RDF</a:t>
            </a:r>
            <a:r>
              <a:rPr lang="zh-CN" altLang="en-US" sz="1200" b="0" i="0" kern="1200" dirty="0" smtClean="0">
                <a:solidFill>
                  <a:schemeClr val="tx1"/>
                </a:solidFill>
                <a:effectLst/>
                <a:latin typeface="+mn-lt"/>
                <a:ea typeface="+mn-ea"/>
                <a:cs typeface="+mn-cs"/>
              </a:rPr>
              <a:t>语法，使表示出来的文档具有语义理解的结构基础。</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促进了统一词汇表的使用，同时允许逻辑推理。它的逻辑基础：描述逻辑</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71</a:t>
            </a:fld>
            <a:endParaRPr lang="zh-CN" altLang="en-US"/>
          </a:p>
        </p:txBody>
      </p:sp>
    </p:spTree>
    <p:extLst>
      <p:ext uri="{BB962C8B-B14F-4D97-AF65-F5344CB8AC3E}">
        <p14:creationId xmlns:p14="http://schemas.microsoft.com/office/powerpoint/2010/main" val="919578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基于本体推理的方法常见的有基于</a:t>
            </a:r>
            <a:r>
              <a:rPr lang="en-US" altLang="zh-CN" sz="1200" b="0" i="0" kern="1200" dirty="0" smtClean="0">
                <a:solidFill>
                  <a:schemeClr val="tx1"/>
                </a:solidFill>
                <a:effectLst/>
                <a:latin typeface="+mn-lt"/>
                <a:ea typeface="+mn-ea"/>
                <a:cs typeface="+mn-cs"/>
              </a:rPr>
              <a:t>Tableaux</a:t>
            </a:r>
            <a:r>
              <a:rPr lang="zh-CN" altLang="en-US" sz="1200" b="0" i="0" kern="1200" dirty="0" smtClean="0">
                <a:solidFill>
                  <a:schemeClr val="tx1"/>
                </a:solidFill>
                <a:effectLst/>
                <a:latin typeface="+mn-lt"/>
                <a:ea typeface="+mn-ea"/>
                <a:cs typeface="+mn-cs"/>
              </a:rPr>
              <a:t>运算的方法、基于逻辑编程改写的方法、基于一阶查询重写的方法，基于产生式规则的方法等。</a:t>
            </a:r>
          </a:p>
          <a:p>
            <a:r>
              <a:rPr lang="zh-CN" altLang="en-US" sz="1200" b="0" i="0" kern="1200" dirty="0" smtClean="0">
                <a:solidFill>
                  <a:schemeClr val="tx1"/>
                </a:solidFill>
                <a:effectLst/>
                <a:latin typeface="+mn-lt"/>
                <a:ea typeface="+mn-ea"/>
                <a:cs typeface="+mn-cs"/>
              </a:rPr>
              <a:t>基于</a:t>
            </a:r>
            <a:r>
              <a:rPr lang="en-US" altLang="zh-CN" sz="1200" b="0" i="0" kern="1200" dirty="0" smtClean="0">
                <a:solidFill>
                  <a:schemeClr val="tx1"/>
                </a:solidFill>
                <a:effectLst/>
                <a:latin typeface="+mn-lt"/>
                <a:ea typeface="+mn-ea"/>
                <a:cs typeface="+mn-cs"/>
              </a:rPr>
              <a:t>Tableaux</a:t>
            </a:r>
            <a:r>
              <a:rPr lang="zh-CN" altLang="en-US" sz="1200" b="0" i="0" kern="1200" dirty="0" smtClean="0">
                <a:solidFill>
                  <a:schemeClr val="tx1"/>
                </a:solidFill>
                <a:effectLst/>
                <a:latin typeface="+mn-lt"/>
                <a:ea typeface="+mn-ea"/>
                <a:cs typeface="+mn-cs"/>
              </a:rPr>
              <a:t>运算适用于检查某本体的可满足性，以及实例检测。</a:t>
            </a:r>
          </a:p>
          <a:p>
            <a:r>
              <a:rPr lang="zh-CN" altLang="en-US" sz="1200" b="0" i="0" kern="1200" dirty="0" smtClean="0">
                <a:solidFill>
                  <a:schemeClr val="tx1"/>
                </a:solidFill>
                <a:effectLst/>
                <a:latin typeface="+mn-lt"/>
                <a:ea typeface="+mn-ea"/>
                <a:cs typeface="+mn-cs"/>
              </a:rPr>
              <a:t>基于逻辑编程改写的方法可以根据特定的场景定制规则，以实现用户自定义的推理过程。</a:t>
            </a:r>
          </a:p>
          <a:p>
            <a:r>
              <a:rPr lang="zh-CN" altLang="en-US" sz="1200" b="0" i="0" kern="1200" dirty="0" smtClean="0">
                <a:solidFill>
                  <a:schemeClr val="tx1"/>
                </a:solidFill>
                <a:effectLst/>
                <a:latin typeface="+mn-lt"/>
                <a:ea typeface="+mn-ea"/>
                <a:cs typeface="+mn-cs"/>
              </a:rPr>
              <a:t>基于查询重写的方法可以高效结合不同数据格式的数据源，重写方法关联不同的查询语言。以</a:t>
            </a:r>
            <a:r>
              <a:rPr lang="en-US" altLang="zh-CN" sz="1200" b="0" i="0" kern="1200" dirty="0" err="1" smtClean="0">
                <a:solidFill>
                  <a:schemeClr val="tx1"/>
                </a:solidFill>
                <a:effectLst/>
                <a:latin typeface="+mn-lt"/>
                <a:ea typeface="+mn-ea"/>
                <a:cs typeface="+mn-cs"/>
              </a:rPr>
              <a:t>Datalog</a:t>
            </a:r>
            <a:r>
              <a:rPr lang="zh-CN" altLang="en-US" sz="1200" b="0" i="0" kern="1200" dirty="0" smtClean="0">
                <a:solidFill>
                  <a:schemeClr val="tx1"/>
                </a:solidFill>
                <a:effectLst/>
                <a:latin typeface="+mn-lt"/>
                <a:ea typeface="+mn-ea"/>
                <a:cs typeface="+mn-cs"/>
              </a:rPr>
              <a:t>语言为中间语言</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首先重写</a:t>
            </a:r>
            <a:r>
              <a:rPr lang="en-US" altLang="zh-CN" sz="1200" b="0" i="0" kern="1200" dirty="0" smtClean="0">
                <a:solidFill>
                  <a:schemeClr val="tx1"/>
                </a:solidFill>
                <a:effectLst/>
                <a:latin typeface="+mn-lt"/>
                <a:ea typeface="+mn-ea"/>
                <a:cs typeface="+mn-cs"/>
              </a:rPr>
              <a:t>SPARQL</a:t>
            </a:r>
            <a:r>
              <a:rPr lang="zh-CN" altLang="en-US" sz="1200" b="0" i="0" kern="1200" dirty="0" smtClean="0">
                <a:solidFill>
                  <a:schemeClr val="tx1"/>
                </a:solidFill>
                <a:effectLst/>
                <a:latin typeface="+mn-lt"/>
                <a:ea typeface="+mn-ea"/>
                <a:cs typeface="+mn-cs"/>
              </a:rPr>
              <a:t>语言为</a:t>
            </a:r>
            <a:r>
              <a:rPr lang="en-US" altLang="zh-CN" sz="1200" b="0" i="0" kern="1200" dirty="0" err="1" smtClean="0">
                <a:solidFill>
                  <a:schemeClr val="tx1"/>
                </a:solidFill>
                <a:effectLst/>
                <a:latin typeface="+mn-lt"/>
                <a:ea typeface="+mn-ea"/>
                <a:cs typeface="+mn-cs"/>
              </a:rPr>
              <a:t>Datalog</a:t>
            </a:r>
            <a:r>
              <a:rPr lang="zh-CN" altLang="en-US" sz="1200" b="0" i="0" kern="1200" dirty="0" smtClean="0">
                <a:solidFill>
                  <a:schemeClr val="tx1"/>
                </a:solidFill>
                <a:effectLst/>
                <a:latin typeface="+mn-lt"/>
                <a:ea typeface="+mn-ea"/>
                <a:cs typeface="+mn-cs"/>
              </a:rPr>
              <a:t>，再将</a:t>
            </a:r>
            <a:r>
              <a:rPr lang="en-US" altLang="zh-CN" sz="1200" b="0" i="0" kern="1200" dirty="0" err="1" smtClean="0">
                <a:solidFill>
                  <a:schemeClr val="tx1"/>
                </a:solidFill>
                <a:effectLst/>
                <a:latin typeface="+mn-lt"/>
                <a:ea typeface="+mn-ea"/>
                <a:cs typeface="+mn-cs"/>
              </a:rPr>
              <a:t>Datalog</a:t>
            </a:r>
            <a:r>
              <a:rPr lang="zh-CN" altLang="en-US" sz="1200" b="0" i="0" kern="1200" dirty="0" smtClean="0">
                <a:solidFill>
                  <a:schemeClr val="tx1"/>
                </a:solidFill>
                <a:effectLst/>
                <a:latin typeface="+mn-lt"/>
                <a:ea typeface="+mn-ea"/>
                <a:cs typeface="+mn-cs"/>
              </a:rPr>
              <a:t>重写为</a:t>
            </a:r>
            <a:r>
              <a:rPr lang="en-US" altLang="zh-CN" sz="1200" b="0" i="0" kern="1200" dirty="0" smtClean="0">
                <a:solidFill>
                  <a:schemeClr val="tx1"/>
                </a:solidFill>
                <a:effectLst/>
                <a:latin typeface="+mn-lt"/>
                <a:ea typeface="+mn-ea"/>
                <a:cs typeface="+mn-cs"/>
              </a:rPr>
              <a:t>SQL</a:t>
            </a:r>
            <a:r>
              <a:rPr lang="zh-CN" altLang="en-US" sz="1200" b="0" i="0" kern="1200" dirty="0" smtClean="0">
                <a:solidFill>
                  <a:schemeClr val="tx1"/>
                </a:solidFill>
                <a:effectLst/>
                <a:latin typeface="+mn-lt"/>
                <a:ea typeface="+mn-ea"/>
                <a:cs typeface="+mn-cs"/>
              </a:rPr>
              <a:t>查询；</a:t>
            </a: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72</a:t>
            </a:fld>
            <a:endParaRPr lang="zh-CN" altLang="en-US"/>
          </a:p>
        </p:txBody>
      </p:sp>
    </p:spTree>
    <p:extLst>
      <p:ext uri="{BB962C8B-B14F-4D97-AF65-F5344CB8AC3E}">
        <p14:creationId xmlns:p14="http://schemas.microsoft.com/office/powerpoint/2010/main" val="11580953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本体推理具有一定的局限性，如仅支持预定义的本体公理上的推理，无法针对自定义的词汇支持灵活推理；用户无法定义自己的推理过程等。</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因此引入</a:t>
            </a:r>
            <a:r>
              <a:rPr lang="zh-CN" altLang="en-US" sz="1200" b="1" i="0" kern="1200" dirty="0" smtClean="0">
                <a:solidFill>
                  <a:schemeClr val="tx1"/>
                </a:solidFill>
                <a:effectLst/>
                <a:latin typeface="+mn-lt"/>
                <a:ea typeface="+mn-ea"/>
                <a:cs typeface="+mn-cs"/>
              </a:rPr>
              <a:t>规则推理</a:t>
            </a:r>
            <a:r>
              <a:rPr lang="zh-CN" altLang="en-US" sz="1200" b="0" i="0" kern="1200" dirty="0" smtClean="0">
                <a:solidFill>
                  <a:schemeClr val="tx1"/>
                </a:solidFill>
                <a:effectLst/>
                <a:latin typeface="+mn-lt"/>
                <a:ea typeface="+mn-ea"/>
                <a:cs typeface="+mn-cs"/>
              </a:rPr>
              <a:t>，它可以根据特定的场景定制规则</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以实现用户自定义的推理过程。</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73</a:t>
            </a:fld>
            <a:endParaRPr lang="zh-CN" altLang="en-US"/>
          </a:p>
        </p:txBody>
      </p:sp>
    </p:spTree>
    <p:extLst>
      <p:ext uri="{BB962C8B-B14F-4D97-AF65-F5344CB8AC3E}">
        <p14:creationId xmlns:p14="http://schemas.microsoft.com/office/powerpoint/2010/main" val="17670379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smtClean="0">
                <a:solidFill>
                  <a:schemeClr val="tx1"/>
                </a:solidFill>
                <a:effectLst/>
                <a:latin typeface="+mn-lt"/>
                <a:ea typeface="+mn-ea"/>
                <a:cs typeface="+mn-cs"/>
              </a:rPr>
              <a:t>Datalog</a:t>
            </a:r>
            <a:r>
              <a:rPr lang="zh-CN" altLang="en-US" sz="1200" b="0" i="0" kern="1200" dirty="0" smtClean="0">
                <a:solidFill>
                  <a:schemeClr val="tx1"/>
                </a:solidFill>
                <a:effectLst/>
                <a:latin typeface="+mn-lt"/>
                <a:ea typeface="+mn-ea"/>
                <a:cs typeface="+mn-cs"/>
              </a:rPr>
              <a:t>程序</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规则的集合</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可以应用在知识图谱中进行规则推理。一个知识图谱可以自然的被看作一个事实集，只需人为的引入一个特殊的谓词</a:t>
            </a:r>
            <a:r>
              <a:rPr lang="en-US" altLang="zh-CN" sz="1200" b="0" i="0" kern="1200" dirty="0" smtClean="0">
                <a:solidFill>
                  <a:schemeClr val="tx1"/>
                </a:solidFill>
                <a:effectLst/>
                <a:latin typeface="+mn-lt"/>
                <a:ea typeface="+mn-ea"/>
                <a:cs typeface="+mn-cs"/>
              </a:rPr>
              <a:t>triple</a:t>
            </a:r>
          </a:p>
          <a:p>
            <a:r>
              <a:rPr lang="zh-CN" altLang="en-US" sz="1200" b="0" i="0" kern="1200" dirty="0" smtClean="0">
                <a:solidFill>
                  <a:schemeClr val="tx1"/>
                </a:solidFill>
                <a:effectLst/>
                <a:latin typeface="+mn-lt"/>
                <a:ea typeface="+mn-ea"/>
                <a:cs typeface="+mn-cs"/>
              </a:rPr>
              <a:t>每个三元组</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s,p,o</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便可以作为一个事实</a:t>
            </a:r>
            <a:r>
              <a:rPr lang="en-US" altLang="zh-CN" sz="1200" b="0" i="0" kern="1200" dirty="0" smtClean="0">
                <a:solidFill>
                  <a:schemeClr val="tx1"/>
                </a:solidFill>
                <a:effectLst/>
                <a:latin typeface="+mn-lt"/>
                <a:ea typeface="+mn-ea"/>
                <a:cs typeface="+mn-cs"/>
              </a:rPr>
              <a:t>triple(</a:t>
            </a:r>
            <a:r>
              <a:rPr lang="en-US" altLang="zh-CN" sz="1200" b="0" i="0" kern="1200" dirty="0" err="1" smtClean="0">
                <a:solidFill>
                  <a:schemeClr val="tx1"/>
                </a:solidFill>
                <a:effectLst/>
                <a:latin typeface="+mn-lt"/>
                <a:ea typeface="+mn-ea"/>
                <a:cs typeface="+mn-cs"/>
              </a:rPr>
              <a:t>s,p,o</a:t>
            </a:r>
            <a:r>
              <a:rPr lang="en-US" altLang="zh-CN" sz="1200" b="0" i="0" kern="1200" dirty="0" smtClean="0">
                <a:solidFill>
                  <a:schemeClr val="tx1"/>
                </a:solidFill>
                <a:effectLst/>
                <a:latin typeface="+mn-lt"/>
                <a:ea typeface="+mn-ea"/>
                <a:cs typeface="+mn-cs"/>
              </a:rPr>
              <a:t>)</a:t>
            </a: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74</a:t>
            </a:fld>
            <a:endParaRPr lang="zh-CN" altLang="en-US"/>
          </a:p>
        </p:txBody>
      </p:sp>
    </p:spTree>
    <p:extLst>
      <p:ext uri="{BB962C8B-B14F-4D97-AF65-F5344CB8AC3E}">
        <p14:creationId xmlns:p14="http://schemas.microsoft.com/office/powerpoint/2010/main" val="4709824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因为</a:t>
            </a:r>
            <a:r>
              <a:rPr lang="en-US" altLang="zh-CN" sz="1200" b="0" i="0" kern="1200" dirty="0" err="1" smtClean="0">
                <a:solidFill>
                  <a:schemeClr val="tx1"/>
                </a:solidFill>
                <a:effectLst/>
                <a:latin typeface="+mn-lt"/>
                <a:ea typeface="+mn-ea"/>
                <a:cs typeface="+mn-cs"/>
              </a:rPr>
              <a:t>Datalog</a:t>
            </a:r>
            <a:r>
              <a:rPr lang="zh-CN" altLang="en-US" sz="1200" b="0" i="0" kern="1200" dirty="0" smtClean="0">
                <a:solidFill>
                  <a:schemeClr val="tx1"/>
                </a:solidFill>
                <a:effectLst/>
                <a:latin typeface="+mn-lt"/>
                <a:ea typeface="+mn-ea"/>
                <a:cs typeface="+mn-cs"/>
              </a:rPr>
              <a:t>是数据库的一种查询语言，同时具有一阶逻辑形式，因此可以以</a:t>
            </a:r>
            <a:r>
              <a:rPr lang="en-US" altLang="zh-CN" sz="1200" b="0" i="0" kern="1200" dirty="0" err="1" smtClean="0">
                <a:solidFill>
                  <a:schemeClr val="tx1"/>
                </a:solidFill>
                <a:effectLst/>
                <a:latin typeface="+mn-lt"/>
                <a:ea typeface="+mn-ea"/>
                <a:cs typeface="+mn-cs"/>
              </a:rPr>
              <a:t>Datalog</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为中间语言。</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首先重写</a:t>
            </a:r>
            <a:r>
              <a:rPr lang="en-US" altLang="zh-CN" sz="1200" b="0" i="0" kern="1200" dirty="0" smtClean="0">
                <a:solidFill>
                  <a:schemeClr val="tx1"/>
                </a:solidFill>
                <a:effectLst/>
                <a:latin typeface="+mn-lt"/>
                <a:ea typeface="+mn-ea"/>
                <a:cs typeface="+mn-cs"/>
              </a:rPr>
              <a:t>SPARQL </a:t>
            </a:r>
            <a:r>
              <a:rPr lang="zh-CN" altLang="en-US" sz="1200" b="0" i="0" kern="1200" dirty="0" smtClean="0">
                <a:solidFill>
                  <a:schemeClr val="tx1"/>
                </a:solidFill>
                <a:effectLst/>
                <a:latin typeface="+mn-lt"/>
                <a:ea typeface="+mn-ea"/>
                <a:cs typeface="+mn-cs"/>
              </a:rPr>
              <a:t>语言为</a:t>
            </a:r>
            <a:r>
              <a:rPr lang="en-US" altLang="zh-CN" sz="1200" b="0" i="0" kern="1200" dirty="0" err="1" smtClean="0">
                <a:solidFill>
                  <a:schemeClr val="tx1"/>
                </a:solidFill>
                <a:effectLst/>
                <a:latin typeface="+mn-lt"/>
                <a:ea typeface="+mn-ea"/>
                <a:cs typeface="+mn-cs"/>
              </a:rPr>
              <a:t>Datalog</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，再将</a:t>
            </a:r>
            <a:r>
              <a:rPr lang="en-US" altLang="zh-CN" sz="1200" b="0" i="0" kern="1200" dirty="0" err="1" smtClean="0">
                <a:solidFill>
                  <a:schemeClr val="tx1"/>
                </a:solidFill>
                <a:effectLst/>
                <a:latin typeface="+mn-lt"/>
                <a:ea typeface="+mn-ea"/>
                <a:cs typeface="+mn-cs"/>
              </a:rPr>
              <a:t>Datalog</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重写为</a:t>
            </a:r>
            <a:r>
              <a:rPr lang="en-US" altLang="zh-CN" sz="1200" b="0" i="0" kern="1200" dirty="0" smtClean="0">
                <a:solidFill>
                  <a:schemeClr val="tx1"/>
                </a:solidFill>
                <a:effectLst/>
                <a:latin typeface="+mn-lt"/>
                <a:ea typeface="+mn-ea"/>
                <a:cs typeface="+mn-cs"/>
              </a:rPr>
              <a:t>SQL </a:t>
            </a:r>
            <a:r>
              <a:rPr lang="zh-CN" altLang="en-US" sz="1200" b="0" i="0" kern="1200" dirty="0" smtClean="0">
                <a:solidFill>
                  <a:schemeClr val="tx1"/>
                </a:solidFill>
                <a:effectLst/>
                <a:latin typeface="+mn-lt"/>
                <a:ea typeface="+mn-ea"/>
                <a:cs typeface="+mn-cs"/>
              </a:rPr>
              <a:t>查询。</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75</a:t>
            </a:fld>
            <a:endParaRPr lang="zh-CN" altLang="en-US"/>
          </a:p>
        </p:txBody>
      </p:sp>
    </p:spTree>
    <p:extLst>
      <p:ext uri="{BB962C8B-B14F-4D97-AF65-F5344CB8AC3E}">
        <p14:creationId xmlns:p14="http://schemas.microsoft.com/office/powerpoint/2010/main" val="9036194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WM </a:t>
            </a:r>
            <a:r>
              <a:rPr lang="zh-CN" altLang="en-US" sz="1200" b="0" i="0" kern="1200" dirty="0" smtClean="0">
                <a:solidFill>
                  <a:schemeClr val="tx1"/>
                </a:solidFill>
                <a:effectLst/>
                <a:latin typeface="+mn-lt"/>
                <a:ea typeface="+mn-ea"/>
                <a:cs typeface="+mn-cs"/>
              </a:rPr>
              <a:t>和产生式集合是我们定义的数据，相当于</a:t>
            </a:r>
            <a:r>
              <a:rPr lang="en-US" altLang="zh-CN" sz="1200" b="0" i="0" kern="1200" dirty="0" err="1" smtClean="0">
                <a:solidFill>
                  <a:schemeClr val="tx1"/>
                </a:solidFill>
                <a:effectLst/>
                <a:latin typeface="+mn-lt"/>
                <a:ea typeface="+mn-ea"/>
                <a:cs typeface="+mn-cs"/>
              </a:rPr>
              <a:t>Abox</a:t>
            </a:r>
            <a:r>
              <a:rPr lang="zh-CN" altLang="en-US" sz="1200" b="0" i="0" kern="1200" dirty="0" smtClean="0">
                <a:solidFill>
                  <a:schemeClr val="tx1"/>
                </a:solidFill>
                <a:effectLst/>
                <a:latin typeface="+mn-lt"/>
                <a:ea typeface="+mn-ea"/>
                <a:cs typeface="+mn-cs"/>
              </a:rPr>
              <a:t>断言集</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和 </a:t>
            </a:r>
            <a:r>
              <a:rPr lang="en-US" altLang="zh-CN" sz="1200" b="0" i="0" kern="1200" dirty="0" err="1" smtClean="0">
                <a:solidFill>
                  <a:schemeClr val="tx1"/>
                </a:solidFill>
                <a:effectLst/>
                <a:latin typeface="+mn-lt"/>
                <a:ea typeface="+mn-ea"/>
                <a:cs typeface="+mn-cs"/>
              </a:rPr>
              <a:t>Tbox</a:t>
            </a:r>
            <a:r>
              <a:rPr lang="zh-CN" altLang="en-US" sz="1200" b="0" i="0" kern="1200" dirty="0" smtClean="0">
                <a:solidFill>
                  <a:schemeClr val="tx1"/>
                </a:solidFill>
                <a:effectLst/>
                <a:latin typeface="+mn-lt"/>
                <a:ea typeface="+mn-ea"/>
                <a:cs typeface="+mn-cs"/>
              </a:rPr>
              <a:t>术语集，中间部分是推理引擎</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76</a:t>
            </a:fld>
            <a:endParaRPr lang="zh-CN" altLang="en-US"/>
          </a:p>
        </p:txBody>
      </p:sp>
    </p:spTree>
    <p:extLst>
      <p:ext uri="{BB962C8B-B14F-4D97-AF65-F5344CB8AC3E}">
        <p14:creationId xmlns:p14="http://schemas.microsoft.com/office/powerpoint/2010/main" val="24389535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模式匹配即 用每条规则的条件部分匹配当前</a:t>
            </a:r>
            <a:r>
              <a:rPr lang="en-US" altLang="zh-CN" sz="1200" b="0" i="0" kern="1200" dirty="0" smtClean="0">
                <a:solidFill>
                  <a:schemeClr val="tx1"/>
                </a:solidFill>
                <a:effectLst/>
                <a:latin typeface="+mn-lt"/>
                <a:ea typeface="+mn-ea"/>
                <a:cs typeface="+mn-cs"/>
              </a:rPr>
              <a:t>WM</a:t>
            </a:r>
            <a:r>
              <a:rPr lang="zh-CN" altLang="en-US" sz="1200" b="0" i="0" kern="1200" dirty="0" smtClean="0">
                <a:solidFill>
                  <a:schemeClr val="tx1"/>
                </a:solidFill>
                <a:effectLst/>
                <a:latin typeface="+mn-lt"/>
                <a:ea typeface="+mn-ea"/>
                <a:cs typeface="+mn-cs"/>
              </a:rPr>
              <a:t>。一种高效的模式匹配算法是</a:t>
            </a:r>
            <a:r>
              <a:rPr lang="en-US" altLang="zh-CN" sz="1200" b="0" i="0" kern="1200" dirty="0" smtClean="0">
                <a:solidFill>
                  <a:schemeClr val="tx1"/>
                </a:solidFill>
                <a:effectLst/>
                <a:latin typeface="+mn-lt"/>
                <a:ea typeface="+mn-ea"/>
                <a:cs typeface="+mn-cs"/>
              </a:rPr>
              <a:t>RETE </a:t>
            </a:r>
            <a:r>
              <a:rPr lang="zh-CN" altLang="en-US" sz="1200" b="0" i="0" kern="1200" dirty="0" smtClean="0">
                <a:solidFill>
                  <a:schemeClr val="tx1"/>
                </a:solidFill>
                <a:effectLst/>
                <a:latin typeface="+mn-lt"/>
                <a:ea typeface="+mn-ea"/>
                <a:cs typeface="+mn-cs"/>
              </a:rPr>
              <a:t>算法，将产生式的条件集组织成判别网络形式，是一种典型的以空间换时间的算法</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77</a:t>
            </a:fld>
            <a:endParaRPr lang="zh-CN" altLang="en-US"/>
          </a:p>
        </p:txBody>
      </p:sp>
    </p:spTree>
    <p:extLst>
      <p:ext uri="{BB962C8B-B14F-4D97-AF65-F5344CB8AC3E}">
        <p14:creationId xmlns:p14="http://schemas.microsoft.com/office/powerpoint/2010/main" val="35900440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目前，最先进的语义搜索系统结合了一系列技术，包括结构化查询语言的构建、基于统计的信息检索排序方法、有效索引和查询处理的数据库方法以及复杂推理等技术。</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语义搜索是指基于知识图谱的知识，解决传统搜索中遇到的关键字语义多样性和语义消歧的难题，通过实体链接实现知识和文档的混合检索</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语义搜索需要考虑如何解决自然语言输入带来的表达多样性问题，同时需要解决语言中的实体歧义问题</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78</a:t>
            </a:fld>
            <a:endParaRPr lang="zh-CN" altLang="en-US"/>
          </a:p>
        </p:txBody>
      </p:sp>
    </p:spTree>
    <p:extLst>
      <p:ext uri="{BB962C8B-B14F-4D97-AF65-F5344CB8AC3E}">
        <p14:creationId xmlns:p14="http://schemas.microsoft.com/office/powerpoint/2010/main" val="41299279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数据</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：互联网上不同的</a:t>
            </a:r>
            <a:r>
              <a:rPr lang="en-US" altLang="zh-CN" sz="1200" b="0" i="0" kern="1200" dirty="0" smtClean="0">
                <a:solidFill>
                  <a:schemeClr val="tx1"/>
                </a:solidFill>
                <a:effectLst/>
                <a:latin typeface="+mn-lt"/>
                <a:ea typeface="+mn-ea"/>
                <a:cs typeface="+mn-cs"/>
              </a:rPr>
              <a:t>RDF</a:t>
            </a:r>
            <a:r>
              <a:rPr lang="zh-CN" altLang="en-US" sz="1200" b="0" i="0" kern="1200" dirty="0" smtClean="0">
                <a:solidFill>
                  <a:schemeClr val="tx1"/>
                </a:solidFill>
                <a:effectLst/>
                <a:latin typeface="+mn-lt"/>
                <a:ea typeface="+mn-ea"/>
                <a:cs typeface="+mn-cs"/>
              </a:rPr>
              <a:t>数据能够以</a:t>
            </a:r>
            <a:r>
              <a:rPr lang="en-US" altLang="zh-CN" sz="1200" b="0" i="0" kern="1200" dirty="0" smtClean="0">
                <a:solidFill>
                  <a:schemeClr val="tx1"/>
                </a:solidFill>
                <a:effectLst/>
                <a:latin typeface="+mn-lt"/>
                <a:ea typeface="+mn-ea"/>
                <a:cs typeface="+mn-cs"/>
              </a:rPr>
              <a:t>RDF</a:t>
            </a:r>
            <a:r>
              <a:rPr lang="zh-CN" altLang="en-US" sz="1200" b="0" i="0" kern="1200" dirty="0" smtClean="0">
                <a:solidFill>
                  <a:schemeClr val="tx1"/>
                </a:solidFill>
                <a:effectLst/>
                <a:latin typeface="+mn-lt"/>
                <a:ea typeface="+mn-ea"/>
                <a:cs typeface="+mn-cs"/>
              </a:rPr>
              <a:t>链接形式链接在一起，形成一个完整的语义链接数据网络</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79</a:t>
            </a:fld>
            <a:endParaRPr lang="zh-CN" altLang="en-US"/>
          </a:p>
        </p:txBody>
      </p:sp>
    </p:spTree>
    <p:extLst>
      <p:ext uri="{BB962C8B-B14F-4D97-AF65-F5344CB8AC3E}">
        <p14:creationId xmlns:p14="http://schemas.microsoft.com/office/powerpoint/2010/main" val="1031402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ClrTx/>
              <a:buNone/>
            </a:pPr>
            <a:endParaRPr lang="en-US" altLang="zh-CN" sz="1200" kern="1200" dirty="0" smtClean="0">
              <a:latin typeface="宋体" panose="02010600030101010101" pitchFamily="2" charset="-122"/>
              <a:ea typeface="+mn-ea"/>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8</a:t>
            </a:fld>
            <a:endParaRPr lang="zh-CN" altLang="en-US"/>
          </a:p>
        </p:txBody>
      </p:sp>
    </p:spTree>
    <p:extLst>
      <p:ext uri="{BB962C8B-B14F-4D97-AF65-F5344CB8AC3E}">
        <p14:creationId xmlns:p14="http://schemas.microsoft.com/office/powerpoint/2010/main" val="210423739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如何针对多数据源进行高质量映射、理解用户的查询意图以及集成</a:t>
            </a:r>
            <a:r>
              <a:rPr lang="en-US" altLang="zh-CN" sz="1200" b="0" i="0" kern="1200" dirty="0" smtClean="0">
                <a:solidFill>
                  <a:schemeClr val="tx1"/>
                </a:solidFill>
                <a:effectLst/>
                <a:latin typeface="+mn-lt"/>
                <a:ea typeface="+mn-ea"/>
                <a:cs typeface="+mn-cs"/>
              </a:rPr>
              <a:t>IR</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DB</a:t>
            </a:r>
            <a:r>
              <a:rPr lang="zh-CN" altLang="en-US" sz="1200" b="0" i="0" kern="1200" dirty="0" smtClean="0">
                <a:solidFill>
                  <a:schemeClr val="tx1"/>
                </a:solidFill>
                <a:effectLst/>
                <a:latin typeface="+mn-lt"/>
                <a:ea typeface="+mn-ea"/>
                <a:cs typeface="+mn-cs"/>
              </a:rPr>
              <a:t>排序以处理复杂查询，是未来设计语义数据搜索的关键</a:t>
            </a:r>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80</a:t>
            </a:fld>
            <a:endParaRPr lang="zh-CN" altLang="en-US"/>
          </a:p>
        </p:txBody>
      </p:sp>
    </p:spTree>
    <p:extLst>
      <p:ext uri="{BB962C8B-B14F-4D97-AF65-F5344CB8AC3E}">
        <p14:creationId xmlns:p14="http://schemas.microsoft.com/office/powerpoint/2010/main" val="17476073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81</a:t>
            </a:fld>
            <a:endParaRPr lang="zh-CN" altLang="en-US"/>
          </a:p>
        </p:txBody>
      </p:sp>
    </p:spTree>
    <p:extLst>
      <p:ext uri="{BB962C8B-B14F-4D97-AF65-F5344CB8AC3E}">
        <p14:creationId xmlns:p14="http://schemas.microsoft.com/office/powerpoint/2010/main" val="12499276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82</a:t>
            </a:fld>
            <a:endParaRPr lang="zh-CN" altLang="en-US"/>
          </a:p>
        </p:txBody>
      </p:sp>
    </p:spTree>
    <p:extLst>
      <p:ext uri="{BB962C8B-B14F-4D97-AF65-F5344CB8AC3E}">
        <p14:creationId xmlns:p14="http://schemas.microsoft.com/office/powerpoint/2010/main" val="14220114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83</a:t>
            </a:fld>
            <a:endParaRPr lang="zh-CN" altLang="en-US"/>
          </a:p>
        </p:txBody>
      </p:sp>
    </p:spTree>
    <p:extLst>
      <p:ext uri="{BB962C8B-B14F-4D97-AF65-F5344CB8AC3E}">
        <p14:creationId xmlns:p14="http://schemas.microsoft.com/office/powerpoint/2010/main" val="30926086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smtClean="0">
                <a:solidFill>
                  <a:schemeClr val="tx1"/>
                </a:solidFill>
                <a:effectLst/>
                <a:latin typeface="+mn-lt"/>
                <a:ea typeface="+mn-ea"/>
                <a:cs typeface="+mn-cs"/>
              </a:rPr>
              <a:t>就近似查询而言，基于表示学习的搜索可以在不修改初始查询的前提下直接返回近似结果，极大提高了近似查询的质量</a:t>
            </a:r>
            <a:endParaRPr lang="en-US" altLang="zh-CN" sz="1600" b="0" i="0" kern="1200" dirty="0" smtClean="0">
              <a:solidFill>
                <a:schemeClr val="tx1"/>
              </a:solidFill>
              <a:effectLst/>
              <a:latin typeface="+mn-lt"/>
              <a:ea typeface="+mn-ea"/>
              <a:cs typeface="+mn-cs"/>
            </a:endParaRPr>
          </a:p>
          <a:p>
            <a:r>
              <a:rPr lang="zh-CN" altLang="en-US" sz="1600" b="0" i="0" kern="1200" dirty="0" smtClean="0">
                <a:solidFill>
                  <a:schemeClr val="tx1"/>
                </a:solidFill>
                <a:effectLst/>
                <a:latin typeface="+mn-lt"/>
                <a:ea typeface="+mn-ea"/>
                <a:cs typeface="+mn-cs"/>
              </a:rPr>
              <a:t>但是在提高效率和精度的同时又带来了结果的可解释性问题</a:t>
            </a:r>
            <a:endParaRPr lang="en-US" altLang="zh-CN" sz="16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84</a:t>
            </a:fld>
            <a:endParaRPr lang="zh-CN" altLang="en-US"/>
          </a:p>
        </p:txBody>
      </p:sp>
    </p:spTree>
    <p:extLst>
      <p:ext uri="{BB962C8B-B14F-4D97-AF65-F5344CB8AC3E}">
        <p14:creationId xmlns:p14="http://schemas.microsoft.com/office/powerpoint/2010/main" val="30908096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6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85</a:t>
            </a:fld>
            <a:endParaRPr lang="zh-CN" altLang="en-US"/>
          </a:p>
        </p:txBody>
      </p:sp>
    </p:spTree>
    <p:extLst>
      <p:ext uri="{BB962C8B-B14F-4D97-AF65-F5344CB8AC3E}">
        <p14:creationId xmlns:p14="http://schemas.microsoft.com/office/powerpoint/2010/main" val="27933668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6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86</a:t>
            </a:fld>
            <a:endParaRPr lang="zh-CN" altLang="en-US"/>
          </a:p>
        </p:txBody>
      </p:sp>
    </p:spTree>
    <p:extLst>
      <p:ext uri="{BB962C8B-B14F-4D97-AF65-F5344CB8AC3E}">
        <p14:creationId xmlns:p14="http://schemas.microsoft.com/office/powerpoint/2010/main" val="8365406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整体进程由基于模板到信息检索到基于知识库的问答。</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基于信息检索的问答算法是基于关键词匹配</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信息抽取、浅层语义分析。</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基于社区的问答依赖于网民贡献，问答过程依赖于关键词检索技术。</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基于知识库的问答则基于语义解析和知识库。</a:t>
            </a:r>
            <a:endParaRPr lang="en-US" altLang="zh-CN" sz="16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87</a:t>
            </a:fld>
            <a:endParaRPr lang="zh-CN" altLang="en-US"/>
          </a:p>
        </p:txBody>
      </p:sp>
    </p:spTree>
    <p:extLst>
      <p:ext uri="{BB962C8B-B14F-4D97-AF65-F5344CB8AC3E}">
        <p14:creationId xmlns:p14="http://schemas.microsoft.com/office/powerpoint/2010/main" val="28174714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smtClean="0">
                <a:solidFill>
                  <a:schemeClr val="tx1"/>
                </a:solidFill>
                <a:effectLst/>
                <a:latin typeface="+mn-lt"/>
                <a:ea typeface="+mn-ea"/>
                <a:cs typeface="+mn-cs"/>
              </a:rPr>
              <a:t>围绕问答系统四大要素（问题、回答、知识库、智能体）简要梳理知识问答的分类体系</a:t>
            </a:r>
            <a:endParaRPr lang="en-US" altLang="zh-CN" sz="16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88</a:t>
            </a:fld>
            <a:endParaRPr lang="zh-CN" altLang="en-US"/>
          </a:p>
        </p:txBody>
      </p:sp>
    </p:spTree>
    <p:extLst>
      <p:ext uri="{BB962C8B-B14F-4D97-AF65-F5344CB8AC3E}">
        <p14:creationId xmlns:p14="http://schemas.microsoft.com/office/powerpoint/2010/main" val="412289414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6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89</a:t>
            </a:fld>
            <a:endParaRPr lang="zh-CN" altLang="en-US"/>
          </a:p>
        </p:txBody>
      </p:sp>
    </p:spTree>
    <p:extLst>
      <p:ext uri="{BB962C8B-B14F-4D97-AF65-F5344CB8AC3E}">
        <p14:creationId xmlns:p14="http://schemas.microsoft.com/office/powerpoint/2010/main" val="3594237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ClrTx/>
              <a:buNone/>
            </a:pPr>
            <a:r>
              <a:rPr lang="zh-CN" altLang="en-US" sz="1200" kern="1200" dirty="0" smtClean="0">
                <a:latin typeface="宋体" panose="02010600030101010101" pitchFamily="2" charset="-122"/>
                <a:ea typeface="+mn-ea"/>
              </a:rPr>
              <a:t>语义网络的缺点：</a:t>
            </a:r>
            <a:endParaRPr lang="en-US" altLang="zh-CN" sz="1200" kern="1200" dirty="0" smtClean="0">
              <a:latin typeface="宋体" panose="02010600030101010101" pitchFamily="2" charset="-122"/>
              <a:ea typeface="+mn-ea"/>
            </a:endParaRPr>
          </a:p>
          <a:p>
            <a:pPr marL="0" indent="0">
              <a:buClrTx/>
              <a:buNone/>
            </a:pPr>
            <a:r>
              <a:rPr lang="en-US" altLang="zh-CN" sz="1200" kern="1200" dirty="0" smtClean="0">
                <a:latin typeface="宋体" panose="02010600030101010101" pitchFamily="2" charset="-122"/>
                <a:ea typeface="+mn-ea"/>
              </a:rPr>
              <a:t>1</a:t>
            </a:r>
            <a:r>
              <a:rPr lang="zh-CN" altLang="en-US" sz="1200" kern="1200" dirty="0" smtClean="0">
                <a:latin typeface="宋体" panose="02010600030101010101" pitchFamily="2" charset="-122"/>
                <a:ea typeface="+mn-ea"/>
              </a:rPr>
              <a:t>）无形式化语法</a:t>
            </a:r>
            <a:endParaRPr lang="en-US" altLang="zh-CN" sz="1200" kern="1200" dirty="0" smtClean="0">
              <a:latin typeface="宋体" panose="02010600030101010101" pitchFamily="2" charset="-122"/>
              <a:ea typeface="+mn-ea"/>
            </a:endParaRPr>
          </a:p>
          <a:p>
            <a:pPr marL="0" indent="0">
              <a:buClrTx/>
              <a:buNone/>
            </a:pPr>
            <a:r>
              <a:rPr lang="en-US" altLang="zh-CN" sz="1200" kern="1200" dirty="0" smtClean="0">
                <a:latin typeface="宋体" panose="02010600030101010101" pitchFamily="2" charset="-122"/>
                <a:ea typeface="+mn-ea"/>
              </a:rPr>
              <a:t>2</a:t>
            </a:r>
            <a:r>
              <a:rPr lang="zh-CN" altLang="en-US" sz="1200" kern="1200" dirty="0" smtClean="0">
                <a:latin typeface="宋体" panose="02010600030101010101" pitchFamily="2" charset="-122"/>
                <a:ea typeface="+mn-ea"/>
              </a:rPr>
              <a:t>）无形式化语义</a:t>
            </a:r>
            <a:endParaRPr lang="en-US" altLang="zh-CN" sz="1200" kern="1200" dirty="0" smtClean="0">
              <a:latin typeface="宋体" panose="02010600030101010101" pitchFamily="2" charset="-122"/>
              <a:ea typeface="+mn-ea"/>
            </a:endParaRPr>
          </a:p>
          <a:p>
            <a:pPr marL="0" indent="0">
              <a:buClrTx/>
              <a:buNone/>
            </a:pPr>
            <a:endParaRPr lang="en-US" altLang="zh-CN" sz="1200" kern="1200" dirty="0" smtClean="0">
              <a:latin typeface="宋体" panose="02010600030101010101" pitchFamily="2" charset="-122"/>
              <a:ea typeface="+mn-ea"/>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9</a:t>
            </a:fld>
            <a:endParaRPr lang="zh-CN" altLang="en-US"/>
          </a:p>
        </p:txBody>
      </p:sp>
    </p:spTree>
    <p:extLst>
      <p:ext uri="{BB962C8B-B14F-4D97-AF65-F5344CB8AC3E}">
        <p14:creationId xmlns:p14="http://schemas.microsoft.com/office/powerpoint/2010/main" val="6709168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6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90</a:t>
            </a:fld>
            <a:endParaRPr lang="zh-CN" altLang="en-US"/>
          </a:p>
        </p:txBody>
      </p:sp>
    </p:spTree>
    <p:extLst>
      <p:ext uri="{BB962C8B-B14F-4D97-AF65-F5344CB8AC3E}">
        <p14:creationId xmlns:p14="http://schemas.microsoft.com/office/powerpoint/2010/main" val="6368811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smtClean="0">
                <a:solidFill>
                  <a:schemeClr val="tx1"/>
                </a:solidFill>
                <a:effectLst/>
                <a:latin typeface="+mn-lt"/>
                <a:ea typeface="+mn-ea"/>
                <a:cs typeface="+mn-cs"/>
              </a:rPr>
              <a:t>智能体利用知识库实现推理。目前的知识问答可以分为传统问答方法和基于深度学习的问答方法</a:t>
            </a:r>
            <a:endParaRPr lang="en-US" altLang="zh-CN" sz="16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91</a:t>
            </a:fld>
            <a:endParaRPr lang="zh-CN" altLang="en-US"/>
          </a:p>
        </p:txBody>
      </p:sp>
    </p:spTree>
    <p:extLst>
      <p:ext uri="{BB962C8B-B14F-4D97-AF65-F5344CB8AC3E}">
        <p14:creationId xmlns:p14="http://schemas.microsoft.com/office/powerpoint/2010/main" val="37460182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smtClean="0">
                <a:solidFill>
                  <a:schemeClr val="tx1"/>
                </a:solidFill>
                <a:effectLst/>
                <a:latin typeface="+mn-lt"/>
                <a:ea typeface="+mn-ea"/>
                <a:cs typeface="+mn-cs"/>
              </a:rPr>
              <a:t>传统的知识库问答将问答过程切分为语义解析和查询两个步骤。</a:t>
            </a:r>
            <a:endParaRPr lang="en-US" altLang="zh-CN" sz="1600" b="0" i="0" kern="1200" dirty="0" smtClean="0">
              <a:solidFill>
                <a:schemeClr val="tx1"/>
              </a:solidFill>
              <a:effectLst/>
              <a:latin typeface="+mn-lt"/>
              <a:ea typeface="+mn-ea"/>
              <a:cs typeface="+mn-cs"/>
            </a:endParaRPr>
          </a:p>
          <a:p>
            <a:r>
              <a:rPr lang="zh-CN" altLang="en-US" sz="1600" b="0" i="0" kern="1200" dirty="0" smtClean="0">
                <a:solidFill>
                  <a:schemeClr val="tx1"/>
                </a:solidFill>
                <a:effectLst/>
                <a:latin typeface="+mn-lt"/>
                <a:ea typeface="+mn-ea"/>
                <a:cs typeface="+mn-cs"/>
              </a:rPr>
              <a:t>首先将问句解析转化为</a:t>
            </a:r>
            <a:r>
              <a:rPr lang="en-US" altLang="zh-CN" sz="1600" b="0" i="0" kern="1200" dirty="0" smtClean="0">
                <a:solidFill>
                  <a:schemeClr val="tx1"/>
                </a:solidFill>
                <a:effectLst/>
                <a:latin typeface="+mn-lt"/>
                <a:ea typeface="+mn-ea"/>
                <a:cs typeface="+mn-cs"/>
              </a:rPr>
              <a:t>SPARQL</a:t>
            </a:r>
            <a:r>
              <a:rPr lang="zh-CN" altLang="en-US" sz="1600" b="0" i="0" kern="1200" dirty="0" smtClean="0">
                <a:solidFill>
                  <a:schemeClr val="tx1"/>
                </a:solidFill>
                <a:effectLst/>
                <a:latin typeface="+mn-lt"/>
                <a:ea typeface="+mn-ea"/>
                <a:cs typeface="+mn-cs"/>
              </a:rPr>
              <a:t>查询语句，本例的难点在于如何将问句中的“老婆”映射到知识图谱中的关系“配偶”，这是传统知识库问答研究的核心问题之一</a:t>
            </a:r>
            <a:endParaRPr lang="en-US" altLang="zh-CN" sz="16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92</a:t>
            </a:fld>
            <a:endParaRPr lang="zh-CN" altLang="en-US"/>
          </a:p>
        </p:txBody>
      </p:sp>
    </p:spTree>
    <p:extLst>
      <p:ext uri="{BB962C8B-B14F-4D97-AF65-F5344CB8AC3E}">
        <p14:creationId xmlns:p14="http://schemas.microsoft.com/office/powerpoint/2010/main" val="36046801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smtClean="0">
                <a:solidFill>
                  <a:schemeClr val="tx1"/>
                </a:solidFill>
                <a:effectLst/>
                <a:latin typeface="+mn-lt"/>
                <a:ea typeface="+mn-ea"/>
                <a:cs typeface="+mn-cs"/>
              </a:rPr>
              <a:t>在整个过程中，并不需要确定问句中的“老婆”与知识图谱中的关系“配偶”的映射，这也是基于深度学习的问答方法的优势所在</a:t>
            </a:r>
            <a:endParaRPr lang="en-US" altLang="zh-CN" sz="16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93</a:t>
            </a:fld>
            <a:endParaRPr lang="zh-CN" altLang="en-US"/>
          </a:p>
        </p:txBody>
      </p:sp>
    </p:spTree>
    <p:extLst>
      <p:ext uri="{BB962C8B-B14F-4D97-AF65-F5344CB8AC3E}">
        <p14:creationId xmlns:p14="http://schemas.microsoft.com/office/powerpoint/2010/main" val="7771883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系统使用自然语言问题作为输入，经由：</a:t>
            </a:r>
          </a:p>
          <a:p>
            <a:r>
              <a:rPr lang="zh-CN" altLang="en-US" sz="1200" b="0" i="0" kern="1200" dirty="0" smtClean="0">
                <a:solidFill>
                  <a:schemeClr val="tx1"/>
                </a:solidFill>
                <a:effectLst/>
                <a:latin typeface="+mn-lt"/>
                <a:ea typeface="+mn-ea"/>
                <a:cs typeface="+mn-cs"/>
              </a:rPr>
              <a:t>数据预处理：处理数据库数据，包含索引、数据清理、特征提取等。</a:t>
            </a:r>
          </a:p>
          <a:p>
            <a:r>
              <a:rPr lang="zh-CN" altLang="en-US" sz="1200" b="0" i="0" kern="1200" dirty="0" smtClean="0">
                <a:solidFill>
                  <a:schemeClr val="tx1"/>
                </a:solidFill>
                <a:effectLst/>
                <a:latin typeface="+mn-lt"/>
                <a:ea typeface="+mn-ea"/>
                <a:cs typeface="+mn-cs"/>
              </a:rPr>
              <a:t>问题分析：执行语法分析，同时检测问题的核心特征，如</a:t>
            </a:r>
            <a:r>
              <a:rPr lang="en-US" altLang="zh-CN" sz="1200" b="0" i="0" kern="1200" dirty="0" smtClean="0">
                <a:solidFill>
                  <a:schemeClr val="tx1"/>
                </a:solidFill>
                <a:effectLst/>
                <a:latin typeface="+mn-lt"/>
                <a:ea typeface="+mn-ea"/>
                <a:cs typeface="+mn-cs"/>
              </a:rPr>
              <a:t>NER</a:t>
            </a:r>
            <a:r>
              <a:rPr lang="zh-CN" altLang="en-US" sz="1200" b="0" i="0" kern="1200" dirty="0" smtClean="0">
                <a:solidFill>
                  <a:schemeClr val="tx1"/>
                </a:solidFill>
                <a:effectLst/>
                <a:latin typeface="+mn-lt"/>
                <a:ea typeface="+mn-ea"/>
                <a:cs typeface="+mn-cs"/>
              </a:rPr>
              <a:t>、答案类型等。</a:t>
            </a:r>
          </a:p>
          <a:p>
            <a:r>
              <a:rPr lang="zh-CN" altLang="en-US" sz="1200" b="0" i="0" kern="1200" dirty="0" smtClean="0">
                <a:solidFill>
                  <a:schemeClr val="tx1"/>
                </a:solidFill>
                <a:effectLst/>
                <a:latin typeface="+mn-lt"/>
                <a:ea typeface="+mn-ea"/>
                <a:cs typeface="+mn-cs"/>
              </a:rPr>
              <a:t>数据匹配：将问题里的</a:t>
            </a:r>
            <a:r>
              <a:rPr lang="en-US" altLang="zh-CN" sz="1200" b="0" i="0" kern="1200" dirty="0" smtClean="0">
                <a:solidFill>
                  <a:schemeClr val="tx1"/>
                </a:solidFill>
                <a:effectLst/>
                <a:latin typeface="+mn-lt"/>
                <a:ea typeface="+mn-ea"/>
                <a:cs typeface="+mn-cs"/>
              </a:rPr>
              <a:t>terms </a:t>
            </a:r>
            <a:r>
              <a:rPr lang="zh-CN" altLang="en-US" sz="1200" b="0" i="0" kern="1200" dirty="0" smtClean="0">
                <a:solidFill>
                  <a:schemeClr val="tx1"/>
                </a:solidFill>
                <a:effectLst/>
                <a:latin typeface="+mn-lt"/>
                <a:ea typeface="+mn-ea"/>
                <a:cs typeface="+mn-cs"/>
              </a:rPr>
              <a:t>和数据里的实体进行匹配。</a:t>
            </a:r>
          </a:p>
          <a:p>
            <a:r>
              <a:rPr lang="zh-CN" altLang="en-US" sz="1200" b="0" i="0" kern="1200" dirty="0" smtClean="0">
                <a:solidFill>
                  <a:schemeClr val="tx1"/>
                </a:solidFill>
                <a:effectLst/>
                <a:latin typeface="+mn-lt"/>
                <a:ea typeface="+mn-ea"/>
                <a:cs typeface="+mn-cs"/>
              </a:rPr>
              <a:t>查询创建：生成结构查询候选集。排序</a:t>
            </a:r>
          </a:p>
          <a:p>
            <a:r>
              <a:rPr lang="zh-CN" altLang="en-US" sz="1200" b="0" i="0" kern="1200" dirty="0" smtClean="0">
                <a:solidFill>
                  <a:schemeClr val="tx1"/>
                </a:solidFill>
                <a:effectLst/>
                <a:latin typeface="+mn-lt"/>
                <a:ea typeface="+mn-ea"/>
                <a:cs typeface="+mn-cs"/>
              </a:rPr>
              <a:t>结果返回与生成：执行查询并从结果里抽取答案。</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问答质量评估一般有</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个原则，包含相关度、正确度、精炼度、完备度、简单度、合理度。</a:t>
            </a:r>
            <a:endParaRPr lang="en-US" altLang="zh-CN" sz="16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94</a:t>
            </a:fld>
            <a:endParaRPr lang="zh-CN" altLang="en-US"/>
          </a:p>
        </p:txBody>
      </p:sp>
    </p:spTree>
    <p:extLst>
      <p:ext uri="{BB962C8B-B14F-4D97-AF65-F5344CB8AC3E}">
        <p14:creationId xmlns:p14="http://schemas.microsoft.com/office/powerpoint/2010/main" val="222436115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zh-CN" altLang="en-US" sz="1600" b="0" i="0" kern="1200" dirty="0" smtClean="0">
                <a:solidFill>
                  <a:schemeClr val="tx1"/>
                </a:solidFill>
                <a:effectLst/>
                <a:latin typeface="+mn-lt"/>
                <a:ea typeface="+mn-ea"/>
                <a:cs typeface="+mn-cs"/>
              </a:rPr>
              <a:t>通过本体可以将用户问题映射到基于概念拓扑图的查询表达式，也就对应了知识图谱中的某种子图</a:t>
            </a:r>
            <a:endParaRPr lang="en-US" altLang="zh-CN" sz="1600" b="0" i="0" kern="1200" dirty="0" smtClean="0">
              <a:solidFill>
                <a:schemeClr val="tx1"/>
              </a:solidFill>
              <a:effectLst/>
              <a:latin typeface="+mn-lt"/>
              <a:ea typeface="+mn-ea"/>
              <a:cs typeface="+mn-cs"/>
            </a:endParaRPr>
          </a:p>
          <a:p>
            <a:endParaRPr lang="en-US" altLang="zh-CN" sz="1600" b="0" i="0" kern="1200" dirty="0" smtClean="0">
              <a:solidFill>
                <a:schemeClr val="tx1"/>
              </a:solidFill>
              <a:effectLst/>
              <a:latin typeface="+mn-lt"/>
              <a:ea typeface="+mn-ea"/>
              <a:cs typeface="+mn-cs"/>
            </a:endParaRPr>
          </a:p>
          <a:p>
            <a:r>
              <a:rPr lang="en-US" altLang="zh-CN" sz="1600" b="0" i="0" kern="1200" dirty="0" smtClean="0">
                <a:solidFill>
                  <a:schemeClr val="tx1"/>
                </a:solidFill>
                <a:effectLst/>
                <a:latin typeface="+mn-lt"/>
                <a:ea typeface="+mn-ea"/>
                <a:cs typeface="+mn-cs"/>
              </a:rPr>
              <a:t>KBQA</a:t>
            </a:r>
            <a:r>
              <a:rPr lang="zh-CN" altLang="en-US" sz="1600" b="0" i="0" kern="1200" dirty="0" smtClean="0">
                <a:solidFill>
                  <a:schemeClr val="tx1"/>
                </a:solidFill>
                <a:effectLst/>
                <a:latin typeface="+mn-lt"/>
                <a:ea typeface="+mn-ea"/>
                <a:cs typeface="+mn-cs"/>
              </a:rPr>
              <a:t>常用的主流方法有 基于模板的方法、基于语义解析的方法、基于深度学习的方法。</a:t>
            </a:r>
            <a:endParaRPr lang="en-US" altLang="zh-CN" sz="1600" b="0" i="0" kern="1200" dirty="0" smtClean="0">
              <a:solidFill>
                <a:schemeClr val="tx1"/>
              </a:solidFill>
              <a:effectLst/>
              <a:latin typeface="+mn-lt"/>
              <a:ea typeface="+mn-ea"/>
              <a:cs typeface="+mn-cs"/>
            </a:endParaRPr>
          </a:p>
          <a:p>
            <a:endParaRPr lang="en-US" altLang="zh-CN" sz="1600" b="0" i="0" kern="1200" dirty="0" smtClean="0">
              <a:solidFill>
                <a:schemeClr val="tx1"/>
              </a:solidFill>
              <a:effectLst/>
              <a:latin typeface="+mn-lt"/>
              <a:ea typeface="+mn-ea"/>
              <a:cs typeface="+mn-cs"/>
            </a:endParaRPr>
          </a:p>
          <a:p>
            <a:r>
              <a:rPr lang="en-US" altLang="zh-CN" sz="1600" b="0" i="0" kern="1200" dirty="0" smtClean="0">
                <a:solidFill>
                  <a:schemeClr val="tx1"/>
                </a:solidFill>
                <a:effectLst/>
                <a:latin typeface="+mn-lt"/>
                <a:ea typeface="+mn-ea"/>
                <a:cs typeface="+mn-cs"/>
              </a:rPr>
              <a:t>URI</a:t>
            </a:r>
            <a:r>
              <a:rPr lang="zh-CN" altLang="en-US" sz="1600" b="0" i="0" kern="1200" dirty="0" smtClean="0">
                <a:solidFill>
                  <a:schemeClr val="tx1"/>
                </a:solidFill>
                <a:effectLst/>
                <a:latin typeface="+mn-lt"/>
                <a:ea typeface="+mn-ea"/>
                <a:cs typeface="+mn-cs"/>
              </a:rPr>
              <a:t>，通一资源标志符</a:t>
            </a:r>
            <a:r>
              <a:rPr lang="en-US" altLang="zh-CN" sz="1600" b="0" i="0" kern="1200" dirty="0" smtClean="0">
                <a:solidFill>
                  <a:schemeClr val="tx1"/>
                </a:solidFill>
                <a:effectLst/>
                <a:latin typeface="+mn-lt"/>
                <a:ea typeface="+mn-ea"/>
                <a:cs typeface="+mn-cs"/>
              </a:rPr>
              <a:t>(Uniform Resource Identifier</a:t>
            </a:r>
            <a:r>
              <a:rPr lang="zh-CN" altLang="en-US" sz="1600" b="0" i="0" kern="1200" dirty="0" smtClean="0">
                <a:solidFill>
                  <a:schemeClr val="tx1"/>
                </a:solidFill>
                <a:effectLst/>
                <a:latin typeface="+mn-lt"/>
                <a:ea typeface="+mn-ea"/>
                <a:cs typeface="+mn-cs"/>
              </a:rPr>
              <a:t>， </a:t>
            </a:r>
            <a:r>
              <a:rPr lang="en-US" altLang="zh-CN" sz="1600" b="0" i="0" kern="1200" dirty="0" smtClean="0">
                <a:solidFill>
                  <a:schemeClr val="tx1"/>
                </a:solidFill>
                <a:effectLst/>
                <a:latin typeface="+mn-lt"/>
                <a:ea typeface="+mn-ea"/>
                <a:cs typeface="+mn-cs"/>
              </a:rPr>
              <a:t>URI)</a:t>
            </a:r>
            <a:r>
              <a:rPr lang="zh-CN" altLang="en-US" sz="1600" b="0" i="0" kern="1200" dirty="0" smtClean="0">
                <a:solidFill>
                  <a:schemeClr val="tx1"/>
                </a:solidFill>
                <a:effectLst/>
                <a:latin typeface="+mn-lt"/>
                <a:ea typeface="+mn-ea"/>
                <a:cs typeface="+mn-cs"/>
              </a:rPr>
              <a:t>，表示的是</a:t>
            </a:r>
            <a:r>
              <a:rPr lang="en-US" altLang="zh-CN" sz="1600" b="0" i="0" kern="1200" dirty="0" smtClean="0">
                <a:solidFill>
                  <a:schemeClr val="tx1"/>
                </a:solidFill>
                <a:effectLst/>
                <a:latin typeface="+mn-lt"/>
                <a:ea typeface="+mn-ea"/>
                <a:cs typeface="+mn-cs"/>
              </a:rPr>
              <a:t>web</a:t>
            </a:r>
            <a:r>
              <a:rPr lang="zh-CN" altLang="en-US" sz="1600" b="0" i="0" kern="1200" dirty="0" smtClean="0">
                <a:solidFill>
                  <a:schemeClr val="tx1"/>
                </a:solidFill>
                <a:effectLst/>
                <a:latin typeface="+mn-lt"/>
                <a:ea typeface="+mn-ea"/>
                <a:cs typeface="+mn-cs"/>
              </a:rPr>
              <a:t>上每一种可用的资源，如 </a:t>
            </a:r>
            <a:r>
              <a:rPr lang="en-US" altLang="zh-CN" sz="1600" b="0" i="0" kern="1200" dirty="0" smtClean="0">
                <a:solidFill>
                  <a:schemeClr val="tx1"/>
                </a:solidFill>
                <a:effectLst/>
                <a:latin typeface="+mn-lt"/>
                <a:ea typeface="+mn-ea"/>
                <a:cs typeface="+mn-cs"/>
              </a:rPr>
              <a:t>HTML</a:t>
            </a:r>
            <a:r>
              <a:rPr lang="zh-CN" altLang="en-US" sz="1600" b="0" i="0" kern="1200" dirty="0" smtClean="0">
                <a:solidFill>
                  <a:schemeClr val="tx1"/>
                </a:solidFill>
                <a:effectLst/>
                <a:latin typeface="+mn-lt"/>
                <a:ea typeface="+mn-ea"/>
                <a:cs typeface="+mn-cs"/>
              </a:rPr>
              <a:t>文档、图像、视频片段、程序等都由一个</a:t>
            </a:r>
            <a:r>
              <a:rPr lang="en-US" altLang="zh-CN" sz="1600" b="0" i="0" kern="1200" dirty="0" smtClean="0">
                <a:solidFill>
                  <a:schemeClr val="tx1"/>
                </a:solidFill>
                <a:effectLst/>
                <a:latin typeface="+mn-lt"/>
                <a:ea typeface="+mn-ea"/>
                <a:cs typeface="+mn-cs"/>
              </a:rPr>
              <a:t>URI</a:t>
            </a:r>
            <a:r>
              <a:rPr lang="zh-CN" altLang="en-US" sz="1600" b="0" i="0" kern="1200" dirty="0" smtClean="0">
                <a:solidFill>
                  <a:schemeClr val="tx1"/>
                </a:solidFill>
                <a:effectLst/>
                <a:latin typeface="+mn-lt"/>
                <a:ea typeface="+mn-ea"/>
                <a:cs typeface="+mn-cs"/>
              </a:rPr>
              <a:t>进行标识</a:t>
            </a:r>
            <a:endParaRPr lang="en-US" altLang="zh-CN" sz="1600" b="0" i="0" kern="1200" dirty="0" smtClean="0">
              <a:solidFill>
                <a:schemeClr val="tx1"/>
              </a:solidFill>
              <a:effectLst/>
              <a:latin typeface="+mn-lt"/>
              <a:ea typeface="+mn-ea"/>
              <a:cs typeface="+mn-cs"/>
            </a:endParaRPr>
          </a:p>
          <a:p>
            <a:r>
              <a:rPr lang="en-US" altLang="zh-CN" sz="1600" b="0" i="0" kern="1200" dirty="0" smtClean="0">
                <a:solidFill>
                  <a:schemeClr val="tx1"/>
                </a:solidFill>
                <a:effectLst/>
                <a:latin typeface="+mn-lt"/>
                <a:ea typeface="+mn-ea"/>
                <a:cs typeface="+mn-cs"/>
              </a:rPr>
              <a:t>URI</a:t>
            </a:r>
            <a:r>
              <a:rPr lang="zh-CN" altLang="en-US" sz="1600" b="0" i="0" kern="1200" dirty="0" smtClean="0">
                <a:solidFill>
                  <a:schemeClr val="tx1"/>
                </a:solidFill>
                <a:effectLst/>
                <a:latin typeface="+mn-lt"/>
                <a:ea typeface="+mn-ea"/>
                <a:cs typeface="+mn-cs"/>
              </a:rPr>
              <a:t>通常由三部分组成：</a:t>
            </a:r>
          </a:p>
          <a:p>
            <a:r>
              <a:rPr lang="zh-CN" altLang="en-US" sz="1600" b="0" i="0" kern="1200" dirty="0" smtClean="0">
                <a:solidFill>
                  <a:schemeClr val="tx1"/>
                </a:solidFill>
                <a:effectLst/>
                <a:latin typeface="+mn-lt"/>
                <a:ea typeface="+mn-ea"/>
                <a:cs typeface="+mn-cs"/>
              </a:rPr>
              <a:t>①资源的命名机制；</a:t>
            </a:r>
          </a:p>
          <a:p>
            <a:r>
              <a:rPr lang="zh-CN" altLang="en-US" sz="1600" b="0" i="0" kern="1200" dirty="0" smtClean="0">
                <a:solidFill>
                  <a:schemeClr val="tx1"/>
                </a:solidFill>
                <a:effectLst/>
                <a:latin typeface="+mn-lt"/>
                <a:ea typeface="+mn-ea"/>
                <a:cs typeface="+mn-cs"/>
              </a:rPr>
              <a:t>②存放资源的主机名；</a:t>
            </a:r>
          </a:p>
          <a:p>
            <a:r>
              <a:rPr lang="zh-CN" altLang="en-US" sz="1600" b="0" i="0" kern="1200" dirty="0" smtClean="0">
                <a:solidFill>
                  <a:schemeClr val="tx1"/>
                </a:solidFill>
                <a:effectLst/>
                <a:latin typeface="+mn-lt"/>
                <a:ea typeface="+mn-ea"/>
                <a:cs typeface="+mn-cs"/>
              </a:rPr>
              <a:t>③资源自身的名称。</a:t>
            </a:r>
          </a:p>
          <a:p>
            <a:r>
              <a:rPr lang="en-US" altLang="zh-CN" sz="1600" b="0" i="0" kern="1200" dirty="0" smtClean="0">
                <a:solidFill>
                  <a:schemeClr val="tx1"/>
                </a:solidFill>
                <a:effectLst/>
                <a:latin typeface="+mn-lt"/>
                <a:ea typeface="+mn-ea"/>
                <a:cs typeface="+mn-cs"/>
              </a:rPr>
              <a:t>URI</a:t>
            </a:r>
            <a:r>
              <a:rPr lang="zh-CN" altLang="en-US" sz="1600" b="0" i="0" kern="1200" dirty="0" smtClean="0">
                <a:solidFill>
                  <a:schemeClr val="tx1"/>
                </a:solidFill>
                <a:effectLst/>
                <a:latin typeface="+mn-lt"/>
                <a:ea typeface="+mn-ea"/>
                <a:cs typeface="+mn-cs"/>
              </a:rPr>
              <a:t>只是一种概念，怎样实现无所谓，只要它唯一标识一个资源就可以了</a:t>
            </a:r>
            <a:endParaRPr lang="en-US" altLang="zh-CN" sz="2000" b="0" i="0" kern="1200" dirty="0" smtClean="0">
              <a:solidFill>
                <a:schemeClr val="tx1"/>
              </a:solidFill>
              <a:effectLst/>
              <a:latin typeface="+mn-lt"/>
              <a:ea typeface="+mn-ea"/>
              <a:cs typeface="+mn-cs"/>
            </a:endParaRPr>
          </a:p>
          <a:p>
            <a:endParaRPr lang="en-US" altLang="zh-CN" sz="16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95</a:t>
            </a:fld>
            <a:endParaRPr lang="zh-CN" altLang="en-US"/>
          </a:p>
        </p:txBody>
      </p:sp>
    </p:spTree>
    <p:extLst>
      <p:ext uri="{BB962C8B-B14F-4D97-AF65-F5344CB8AC3E}">
        <p14:creationId xmlns:p14="http://schemas.microsoft.com/office/powerpoint/2010/main" val="219442373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smtClean="0">
                <a:solidFill>
                  <a:schemeClr val="tx1"/>
                </a:solidFill>
                <a:effectLst/>
                <a:latin typeface="+mn-lt"/>
                <a:ea typeface="+mn-ea"/>
                <a:cs typeface="+mn-cs"/>
              </a:rPr>
              <a:t>用户使用知识问答时，常常同一个问题换一种说法就无法理解了，这在智能客服中尤其明显，在保障精度的前提下，智能客服应该尽量匹配可解答的问题。</a:t>
            </a:r>
            <a:endParaRPr lang="en-US" altLang="zh-CN" sz="1600" b="0" i="0" kern="1200" dirty="0" smtClean="0">
              <a:solidFill>
                <a:schemeClr val="tx1"/>
              </a:solidFill>
              <a:effectLst/>
              <a:latin typeface="+mn-lt"/>
              <a:ea typeface="+mn-ea"/>
              <a:cs typeface="+mn-cs"/>
            </a:endParaRPr>
          </a:p>
          <a:p>
            <a:endParaRPr lang="en-US" altLang="zh-CN" sz="1600" b="0" i="0" kern="1200" dirty="0" smtClean="0">
              <a:solidFill>
                <a:schemeClr val="tx1"/>
              </a:solidFill>
              <a:effectLst/>
              <a:latin typeface="+mn-lt"/>
              <a:ea typeface="+mn-ea"/>
              <a:cs typeface="+mn-cs"/>
            </a:endParaRPr>
          </a:p>
          <a:p>
            <a:r>
              <a:rPr lang="zh-CN" altLang="en-US" sz="1600" b="0" i="0" kern="1200" dirty="0" smtClean="0">
                <a:solidFill>
                  <a:schemeClr val="tx1"/>
                </a:solidFill>
                <a:effectLst/>
                <a:latin typeface="+mn-lt"/>
                <a:ea typeface="+mn-ea"/>
                <a:cs typeface="+mn-cs"/>
              </a:rPr>
              <a:t>“还活着吗”和“死亡日期”这样的平行语料学习，不仅可以通过知识图谱的关系抽取结果来充实，还可以利用深度学习的分布式表示</a:t>
            </a:r>
            <a:r>
              <a:rPr lang="en-US" altLang="zh-CN" sz="1600" b="0" i="0" kern="1200" dirty="0" smtClean="0">
                <a:solidFill>
                  <a:schemeClr val="tx1"/>
                </a:solidFill>
                <a:effectLst/>
                <a:latin typeface="+mn-lt"/>
                <a:ea typeface="+mn-ea"/>
                <a:cs typeface="+mn-cs"/>
              </a:rPr>
              <a:t>Embedding</a:t>
            </a:r>
            <a:r>
              <a:rPr lang="zh-CN" altLang="en-US" sz="1600" b="0" i="0" kern="1200" dirty="0" smtClean="0">
                <a:solidFill>
                  <a:schemeClr val="tx1"/>
                </a:solidFill>
                <a:effectLst/>
                <a:latin typeface="+mn-lt"/>
                <a:ea typeface="+mn-ea"/>
                <a:cs typeface="+mn-cs"/>
              </a:rPr>
              <a:t>来计算</a:t>
            </a:r>
            <a:endParaRPr lang="en-US" altLang="zh-CN" sz="1600" b="0" i="0" kern="1200" dirty="0" smtClean="0">
              <a:solidFill>
                <a:schemeClr val="tx1"/>
              </a:solidFill>
              <a:effectLst/>
              <a:latin typeface="+mn-lt"/>
              <a:ea typeface="+mn-ea"/>
              <a:cs typeface="+mn-cs"/>
            </a:endParaRPr>
          </a:p>
          <a:p>
            <a:endParaRPr lang="en-US" altLang="zh-CN" sz="1600" b="0" i="0" kern="1200" dirty="0" smtClean="0">
              <a:solidFill>
                <a:schemeClr val="tx1"/>
              </a:solidFill>
              <a:effectLst/>
              <a:latin typeface="+mn-lt"/>
              <a:ea typeface="+mn-ea"/>
              <a:cs typeface="+mn-cs"/>
            </a:endParaRPr>
          </a:p>
          <a:p>
            <a:r>
              <a:rPr lang="zh-CN" altLang="en-US" sz="1600" b="0" i="0" kern="1200" dirty="0" smtClean="0">
                <a:solidFill>
                  <a:schemeClr val="tx1"/>
                </a:solidFill>
                <a:effectLst/>
                <a:latin typeface="+mn-lt"/>
                <a:ea typeface="+mn-ea"/>
                <a:cs typeface="+mn-cs"/>
              </a:rPr>
              <a:t>句子问题相似度算法可以被封装成独立的计算模块，然后将语法分析和前面基于知识图谱的语义解析结果作为特征交给基于</a:t>
            </a:r>
            <a:r>
              <a:rPr lang="en-US" altLang="zh-CN" sz="1600" b="0" i="0" kern="1200" dirty="0" smtClean="0">
                <a:solidFill>
                  <a:schemeClr val="tx1"/>
                </a:solidFill>
                <a:effectLst/>
                <a:latin typeface="+mn-lt"/>
                <a:ea typeface="+mn-ea"/>
                <a:cs typeface="+mn-cs"/>
              </a:rPr>
              <a:t>LSTM</a:t>
            </a:r>
            <a:r>
              <a:rPr lang="zh-CN" altLang="en-US" sz="1600" b="0" i="0" kern="1200" dirty="0" smtClean="0">
                <a:solidFill>
                  <a:schemeClr val="tx1"/>
                </a:solidFill>
                <a:effectLst/>
                <a:latin typeface="+mn-lt"/>
                <a:ea typeface="+mn-ea"/>
                <a:cs typeface="+mn-cs"/>
              </a:rPr>
              <a:t>的模型计算相似度</a:t>
            </a:r>
            <a:endParaRPr lang="en-US" altLang="zh-CN" sz="16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96</a:t>
            </a:fld>
            <a:endParaRPr lang="zh-CN" altLang="en-US"/>
          </a:p>
        </p:txBody>
      </p:sp>
    </p:spTree>
    <p:extLst>
      <p:ext uri="{BB962C8B-B14F-4D97-AF65-F5344CB8AC3E}">
        <p14:creationId xmlns:p14="http://schemas.microsoft.com/office/powerpoint/2010/main" val="38856502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6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97</a:t>
            </a:fld>
            <a:endParaRPr lang="zh-CN" altLang="en-US"/>
          </a:p>
        </p:txBody>
      </p:sp>
    </p:spTree>
    <p:extLst>
      <p:ext uri="{BB962C8B-B14F-4D97-AF65-F5344CB8AC3E}">
        <p14:creationId xmlns:p14="http://schemas.microsoft.com/office/powerpoint/2010/main" val="381196284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effectLst/>
                <a:latin typeface="+mn-lt"/>
                <a:ea typeface="+mn-ea"/>
                <a:cs typeface="+mn-cs"/>
              </a:rPr>
              <a:t>模板生成大致分为如下四个步骤：</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获取自然语言问题的</a:t>
            </a:r>
            <a:r>
              <a:rPr lang="en-US" altLang="zh-CN" sz="1200" b="0" i="0" kern="1200" dirty="0" smtClean="0">
                <a:solidFill>
                  <a:schemeClr val="tx1"/>
                </a:solidFill>
                <a:effectLst/>
                <a:latin typeface="+mn-lt"/>
                <a:ea typeface="+mn-ea"/>
                <a:cs typeface="+mn-cs"/>
              </a:rPr>
              <a:t>POS</a:t>
            </a:r>
            <a:r>
              <a:rPr lang="zh-CN" altLang="en-US" sz="1200" b="0" i="0" kern="1200" dirty="0" smtClean="0">
                <a:solidFill>
                  <a:schemeClr val="tx1"/>
                </a:solidFill>
                <a:effectLst/>
                <a:latin typeface="+mn-lt"/>
                <a:ea typeface="+mn-ea"/>
                <a:cs typeface="+mn-cs"/>
              </a:rPr>
              <a:t>标记信息、</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基于</a:t>
            </a:r>
            <a:r>
              <a:rPr lang="en-US" altLang="zh-CN" sz="1200" b="0" i="0" kern="1200" dirty="0" smtClean="0">
                <a:solidFill>
                  <a:schemeClr val="tx1"/>
                </a:solidFill>
                <a:effectLst/>
                <a:latin typeface="+mn-lt"/>
                <a:ea typeface="+mn-ea"/>
                <a:cs typeface="+mn-cs"/>
              </a:rPr>
              <a:t>POS</a:t>
            </a:r>
            <a:r>
              <a:rPr lang="zh-CN" altLang="en-US" sz="1200" b="0" i="0" kern="1200" dirty="0" smtClean="0">
                <a:solidFill>
                  <a:schemeClr val="tx1"/>
                </a:solidFill>
                <a:effectLst/>
                <a:latin typeface="+mn-lt"/>
                <a:ea typeface="+mn-ea"/>
                <a:cs typeface="+mn-cs"/>
              </a:rPr>
              <a:t>标记、语法规则表示问句、</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利用领域相关或领域无关词汇辅助解决问题、</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最后将语义表示转化为一个</a:t>
            </a:r>
            <a:r>
              <a:rPr lang="en-US" altLang="zh-CN" sz="1200" b="0" i="0" kern="1200" dirty="0" smtClean="0">
                <a:solidFill>
                  <a:schemeClr val="tx1"/>
                </a:solidFill>
                <a:effectLst/>
                <a:latin typeface="+mn-lt"/>
                <a:ea typeface="+mn-ea"/>
                <a:cs typeface="+mn-cs"/>
              </a:rPr>
              <a:t>SPARQL </a:t>
            </a:r>
            <a:r>
              <a:rPr lang="zh-CN" altLang="en-US" sz="1200" b="0" i="0" kern="1200" dirty="0" smtClean="0">
                <a:solidFill>
                  <a:schemeClr val="tx1"/>
                </a:solidFill>
                <a:effectLst/>
                <a:latin typeface="+mn-lt"/>
                <a:ea typeface="+mn-ea"/>
                <a:cs typeface="+mn-cs"/>
              </a:rPr>
              <a:t>模板</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模板生成的过程中：</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同一条自然语言问句可能对应着不止一条查询模板，</a:t>
            </a:r>
            <a:r>
              <a:rPr lang="en-US" altLang="zh-CN" sz="1200" b="0" i="0" kern="1200" dirty="0" smtClean="0">
                <a:solidFill>
                  <a:schemeClr val="tx1"/>
                </a:solidFill>
                <a:effectLst/>
                <a:latin typeface="+mn-lt"/>
                <a:ea typeface="+mn-ea"/>
                <a:cs typeface="+mn-cs"/>
              </a:rPr>
              <a:t>TBSL</a:t>
            </a:r>
            <a:r>
              <a:rPr lang="zh-CN" altLang="en-US" sz="1200" b="0" i="0" kern="1200" dirty="0" smtClean="0">
                <a:solidFill>
                  <a:schemeClr val="tx1"/>
                </a:solidFill>
                <a:effectLst/>
                <a:latin typeface="+mn-lt"/>
                <a:ea typeface="+mn-ea"/>
                <a:cs typeface="+mn-cs"/>
              </a:rPr>
              <a:t>就查询模板的排序也提出了一种方法：</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首先每个实体通过字符串相似度以及显著度获得一个打分；</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其次，根据填充槽的多个实体的平均打分得到一个查询模板的分值</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050" b="0" i="0" kern="1200" dirty="0" smtClean="0">
                <a:solidFill>
                  <a:schemeClr val="tx1"/>
                </a:solidFill>
                <a:effectLst/>
                <a:latin typeface="+mn-lt"/>
                <a:ea typeface="+mn-ea"/>
                <a:cs typeface="+mn-cs"/>
              </a:rPr>
              <a:t>有</a:t>
            </a:r>
            <a:r>
              <a:rPr lang="en-US" altLang="zh-CN" sz="1050" b="0" i="0" kern="1200" dirty="0" smtClean="0">
                <a:solidFill>
                  <a:schemeClr val="tx1"/>
                </a:solidFill>
                <a:effectLst/>
                <a:latin typeface="+mn-lt"/>
                <a:ea typeface="+mn-ea"/>
                <a:cs typeface="+mn-cs"/>
              </a:rPr>
              <a:t>SPARQL</a:t>
            </a:r>
            <a:r>
              <a:rPr lang="zh-CN" altLang="en-US" sz="1050" b="0" i="0" kern="1200" dirty="0" smtClean="0">
                <a:solidFill>
                  <a:schemeClr val="tx1"/>
                </a:solidFill>
                <a:effectLst/>
                <a:latin typeface="+mn-lt"/>
                <a:ea typeface="+mn-ea"/>
                <a:cs typeface="+mn-cs"/>
              </a:rPr>
              <a:t>模板后，需要</a:t>
            </a:r>
            <a:r>
              <a:rPr lang="zh-CN" altLang="en-US" sz="1050" b="1" i="0" kern="1200" dirty="0" smtClean="0">
                <a:solidFill>
                  <a:schemeClr val="tx1"/>
                </a:solidFill>
                <a:effectLst/>
                <a:latin typeface="+mn-lt"/>
                <a:ea typeface="+mn-ea"/>
                <a:cs typeface="+mn-cs"/>
              </a:rPr>
              <a:t>进行实例化，</a:t>
            </a:r>
            <a:r>
              <a:rPr lang="zh-CN" altLang="en-US" sz="1050" b="0" i="0" kern="1200" dirty="0" smtClean="0">
                <a:solidFill>
                  <a:schemeClr val="tx1"/>
                </a:solidFill>
                <a:effectLst/>
                <a:latin typeface="+mn-lt"/>
                <a:ea typeface="+mn-ea"/>
                <a:cs typeface="+mn-cs"/>
              </a:rPr>
              <a:t>即将自然语言问句与知识库中的本体概念相映射</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模板实例化的过程中有两个常用的实体识别方法：一是用</a:t>
            </a:r>
            <a:r>
              <a:rPr lang="en-US" altLang="zh-CN" sz="1200" b="0" i="0" kern="1200" dirty="0" smtClean="0">
                <a:solidFill>
                  <a:schemeClr val="tx1"/>
                </a:solidFill>
                <a:effectLst/>
                <a:latin typeface="+mn-lt"/>
                <a:ea typeface="+mn-ea"/>
                <a:cs typeface="+mn-cs"/>
              </a:rPr>
              <a:t>WordNet</a:t>
            </a:r>
            <a:r>
              <a:rPr lang="zh-CN" altLang="en-US" sz="1200" b="0" i="0" kern="1200" dirty="0" smtClean="0">
                <a:solidFill>
                  <a:schemeClr val="tx1"/>
                </a:solidFill>
                <a:effectLst/>
                <a:latin typeface="+mn-lt"/>
                <a:ea typeface="+mn-ea"/>
                <a:cs typeface="+mn-cs"/>
              </a:rPr>
              <a:t>定义知识库中标签的同义词，二是计算字符串间的相似度</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排位最高的实体将作为查询槽位的候选项</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endParaRPr lang="en-US" altLang="zh-CN" sz="16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98</a:t>
            </a:fld>
            <a:endParaRPr lang="zh-CN" altLang="en-US"/>
          </a:p>
        </p:txBody>
      </p:sp>
    </p:spTree>
    <p:extLst>
      <p:ext uri="{BB962C8B-B14F-4D97-AF65-F5344CB8AC3E}">
        <p14:creationId xmlns:p14="http://schemas.microsoft.com/office/powerpoint/2010/main" val="241305332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smtClean="0">
                <a:solidFill>
                  <a:schemeClr val="tx1"/>
                </a:solidFill>
                <a:effectLst/>
                <a:latin typeface="+mn-lt"/>
                <a:ea typeface="+mn-ea"/>
                <a:cs typeface="+mn-cs"/>
              </a:rPr>
              <a:t>总的来说，基于模板的方法优点是响应速度快、准确率较高，可以回答相对复杂的复合问题，缺点是模板结构通常无法与真实的用户问题相匹配</a:t>
            </a:r>
            <a:endParaRPr lang="en-US" altLang="zh-CN" sz="1600" b="0" i="0" kern="1200" dirty="0" smtClean="0">
              <a:solidFill>
                <a:schemeClr val="tx1"/>
              </a:solidFill>
              <a:effectLst/>
              <a:latin typeface="+mn-lt"/>
              <a:ea typeface="+mn-ea"/>
              <a:cs typeface="+mn-cs"/>
            </a:endParaRPr>
          </a:p>
        </p:txBody>
      </p:sp>
      <p:sp>
        <p:nvSpPr>
          <p:cNvPr id="4" name="日期占位符 3"/>
          <p:cNvSpPr>
            <a:spLocks noGrp="1"/>
          </p:cNvSpPr>
          <p:nvPr>
            <p:ph type="dt" idx="10"/>
          </p:nvPr>
        </p:nvSpPr>
        <p:spPr/>
        <p:txBody>
          <a:bodyPr/>
          <a:lstStyle/>
          <a:p>
            <a:pPr>
              <a:defRPr/>
            </a:pPr>
            <a:fld id="{5CCA3B6B-5AEC-4A1C-BB5A-294A8A1C1209}" type="datetime1">
              <a:rPr lang="zh-CN" altLang="en-US" smtClean="0"/>
              <a:pPr>
                <a:defRPr/>
              </a:pPr>
              <a:t>2020/10/9</a:t>
            </a:fld>
            <a:endParaRPr lang="zh-CN" altLang="en-US"/>
          </a:p>
        </p:txBody>
      </p:sp>
      <p:sp>
        <p:nvSpPr>
          <p:cNvPr id="5" name="灯片编号占位符 4"/>
          <p:cNvSpPr>
            <a:spLocks noGrp="1"/>
          </p:cNvSpPr>
          <p:nvPr>
            <p:ph type="sldNum" sz="quarter" idx="11"/>
          </p:nvPr>
        </p:nvSpPr>
        <p:spPr/>
        <p:txBody>
          <a:bodyPr/>
          <a:lstStyle/>
          <a:p>
            <a:pPr>
              <a:defRPr/>
            </a:pPr>
            <a:fld id="{31820AED-8023-4CFD-B863-E977AFD2ECF7}" type="slidenum">
              <a:rPr lang="zh-CN" altLang="en-US" smtClean="0"/>
              <a:pPr>
                <a:defRPr/>
              </a:pPr>
              <a:t>99</a:t>
            </a:fld>
            <a:endParaRPr lang="zh-CN" altLang="en-US"/>
          </a:p>
        </p:txBody>
      </p:sp>
    </p:spTree>
    <p:extLst>
      <p:ext uri="{BB962C8B-B14F-4D97-AF65-F5344CB8AC3E}">
        <p14:creationId xmlns:p14="http://schemas.microsoft.com/office/powerpoint/2010/main" val="14618836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4" name="Picture 5" descr="C:\Documents and Settings\DingQi\桌面\封面1.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9" name="PPBand0"/>
          <p:cNvSpPr>
            <a:spLocks noGrp="1" noChangeArrowheads="1"/>
          </p:cNvSpPr>
          <p:nvPr>
            <p:ph type="ctrTitle"/>
          </p:nvPr>
        </p:nvSpPr>
        <p:spPr>
          <a:xfrm>
            <a:off x="1042988" y="4643438"/>
            <a:ext cx="7172325" cy="577850"/>
          </a:xfrm>
        </p:spPr>
        <p:txBody>
          <a:bodyPr/>
          <a:lstStyle>
            <a:lvl1pPr>
              <a:defRPr/>
            </a:lvl1pPr>
          </a:lstStyle>
          <a:p>
            <a:r>
              <a:rPr lang="zh-CN" altLang="en-US" dirty="0" smtClean="0"/>
              <a:t>单击此处编辑母版标题样式</a:t>
            </a:r>
          </a:p>
        </p:txBody>
      </p:sp>
      <p:sp>
        <p:nvSpPr>
          <p:cNvPr id="10" name="副标题 4"/>
          <p:cNvSpPr>
            <a:spLocks noGrp="1"/>
          </p:cNvSpPr>
          <p:nvPr>
            <p:ph type="subTitle" idx="4294967295"/>
          </p:nvPr>
        </p:nvSpPr>
        <p:spPr>
          <a:xfrm>
            <a:off x="1522413" y="5287963"/>
            <a:ext cx="6192837" cy="647700"/>
          </a:xfrm>
        </p:spPr>
        <p:txBody>
          <a:bodyPr/>
          <a:lstStyle/>
          <a:p>
            <a:r>
              <a:rPr lang="zh-CN" altLang="en-US" dirty="0" smtClean="0"/>
              <a:t>单击此处编辑母版副标题样式</a:t>
            </a:r>
            <a:endParaRPr lang="zh-CN" altLang="en-US" dirty="0"/>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5125" y="333375"/>
            <a:ext cx="2105025" cy="61198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95288" y="333375"/>
            <a:ext cx="6167437" cy="61198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5" name="内容占位符 4"/>
          <p:cNvSpPr>
            <a:spLocks noGrp="1"/>
          </p:cNvSpPr>
          <p:nvPr>
            <p:ph sz="quarter" idx="11"/>
          </p:nvPr>
        </p:nvSpPr>
        <p:spPr>
          <a:xfrm>
            <a:off x="285750" y="1143000"/>
            <a:ext cx="8643938" cy="2500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内容占位符 6"/>
          <p:cNvSpPr>
            <a:spLocks noGrp="1"/>
          </p:cNvSpPr>
          <p:nvPr>
            <p:ph sz="quarter" idx="12"/>
          </p:nvPr>
        </p:nvSpPr>
        <p:spPr>
          <a:xfrm>
            <a:off x="285750" y="3857625"/>
            <a:ext cx="8643938" cy="25717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7" name="内容占位符 6"/>
          <p:cNvSpPr>
            <a:spLocks noGrp="1"/>
          </p:cNvSpPr>
          <p:nvPr>
            <p:ph sz="quarter" idx="13"/>
          </p:nvPr>
        </p:nvSpPr>
        <p:spPr>
          <a:xfrm>
            <a:off x="395536" y="1341438"/>
            <a:ext cx="8424936" cy="15113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9" name="内容占位符 8"/>
          <p:cNvSpPr>
            <a:spLocks noGrp="1"/>
          </p:cNvSpPr>
          <p:nvPr>
            <p:ph sz="quarter" idx="14"/>
          </p:nvPr>
        </p:nvSpPr>
        <p:spPr>
          <a:xfrm>
            <a:off x="395288" y="3284538"/>
            <a:ext cx="8424862" cy="2881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lvl1pPr>
              <a:defRPr baseline="0">
                <a:latin typeface="Verdana" pitchFamily="34" charset="0"/>
                <a:ea typeface="微软雅黑" pitchFamily="34" charset="-122"/>
              </a:defRPr>
            </a:lvl1pPr>
            <a:lvl2pPr>
              <a:defRPr baseline="0">
                <a:latin typeface="Verdana" pitchFamily="34" charset="0"/>
                <a:ea typeface="微软雅黑" pitchFamily="34" charset="-122"/>
              </a:defRPr>
            </a:lvl2pPr>
            <a:lvl3pPr>
              <a:defRPr sz="1800" baseline="0">
                <a:latin typeface="Verdana" pitchFamily="34" charset="0"/>
                <a:ea typeface="微软雅黑" pitchFamily="34" charset="-122"/>
              </a:defRPr>
            </a:lvl3pPr>
            <a:lvl4pPr>
              <a:defRPr baseline="0">
                <a:latin typeface="Verdana" pitchFamily="34" charset="0"/>
                <a:ea typeface="微软雅黑" pitchFamily="34" charset="-122"/>
              </a:defRPr>
            </a:lvl4pPr>
            <a:lvl5pPr>
              <a:defRPr baseline="0">
                <a:latin typeface="Verdana" pitchFamily="34" charset="0"/>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sz="half" idx="1"/>
          </p:nvPr>
        </p:nvSpPr>
        <p:spPr>
          <a:xfrm>
            <a:off x="401638" y="1125538"/>
            <a:ext cx="4132262" cy="5327650"/>
          </a:xfrm>
        </p:spPr>
        <p:txBody>
          <a:bodyPr/>
          <a:lstStyle>
            <a:lvl1pPr>
              <a:defRPr sz="2400" baseline="0">
                <a:latin typeface="Verdana" pitchFamily="34" charset="0"/>
                <a:ea typeface="微软雅黑" pitchFamily="34" charset="-122"/>
              </a:defRPr>
            </a:lvl1pPr>
            <a:lvl2pPr>
              <a:defRPr sz="2000" baseline="0">
                <a:latin typeface="Verdana" pitchFamily="34" charset="0"/>
                <a:ea typeface="微软雅黑" pitchFamily="34" charset="-122"/>
              </a:defRPr>
            </a:lvl2pPr>
            <a:lvl3pPr>
              <a:defRPr sz="1800" baseline="0">
                <a:latin typeface="Verdana" pitchFamily="34" charset="0"/>
                <a:ea typeface="微软雅黑" pitchFamily="34" charset="-122"/>
              </a:defRPr>
            </a:lvl3pPr>
            <a:lvl4pPr>
              <a:defRPr sz="1600" baseline="0">
                <a:latin typeface="Verdana" pitchFamily="34" charset="0"/>
                <a:ea typeface="微软雅黑" pitchFamily="34" charset="-122"/>
              </a:defRPr>
            </a:lvl4pPr>
            <a:lvl5pPr>
              <a:defRPr sz="1600" baseline="0">
                <a:latin typeface="Verdana" pitchFamily="34" charset="0"/>
                <a:ea typeface="微软雅黑" pitchFamily="34" charset="-122"/>
              </a:defRPr>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half" idx="2"/>
          </p:nvPr>
        </p:nvSpPr>
        <p:spPr>
          <a:xfrm>
            <a:off x="4686300" y="1125538"/>
            <a:ext cx="4133850" cy="5327650"/>
          </a:xfrm>
        </p:spPr>
        <p:txBody>
          <a:bodyPr/>
          <a:lstStyle>
            <a:lvl1pPr>
              <a:defRPr sz="2400" baseline="0">
                <a:latin typeface="Verdana" pitchFamily="34" charset="0"/>
                <a:ea typeface="微软雅黑" pitchFamily="34" charset="-122"/>
              </a:defRPr>
            </a:lvl1pPr>
            <a:lvl2pPr>
              <a:defRPr sz="2000" baseline="0">
                <a:latin typeface="Verdana" pitchFamily="34" charset="0"/>
                <a:ea typeface="微软雅黑" pitchFamily="34" charset="-122"/>
              </a:defRPr>
            </a:lvl2pPr>
            <a:lvl3pPr>
              <a:defRPr sz="1800" baseline="0">
                <a:latin typeface="Verdana" pitchFamily="34" charset="0"/>
                <a:ea typeface="微软雅黑" pitchFamily="34" charset="-122"/>
              </a:defRPr>
            </a:lvl3pPr>
            <a:lvl4pPr>
              <a:defRPr sz="1600" baseline="0">
                <a:latin typeface="Verdana" pitchFamily="34" charset="0"/>
                <a:ea typeface="微软雅黑" pitchFamily="34" charset="-122"/>
              </a:defRPr>
            </a:lvl4pPr>
            <a:lvl5pPr>
              <a:defRPr sz="1600" baseline="0">
                <a:latin typeface="Verdana" pitchFamily="34" charset="0"/>
                <a:ea typeface="微软雅黑" pitchFamily="34" charset="-122"/>
              </a:defRPr>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634082"/>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24744"/>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764506"/>
            <a:ext cx="4040188" cy="47608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文本占位符 4"/>
          <p:cNvSpPr>
            <a:spLocks noGrp="1"/>
          </p:cNvSpPr>
          <p:nvPr>
            <p:ph type="body" sz="quarter" idx="3"/>
          </p:nvPr>
        </p:nvSpPr>
        <p:spPr>
          <a:xfrm>
            <a:off x="4645025" y="1124744"/>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1764506"/>
            <a:ext cx="4041775" cy="47608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960263"/>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960263"/>
            <a:ext cx="5111750" cy="5853113"/>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文本占位符 3"/>
          <p:cNvSpPr>
            <a:spLocks noGrp="1"/>
          </p:cNvSpPr>
          <p:nvPr>
            <p:ph type="body" sz="half" idx="2"/>
          </p:nvPr>
        </p:nvSpPr>
        <p:spPr>
          <a:xfrm>
            <a:off x="457200" y="212231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5225752"/>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1037927"/>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792490"/>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9" descr="内页"/>
          <p:cNvPicPr>
            <a:picLocks noChangeAspect="1" noChangeArrowheads="1"/>
          </p:cNvPicPr>
          <p:nvPr/>
        </p:nvPicPr>
        <p:blipFill>
          <a:blip r:embed="rId15" cstate="print"/>
          <a:srcRect/>
          <a:stretch>
            <a:fillRect/>
          </a:stretch>
        </p:blipFill>
        <p:spPr bwMode="auto">
          <a:xfrm>
            <a:off x="0" y="0"/>
            <a:ext cx="9144000" cy="6858000"/>
          </a:xfrm>
          <a:prstGeom prst="rect">
            <a:avLst/>
          </a:prstGeom>
          <a:noFill/>
          <a:ln w="9525">
            <a:noFill/>
            <a:miter lim="800000"/>
            <a:headEnd/>
            <a:tailEnd/>
          </a:ln>
        </p:spPr>
      </p:pic>
      <p:sp>
        <p:nvSpPr>
          <p:cNvPr id="2051" name="Rectangle 3"/>
          <p:cNvSpPr>
            <a:spLocks noGrp="1" noChangeArrowheads="1"/>
          </p:cNvSpPr>
          <p:nvPr>
            <p:ph type="title"/>
          </p:nvPr>
        </p:nvSpPr>
        <p:spPr bwMode="auto">
          <a:xfrm>
            <a:off x="395288" y="333375"/>
            <a:ext cx="6840537" cy="5032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2" name="Rectangle 4"/>
          <p:cNvSpPr>
            <a:spLocks noGrp="1" noChangeArrowheads="1"/>
          </p:cNvSpPr>
          <p:nvPr>
            <p:ph type="body" idx="1"/>
          </p:nvPr>
        </p:nvSpPr>
        <p:spPr bwMode="auto">
          <a:xfrm>
            <a:off x="401638"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3886"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Lst>
  <p:transition/>
  <p:timing>
    <p:tnLst>
      <p:par>
        <p:cTn id="1" dur="indefinite" restart="never" nodeType="tmRoot"/>
      </p:par>
    </p:tnLst>
  </p:timing>
  <p:txStyles>
    <p:titleStyle>
      <a:lvl1pPr algn="l" rtl="0" eaLnBrk="0" fontAlgn="base" hangingPunct="0">
        <a:spcBef>
          <a:spcPct val="0"/>
        </a:spcBef>
        <a:spcAft>
          <a:spcPct val="0"/>
        </a:spcAft>
        <a:defRPr sz="2600" b="1">
          <a:solidFill>
            <a:schemeClr val="tx2"/>
          </a:solidFill>
          <a:latin typeface="+mj-lt"/>
          <a:ea typeface="+mj-ea"/>
          <a:cs typeface="+mj-cs"/>
        </a:defRPr>
      </a:lvl1pPr>
      <a:lvl2pPr algn="l" rtl="0" eaLnBrk="0" fontAlgn="base" hangingPunct="0">
        <a:spcBef>
          <a:spcPct val="0"/>
        </a:spcBef>
        <a:spcAft>
          <a:spcPct val="0"/>
        </a:spcAft>
        <a:defRPr sz="2600" b="1">
          <a:solidFill>
            <a:schemeClr val="tx2"/>
          </a:solidFill>
          <a:latin typeface="Arial" charset="0"/>
          <a:ea typeface="微软雅黑" pitchFamily="34" charset="-122"/>
        </a:defRPr>
      </a:lvl2pPr>
      <a:lvl3pPr algn="l" rtl="0" eaLnBrk="0" fontAlgn="base" hangingPunct="0">
        <a:spcBef>
          <a:spcPct val="0"/>
        </a:spcBef>
        <a:spcAft>
          <a:spcPct val="0"/>
        </a:spcAft>
        <a:defRPr sz="2600" b="1">
          <a:solidFill>
            <a:schemeClr val="tx2"/>
          </a:solidFill>
          <a:latin typeface="Arial" charset="0"/>
          <a:ea typeface="微软雅黑" pitchFamily="34" charset="-122"/>
        </a:defRPr>
      </a:lvl3pPr>
      <a:lvl4pPr algn="l" rtl="0" eaLnBrk="0" fontAlgn="base" hangingPunct="0">
        <a:spcBef>
          <a:spcPct val="0"/>
        </a:spcBef>
        <a:spcAft>
          <a:spcPct val="0"/>
        </a:spcAft>
        <a:defRPr sz="2600" b="1">
          <a:solidFill>
            <a:schemeClr val="tx2"/>
          </a:solidFill>
          <a:latin typeface="Arial" charset="0"/>
          <a:ea typeface="微软雅黑" pitchFamily="34" charset="-122"/>
        </a:defRPr>
      </a:lvl4pPr>
      <a:lvl5pPr algn="l" rtl="0" eaLnBrk="0" fontAlgn="base" hangingPunct="0">
        <a:spcBef>
          <a:spcPct val="0"/>
        </a:spcBef>
        <a:spcAft>
          <a:spcPct val="0"/>
        </a:spcAft>
        <a:defRPr sz="2600" b="1">
          <a:solidFill>
            <a:schemeClr val="tx2"/>
          </a:solidFill>
          <a:latin typeface="Arial" charset="0"/>
          <a:ea typeface="微软雅黑" pitchFamily="34" charset="-122"/>
        </a:defRPr>
      </a:lvl5pPr>
      <a:lvl6pPr marL="457200" algn="l" rtl="0" eaLnBrk="1" fontAlgn="base" hangingPunct="1">
        <a:spcBef>
          <a:spcPct val="0"/>
        </a:spcBef>
        <a:spcAft>
          <a:spcPct val="0"/>
        </a:spcAft>
        <a:defRPr sz="2600" b="1">
          <a:solidFill>
            <a:schemeClr val="tx2"/>
          </a:solidFill>
          <a:latin typeface="Arial" charset="0"/>
          <a:ea typeface="微软雅黑" pitchFamily="34" charset="-122"/>
        </a:defRPr>
      </a:lvl6pPr>
      <a:lvl7pPr marL="914400" algn="l" rtl="0" eaLnBrk="1" fontAlgn="base" hangingPunct="1">
        <a:spcBef>
          <a:spcPct val="0"/>
        </a:spcBef>
        <a:spcAft>
          <a:spcPct val="0"/>
        </a:spcAft>
        <a:defRPr sz="2600" b="1">
          <a:solidFill>
            <a:schemeClr val="tx2"/>
          </a:solidFill>
          <a:latin typeface="Arial" charset="0"/>
          <a:ea typeface="微软雅黑" pitchFamily="34" charset="-122"/>
        </a:defRPr>
      </a:lvl7pPr>
      <a:lvl8pPr marL="1371600" algn="l" rtl="0" eaLnBrk="1" fontAlgn="base" hangingPunct="1">
        <a:spcBef>
          <a:spcPct val="0"/>
        </a:spcBef>
        <a:spcAft>
          <a:spcPct val="0"/>
        </a:spcAft>
        <a:defRPr sz="2600" b="1">
          <a:solidFill>
            <a:schemeClr val="tx2"/>
          </a:solidFill>
          <a:latin typeface="Arial" charset="0"/>
          <a:ea typeface="微软雅黑" pitchFamily="34" charset="-122"/>
        </a:defRPr>
      </a:lvl8pPr>
      <a:lvl9pPr marL="1828800" algn="l" rtl="0" eaLnBrk="1" fontAlgn="base" hangingPunct="1">
        <a:spcBef>
          <a:spcPct val="0"/>
        </a:spcBef>
        <a:spcAft>
          <a:spcPct val="0"/>
        </a:spcAft>
        <a:defRPr sz="2600" b="1">
          <a:solidFill>
            <a:schemeClr val="tx2"/>
          </a:solidFill>
          <a:latin typeface="Arial" charset="0"/>
          <a:ea typeface="微软雅黑" pitchFamily="34" charset="-122"/>
        </a:defRPr>
      </a:lvl9pPr>
    </p:titleStyle>
    <p:body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0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0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10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10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11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hyperlink" Target="http://localhost:3030/" TargetMode="Externa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openkg.c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6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8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2580856" y="4653136"/>
            <a:ext cx="4079376" cy="1155872"/>
          </a:xfrm>
        </p:spPr>
        <p:txBody>
          <a:bodyPr/>
          <a:lstStyle/>
          <a:p>
            <a:pPr algn="ctr"/>
            <a:r>
              <a:rPr lang="zh-CN" altLang="en-US" sz="4800" dirty="0" smtClean="0">
                <a:latin typeface="宋体" panose="02010600030101010101" pitchFamily="2" charset="-122"/>
                <a:ea typeface="宋体" panose="02010600030101010101" pitchFamily="2" charset="-122"/>
              </a:rPr>
              <a:t>知识图谱相关技术</a:t>
            </a:r>
            <a:endParaRPr lang="zh-CN" altLang="en-US" sz="4800" dirty="0">
              <a:latin typeface="宋体" panose="02010600030101010101" pitchFamily="2" charset="-122"/>
              <a:ea typeface="宋体" panose="02010600030101010101" pitchFamily="2" charset="-122"/>
            </a:endParaRPr>
          </a:p>
        </p:txBody>
      </p:sp>
      <p:sp>
        <p:nvSpPr>
          <p:cNvPr id="2" name="TextBox 1"/>
          <p:cNvSpPr txBox="1"/>
          <p:nvPr/>
        </p:nvSpPr>
        <p:spPr>
          <a:xfrm>
            <a:off x="6516216" y="5624342"/>
            <a:ext cx="2016224" cy="400110"/>
          </a:xfrm>
          <a:prstGeom prst="rect">
            <a:avLst/>
          </a:prstGeom>
          <a:noFill/>
        </p:spPr>
        <p:txBody>
          <a:bodyPr wrap="square" rtlCol="0">
            <a:spAutoFit/>
          </a:bodyPr>
          <a:lstStyle/>
          <a:p>
            <a:pPr algn="ctr"/>
            <a:r>
              <a:rPr lang="zh-CN" altLang="en-US" sz="2000" dirty="0" smtClean="0">
                <a:latin typeface="楷体" panose="02010609060101010101" pitchFamily="49" charset="-122"/>
                <a:ea typeface="楷体" panose="02010609060101010101" pitchFamily="49" charset="-122"/>
              </a:rPr>
              <a:t>熊晚风</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transition>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知识图谱表示</a:t>
            </a:r>
          </a:p>
        </p:txBody>
      </p:sp>
      <p:sp>
        <p:nvSpPr>
          <p:cNvPr id="4" name="内容占位符 3"/>
          <p:cNvSpPr>
            <a:spLocks noGrp="1"/>
          </p:cNvSpPr>
          <p:nvPr>
            <p:ph idx="1"/>
          </p:nvPr>
        </p:nvSpPr>
        <p:spPr/>
        <p:txBody>
          <a:bodyPr/>
          <a:lstStyle/>
          <a:p>
            <a:pPr>
              <a:buClrTx/>
            </a:pPr>
            <a:r>
              <a:rPr lang="zh-CN" altLang="en-US" sz="2000" dirty="0" smtClean="0">
                <a:latin typeface="+mj-ea"/>
                <a:ea typeface="+mj-ea"/>
              </a:rPr>
              <a:t>框架</a:t>
            </a:r>
            <a:endParaRPr lang="en-US" altLang="zh-CN" sz="2000" dirty="0" smtClean="0">
              <a:latin typeface="+mj-ea"/>
              <a:ea typeface="+mj-ea"/>
            </a:endParaRPr>
          </a:p>
          <a:p>
            <a:pPr marL="0" indent="0">
              <a:buClrTx/>
              <a:buNone/>
            </a:pPr>
            <a:endParaRPr lang="en-US" altLang="zh-CN" sz="1600" dirty="0" smtClean="0">
              <a:latin typeface="+mn-ea"/>
              <a:ea typeface="+mn-ea"/>
            </a:endParaRPr>
          </a:p>
          <a:p>
            <a:pPr marL="0" indent="0">
              <a:buClrTx/>
              <a:buNone/>
            </a:pPr>
            <a:endParaRPr lang="en-US" altLang="zh-CN" sz="1600" dirty="0" smtClean="0">
              <a:latin typeface="+mn-ea"/>
              <a:ea typeface="+mn-ea"/>
            </a:endParaRPr>
          </a:p>
          <a:p>
            <a:pPr marL="0" indent="0">
              <a:buClrTx/>
              <a:buNone/>
            </a:pPr>
            <a:r>
              <a:rPr lang="en-US" altLang="zh-CN" sz="1600" dirty="0" smtClean="0">
                <a:latin typeface="宋体" panose="02010600030101010101" pitchFamily="2" charset="-122"/>
                <a:ea typeface="宋体" panose="02010600030101010101" pitchFamily="2" charset="-122"/>
              </a:rPr>
              <a:t>    </a:t>
            </a:r>
            <a:endParaRPr lang="zh-CN" altLang="en-US" sz="1600" dirty="0">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3"/>
          <a:stretch>
            <a:fillRect/>
          </a:stretch>
        </p:blipFill>
        <p:spPr>
          <a:xfrm>
            <a:off x="401638" y="1968252"/>
            <a:ext cx="4343400" cy="3381375"/>
          </a:xfrm>
          <a:prstGeom prst="rect">
            <a:avLst/>
          </a:prstGeom>
        </p:spPr>
      </p:pic>
      <p:pic>
        <p:nvPicPr>
          <p:cNvPr id="7" name="图片 6"/>
          <p:cNvPicPr>
            <a:picLocks noChangeAspect="1"/>
          </p:cNvPicPr>
          <p:nvPr/>
        </p:nvPicPr>
        <p:blipFill>
          <a:blip r:embed="rId4"/>
          <a:stretch>
            <a:fillRect/>
          </a:stretch>
        </p:blipFill>
        <p:spPr>
          <a:xfrm>
            <a:off x="4843119" y="1968252"/>
            <a:ext cx="3886200" cy="3314700"/>
          </a:xfrm>
          <a:prstGeom prst="rect">
            <a:avLst/>
          </a:prstGeom>
        </p:spPr>
      </p:pic>
    </p:spTree>
    <p:extLst>
      <p:ext uri="{BB962C8B-B14F-4D97-AF65-F5344CB8AC3E}">
        <p14:creationId xmlns:p14="http://schemas.microsoft.com/office/powerpoint/2010/main" val="520440901"/>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知识问答</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395288"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zh-CN" altLang="en-US" sz="2000" kern="0" dirty="0" smtClean="0">
                <a:latin typeface="+mj-ea"/>
                <a:ea typeface="+mj-ea"/>
              </a:rPr>
              <a:t>基于知识库的问答系统</a:t>
            </a:r>
            <a:r>
              <a:rPr lang="en-US" altLang="zh-CN" sz="2000" kern="0" dirty="0" smtClean="0">
                <a:latin typeface="+mj-ea"/>
                <a:ea typeface="+mj-ea"/>
              </a:rPr>
              <a:t>:KBQA</a:t>
            </a:r>
          </a:p>
          <a:p>
            <a:pPr marL="0" indent="0">
              <a:buClrTx/>
              <a:buNone/>
            </a:pPr>
            <a:endParaRPr lang="en-US" altLang="zh-CN" sz="2000" kern="0" dirty="0">
              <a:latin typeface="+mj-ea"/>
              <a:ea typeface="+mj-ea"/>
            </a:endParaRPr>
          </a:p>
          <a:p>
            <a:pPr>
              <a:buClrTx/>
            </a:pPr>
            <a:r>
              <a:rPr lang="zh-CN" altLang="en-US" sz="1800" kern="0" dirty="0" smtClean="0">
                <a:latin typeface="+mj-ea"/>
                <a:ea typeface="+mj-ea"/>
              </a:rPr>
              <a:t>基于语义解析的方法</a:t>
            </a:r>
            <a:endParaRPr lang="en-US" altLang="zh-CN" sz="2000" kern="0" dirty="0">
              <a:latin typeface="+mj-ea"/>
              <a:ea typeface="+mj-ea"/>
            </a:endParaRPr>
          </a:p>
          <a:p>
            <a:pPr marL="0" indent="0">
              <a:buClrTx/>
              <a:buNone/>
            </a:pPr>
            <a:endParaRPr lang="en-US" altLang="zh-CN" sz="2000" kern="0" dirty="0">
              <a:latin typeface="+mj-ea"/>
              <a:ea typeface="+mj-ea"/>
            </a:endParaRPr>
          </a:p>
        </p:txBody>
      </p:sp>
      <p:pic>
        <p:nvPicPr>
          <p:cNvPr id="9" name="图片 8"/>
          <p:cNvPicPr>
            <a:picLocks noChangeAspect="1"/>
          </p:cNvPicPr>
          <p:nvPr/>
        </p:nvPicPr>
        <p:blipFill>
          <a:blip r:embed="rId3"/>
          <a:stretch>
            <a:fillRect/>
          </a:stretch>
        </p:blipFill>
        <p:spPr>
          <a:xfrm>
            <a:off x="899592" y="2418408"/>
            <a:ext cx="6629400" cy="4438650"/>
          </a:xfrm>
          <a:prstGeom prst="rect">
            <a:avLst/>
          </a:prstGeom>
        </p:spPr>
      </p:pic>
    </p:spTree>
    <p:extLst>
      <p:ext uri="{BB962C8B-B14F-4D97-AF65-F5344CB8AC3E}">
        <p14:creationId xmlns:p14="http://schemas.microsoft.com/office/powerpoint/2010/main" val="2219693588"/>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知识问答</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395288"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zh-CN" altLang="en-US" sz="2000" kern="0" dirty="0" smtClean="0">
                <a:latin typeface="+mj-ea"/>
                <a:ea typeface="+mj-ea"/>
              </a:rPr>
              <a:t>基于知识库的问答系统</a:t>
            </a:r>
            <a:r>
              <a:rPr lang="en-US" altLang="zh-CN" sz="2000" kern="0" dirty="0" smtClean="0">
                <a:latin typeface="+mj-ea"/>
                <a:ea typeface="+mj-ea"/>
              </a:rPr>
              <a:t>:KBQA</a:t>
            </a:r>
          </a:p>
          <a:p>
            <a:pPr marL="0" indent="0">
              <a:buClrTx/>
              <a:buNone/>
            </a:pPr>
            <a:endParaRPr lang="en-US" altLang="zh-CN" sz="2000" kern="0" dirty="0">
              <a:latin typeface="+mj-ea"/>
              <a:ea typeface="+mj-ea"/>
            </a:endParaRPr>
          </a:p>
          <a:p>
            <a:pPr>
              <a:buClrTx/>
            </a:pPr>
            <a:r>
              <a:rPr lang="zh-CN" altLang="en-US" sz="1800" kern="0" dirty="0" smtClean="0">
                <a:latin typeface="+mj-ea"/>
                <a:ea typeface="+mj-ea"/>
              </a:rPr>
              <a:t>基于语义解析的方法</a:t>
            </a:r>
            <a:endParaRPr lang="en-US" altLang="zh-CN" sz="2000" kern="0" dirty="0">
              <a:latin typeface="+mj-ea"/>
              <a:ea typeface="+mj-ea"/>
            </a:endParaRPr>
          </a:p>
          <a:p>
            <a:pPr marL="0" indent="0">
              <a:buClrTx/>
              <a:buNone/>
            </a:pPr>
            <a:endParaRPr lang="en-US" altLang="zh-CN" sz="2000" kern="0" dirty="0">
              <a:latin typeface="+mj-ea"/>
              <a:ea typeface="+mj-ea"/>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88" y="2499181"/>
            <a:ext cx="6459237" cy="3954189"/>
          </a:xfrm>
          <a:prstGeom prst="rect">
            <a:avLst/>
          </a:prstGeom>
        </p:spPr>
      </p:pic>
    </p:spTree>
    <p:extLst>
      <p:ext uri="{BB962C8B-B14F-4D97-AF65-F5344CB8AC3E}">
        <p14:creationId xmlns:p14="http://schemas.microsoft.com/office/powerpoint/2010/main" val="3480779370"/>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知识问答</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395288"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zh-CN" altLang="en-US" sz="2000" kern="0" dirty="0" smtClean="0">
                <a:latin typeface="+mj-ea"/>
                <a:ea typeface="+mj-ea"/>
              </a:rPr>
              <a:t>基于知识库的问答系统</a:t>
            </a:r>
            <a:r>
              <a:rPr lang="en-US" altLang="zh-CN" sz="2000" kern="0" dirty="0" smtClean="0">
                <a:latin typeface="+mj-ea"/>
                <a:ea typeface="+mj-ea"/>
              </a:rPr>
              <a:t>:KBQA</a:t>
            </a:r>
          </a:p>
          <a:p>
            <a:pPr marL="0" indent="0">
              <a:buClrTx/>
              <a:buNone/>
            </a:pPr>
            <a:endParaRPr lang="en-US" altLang="zh-CN" sz="2000" kern="0" dirty="0">
              <a:latin typeface="+mj-ea"/>
              <a:ea typeface="+mj-ea"/>
            </a:endParaRPr>
          </a:p>
          <a:p>
            <a:pPr>
              <a:buClrTx/>
            </a:pPr>
            <a:r>
              <a:rPr lang="zh-CN" altLang="en-US" sz="1800" kern="0" dirty="0" smtClean="0">
                <a:latin typeface="+mj-ea"/>
                <a:ea typeface="+mj-ea"/>
              </a:rPr>
              <a:t>基于语义解析的方法</a:t>
            </a:r>
            <a:endParaRPr lang="en-US" altLang="zh-CN" sz="1800" kern="0" dirty="0" smtClean="0">
              <a:latin typeface="+mj-ea"/>
              <a:ea typeface="+mj-ea"/>
            </a:endParaRPr>
          </a:p>
          <a:p>
            <a:pPr marL="0" indent="0">
              <a:buClrTx/>
              <a:buNone/>
            </a:pPr>
            <a:endParaRPr lang="en-US" altLang="zh-CN" sz="1400" kern="0" dirty="0">
              <a:latin typeface="+mj-ea"/>
              <a:ea typeface="+mj-ea"/>
            </a:endParaRPr>
          </a:p>
          <a:p>
            <a:pPr>
              <a:buClrTx/>
              <a:buFont typeface="Arial" panose="020B0604020202020204" pitchFamily="34" charset="0"/>
              <a:buChar char="•"/>
            </a:pPr>
            <a:r>
              <a:rPr lang="zh-CN" altLang="en-US" sz="1600" kern="0" dirty="0" smtClean="0">
                <a:latin typeface="+mj-ea"/>
                <a:ea typeface="+mj-ea"/>
              </a:rPr>
              <a:t>资源映射</a:t>
            </a:r>
            <a:endParaRPr lang="en-US" altLang="zh-CN" sz="1600" kern="0" dirty="0" smtClean="0">
              <a:latin typeface="+mj-ea"/>
              <a:ea typeface="+mj-ea"/>
            </a:endParaRPr>
          </a:p>
          <a:p>
            <a:pPr marL="0" indent="0">
              <a:buClrTx/>
              <a:buNone/>
            </a:pPr>
            <a:r>
              <a:rPr lang="zh-CN" altLang="en-US" sz="1600" kern="0" dirty="0">
                <a:latin typeface="宋体" panose="02010600030101010101" pitchFamily="2" charset="-122"/>
                <a:ea typeface="宋体" panose="02010600030101010101" pitchFamily="2" charset="-122"/>
              </a:rPr>
              <a:t>例如</a:t>
            </a:r>
            <a:r>
              <a:rPr lang="zh-CN" altLang="en-US" sz="1600" kern="0" dirty="0" smtClean="0">
                <a:latin typeface="宋体" panose="02010600030101010101" pitchFamily="2" charset="-122"/>
                <a:ea typeface="宋体" panose="02010600030101010101" pitchFamily="2" charset="-122"/>
              </a:rPr>
              <a:t>：</a:t>
            </a:r>
            <a:r>
              <a:rPr lang="en-US" altLang="zh-CN" sz="1600" kern="0" dirty="0" smtClean="0">
                <a:latin typeface="宋体" panose="02010600030101010101" pitchFamily="2" charset="-122"/>
                <a:ea typeface="宋体" panose="02010600030101010101" pitchFamily="2" charset="-122"/>
              </a:rPr>
              <a:t>when was Obama born?</a:t>
            </a:r>
            <a:endParaRPr lang="en-US" altLang="zh-CN" sz="1600" kern="0" dirty="0">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3"/>
          <a:stretch>
            <a:fillRect/>
          </a:stretch>
        </p:blipFill>
        <p:spPr>
          <a:xfrm>
            <a:off x="4276725" y="1988840"/>
            <a:ext cx="4867275" cy="2466975"/>
          </a:xfrm>
          <a:prstGeom prst="rect">
            <a:avLst/>
          </a:prstGeom>
        </p:spPr>
      </p:pic>
      <p:pic>
        <p:nvPicPr>
          <p:cNvPr id="7" name="图片 6"/>
          <p:cNvPicPr>
            <a:picLocks noChangeAspect="1"/>
          </p:cNvPicPr>
          <p:nvPr/>
        </p:nvPicPr>
        <p:blipFill>
          <a:blip r:embed="rId4"/>
          <a:stretch>
            <a:fillRect/>
          </a:stretch>
        </p:blipFill>
        <p:spPr>
          <a:xfrm>
            <a:off x="571900" y="3778101"/>
            <a:ext cx="4029075" cy="1676400"/>
          </a:xfrm>
          <a:prstGeom prst="rect">
            <a:avLst/>
          </a:prstGeom>
        </p:spPr>
      </p:pic>
      <p:sp>
        <p:nvSpPr>
          <p:cNvPr id="8" name="文本框 7"/>
          <p:cNvSpPr txBox="1"/>
          <p:nvPr/>
        </p:nvSpPr>
        <p:spPr>
          <a:xfrm>
            <a:off x="401638" y="5706467"/>
            <a:ext cx="7860470" cy="1077218"/>
          </a:xfrm>
          <a:prstGeom prst="rect">
            <a:avLst/>
          </a:prstGeom>
          <a:noFill/>
        </p:spPr>
        <p:txBody>
          <a:bodyPr wrap="square" rtlCol="0">
            <a:spAutoFit/>
          </a:bodyPr>
          <a:lstStyle/>
          <a:p>
            <a:r>
              <a:rPr lang="zh-CN" altLang="en-US" sz="1600" dirty="0">
                <a:latin typeface="宋体" panose="02010600030101010101" pitchFamily="2" charset="-122"/>
              </a:rPr>
              <a:t>统计所有自然语言三元组中符合</a:t>
            </a:r>
            <a:r>
              <a:rPr lang="en-US" altLang="zh-CN" sz="1600" dirty="0">
                <a:latin typeface="宋体" panose="02010600030101010101" pitchFamily="2" charset="-122"/>
              </a:rPr>
              <a:t>r1[t1,t2]</a:t>
            </a:r>
            <a:r>
              <a:rPr lang="zh-CN" altLang="en-US" sz="1600" dirty="0">
                <a:latin typeface="宋体" panose="02010600030101010101" pitchFamily="2" charset="-122"/>
              </a:rPr>
              <a:t>的实体对得到集合</a:t>
            </a:r>
            <a:r>
              <a:rPr lang="en-US" altLang="zh-CN" sz="1600" dirty="0">
                <a:latin typeface="宋体" panose="02010600030101010101" pitchFamily="2" charset="-122"/>
              </a:rPr>
              <a:t>F(r1</a:t>
            </a:r>
            <a:r>
              <a:rPr lang="en-US" altLang="zh-CN" sz="1600" dirty="0" smtClean="0">
                <a:latin typeface="宋体" panose="02010600030101010101" pitchFamily="2" charset="-122"/>
              </a:rPr>
              <a:t>)</a:t>
            </a:r>
          </a:p>
          <a:p>
            <a:r>
              <a:rPr lang="zh-CN" altLang="en-US" sz="1600" dirty="0" smtClean="0">
                <a:latin typeface="宋体" panose="02010600030101010101" pitchFamily="2" charset="-122"/>
              </a:rPr>
              <a:t>统计</a:t>
            </a:r>
            <a:r>
              <a:rPr lang="zh-CN" altLang="en-US" sz="1600" dirty="0">
                <a:latin typeface="宋体" panose="02010600030101010101" pitchFamily="2" charset="-122"/>
              </a:rPr>
              <a:t>知识库中符合</a:t>
            </a:r>
            <a:r>
              <a:rPr lang="en-US" altLang="zh-CN" sz="1600" dirty="0">
                <a:latin typeface="宋体" panose="02010600030101010101" pitchFamily="2" charset="-122"/>
              </a:rPr>
              <a:t>r2[t1,t2]</a:t>
            </a:r>
            <a:r>
              <a:rPr lang="zh-CN" altLang="en-US" sz="1600" dirty="0">
                <a:latin typeface="宋体" panose="02010600030101010101" pitchFamily="2" charset="-122"/>
              </a:rPr>
              <a:t>的实体对得到集合</a:t>
            </a:r>
            <a:r>
              <a:rPr lang="en-US" altLang="zh-CN" sz="1600" dirty="0">
                <a:latin typeface="宋体" panose="02010600030101010101" pitchFamily="2" charset="-122"/>
              </a:rPr>
              <a:t>F(r2)</a:t>
            </a:r>
          </a:p>
          <a:p>
            <a:r>
              <a:rPr lang="zh-CN" altLang="en-US" sz="1600" dirty="0">
                <a:latin typeface="宋体" panose="02010600030101010101" pitchFamily="2" charset="-122"/>
              </a:rPr>
              <a:t>通过比较集合</a:t>
            </a:r>
            <a:r>
              <a:rPr lang="en-US" altLang="zh-CN" sz="1600" dirty="0">
                <a:latin typeface="宋体" panose="02010600030101010101" pitchFamily="2" charset="-122"/>
              </a:rPr>
              <a:t>F(r1)</a:t>
            </a:r>
            <a:r>
              <a:rPr lang="zh-CN" altLang="en-US" sz="1600" dirty="0">
                <a:latin typeface="宋体" panose="02010600030101010101" pitchFamily="2" charset="-122"/>
              </a:rPr>
              <a:t>和集合</a:t>
            </a:r>
            <a:r>
              <a:rPr lang="en-US" altLang="zh-CN" sz="1600" dirty="0">
                <a:latin typeface="宋体" panose="02010600030101010101" pitchFamily="2" charset="-122"/>
              </a:rPr>
              <a:t>F(r2)</a:t>
            </a:r>
            <a:r>
              <a:rPr lang="zh-CN" altLang="en-US" sz="1600" dirty="0">
                <a:latin typeface="宋体" panose="02010600030101010101" pitchFamily="2" charset="-122"/>
              </a:rPr>
              <a:t>类似</a:t>
            </a:r>
            <a:r>
              <a:rPr lang="en-US" altLang="zh-CN" sz="1600" dirty="0" err="1">
                <a:latin typeface="宋体" panose="02010600030101010101" pitchFamily="2" charset="-122"/>
              </a:rPr>
              <a:t>Jaccard</a:t>
            </a:r>
            <a:r>
              <a:rPr lang="zh-CN" altLang="en-US" sz="1600" dirty="0">
                <a:latin typeface="宋体" panose="02010600030101010101" pitchFamily="2" charset="-122"/>
              </a:rPr>
              <a:t>距离特征确定是否建立</a:t>
            </a:r>
            <a:r>
              <a:rPr lang="en-US" altLang="zh-CN" sz="1600" dirty="0">
                <a:latin typeface="宋体" panose="02010600030101010101" pitchFamily="2" charset="-122"/>
              </a:rPr>
              <a:t>r1</a:t>
            </a:r>
            <a:r>
              <a:rPr lang="zh-CN" altLang="en-US" sz="1600" dirty="0">
                <a:latin typeface="宋体" panose="02010600030101010101" pitchFamily="2" charset="-122"/>
              </a:rPr>
              <a:t>和</a:t>
            </a:r>
            <a:r>
              <a:rPr lang="en-US" altLang="zh-CN" sz="1600" dirty="0">
                <a:latin typeface="宋体" panose="02010600030101010101" pitchFamily="2" charset="-122"/>
              </a:rPr>
              <a:t>r2</a:t>
            </a:r>
            <a:r>
              <a:rPr lang="zh-CN" altLang="en-US" sz="1600" dirty="0">
                <a:latin typeface="宋体" panose="02010600030101010101" pitchFamily="2" charset="-122"/>
              </a:rPr>
              <a:t>的资源映射</a:t>
            </a:r>
            <a:endParaRPr lang="en-US" altLang="zh-CN" sz="1600" dirty="0">
              <a:latin typeface="宋体" panose="02010600030101010101" pitchFamily="2" charset="-122"/>
            </a:endParaRPr>
          </a:p>
          <a:p>
            <a:endParaRPr lang="zh-CN" altLang="en-US" sz="1600" dirty="0">
              <a:latin typeface="宋体" panose="02010600030101010101" pitchFamily="2" charset="-122"/>
            </a:endParaRPr>
          </a:p>
        </p:txBody>
      </p:sp>
    </p:spTree>
    <p:extLst>
      <p:ext uri="{BB962C8B-B14F-4D97-AF65-F5344CB8AC3E}">
        <p14:creationId xmlns:p14="http://schemas.microsoft.com/office/powerpoint/2010/main" val="4244881944"/>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知识问答</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395288"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zh-CN" altLang="en-US" sz="2000" kern="0" dirty="0" smtClean="0">
                <a:latin typeface="+mj-ea"/>
                <a:ea typeface="+mj-ea"/>
              </a:rPr>
              <a:t>基于知识库的问答系统</a:t>
            </a:r>
            <a:r>
              <a:rPr lang="en-US" altLang="zh-CN" sz="2000" kern="0" dirty="0" smtClean="0">
                <a:latin typeface="+mj-ea"/>
                <a:ea typeface="+mj-ea"/>
              </a:rPr>
              <a:t>:KBQA</a:t>
            </a:r>
          </a:p>
          <a:p>
            <a:pPr marL="0" indent="0">
              <a:buClrTx/>
              <a:buNone/>
            </a:pPr>
            <a:endParaRPr lang="en-US" altLang="zh-CN" sz="2000" kern="0" dirty="0">
              <a:latin typeface="+mj-ea"/>
              <a:ea typeface="+mj-ea"/>
            </a:endParaRPr>
          </a:p>
          <a:p>
            <a:pPr>
              <a:buClrTx/>
            </a:pPr>
            <a:r>
              <a:rPr lang="zh-CN" altLang="en-US" sz="1800" kern="0" dirty="0" smtClean="0">
                <a:latin typeface="+mj-ea"/>
                <a:ea typeface="+mj-ea"/>
              </a:rPr>
              <a:t>基于深度学习的传统问答模块优化</a:t>
            </a:r>
            <a:endParaRPr lang="en-US" altLang="zh-CN" sz="1800" kern="0" dirty="0" smtClean="0">
              <a:latin typeface="+mj-ea"/>
              <a:ea typeface="+mj-ea"/>
            </a:endParaRPr>
          </a:p>
          <a:p>
            <a:pPr marL="0" indent="0">
              <a:buClrTx/>
              <a:buNone/>
            </a:pPr>
            <a:r>
              <a:rPr lang="zh-CN" altLang="en-US" sz="1600" kern="0" dirty="0" smtClean="0">
                <a:latin typeface="宋体" panose="02010600030101010101" pitchFamily="2" charset="-122"/>
                <a:ea typeface="宋体" panose="02010600030101010101" pitchFamily="2" charset="-122"/>
              </a:rPr>
              <a:t>   传统的基于语义解析的方法需要将问题转换成逻辑表达式，这类方法最大的问题是找到问题中自然语言短语与知识库的映射关系，</a:t>
            </a:r>
            <a:r>
              <a:rPr lang="en-US" altLang="zh-CN" sz="1600" kern="0" dirty="0" err="1" smtClean="0">
                <a:latin typeface="宋体" panose="02010600030101010101" pitchFamily="2" charset="-122"/>
                <a:ea typeface="宋体" panose="02010600030101010101" pitchFamily="2" charset="-122"/>
              </a:rPr>
              <a:t>Yih</a:t>
            </a:r>
            <a:r>
              <a:rPr lang="zh-CN" altLang="en-US" sz="1600" kern="0" dirty="0" smtClean="0">
                <a:latin typeface="宋体" panose="02010600030101010101" pitchFamily="2" charset="-122"/>
                <a:ea typeface="宋体" panose="02010600030101010101" pitchFamily="2" charset="-122"/>
              </a:rPr>
              <a:t>提出一种语义解析框架，首先基于问句生成对应的查询图，然后用该查询图在知识库上进行子图匹配，找到最优子图即找到问题的答案，因此将语义解析过程转化为查询图生成过程</a:t>
            </a:r>
            <a:endParaRPr lang="en-US" altLang="zh-CN" sz="1600" kern="0" dirty="0" smtClean="0">
              <a:latin typeface="宋体" panose="02010600030101010101" pitchFamily="2" charset="-122"/>
              <a:ea typeface="宋体" panose="02010600030101010101" pitchFamily="2" charset="-122"/>
            </a:endParaRPr>
          </a:p>
          <a:p>
            <a:pPr marL="0" indent="0">
              <a:buClrTx/>
              <a:buNone/>
            </a:pPr>
            <a:endParaRPr lang="en-US" altLang="zh-CN" sz="2000" kern="0" dirty="0">
              <a:latin typeface="+mj-ea"/>
              <a:ea typeface="+mj-ea"/>
            </a:endParaRPr>
          </a:p>
          <a:p>
            <a:pPr marL="0" indent="0">
              <a:buClrTx/>
              <a:buNone/>
            </a:pPr>
            <a:endParaRPr lang="en-US" altLang="zh-CN" sz="2000" kern="0" dirty="0">
              <a:latin typeface="+mj-ea"/>
              <a:ea typeface="+mj-ea"/>
            </a:endParaRPr>
          </a:p>
        </p:txBody>
      </p:sp>
      <p:pic>
        <p:nvPicPr>
          <p:cNvPr id="8" name="图片 7"/>
          <p:cNvPicPr>
            <a:picLocks noChangeAspect="1"/>
          </p:cNvPicPr>
          <p:nvPr/>
        </p:nvPicPr>
        <p:blipFill>
          <a:blip r:embed="rId3"/>
          <a:stretch>
            <a:fillRect/>
          </a:stretch>
        </p:blipFill>
        <p:spPr>
          <a:xfrm>
            <a:off x="683568" y="3645024"/>
            <a:ext cx="4067175" cy="2933700"/>
          </a:xfrm>
          <a:prstGeom prst="rect">
            <a:avLst/>
          </a:prstGeom>
        </p:spPr>
      </p:pic>
      <p:pic>
        <p:nvPicPr>
          <p:cNvPr id="9" name="图片 8"/>
          <p:cNvPicPr>
            <a:picLocks noChangeAspect="1"/>
          </p:cNvPicPr>
          <p:nvPr/>
        </p:nvPicPr>
        <p:blipFill>
          <a:blip r:embed="rId4"/>
          <a:stretch>
            <a:fillRect/>
          </a:stretch>
        </p:blipFill>
        <p:spPr>
          <a:xfrm>
            <a:off x="5140506" y="3789363"/>
            <a:ext cx="3228975" cy="2552700"/>
          </a:xfrm>
          <a:prstGeom prst="rect">
            <a:avLst/>
          </a:prstGeom>
        </p:spPr>
      </p:pic>
    </p:spTree>
    <p:extLst>
      <p:ext uri="{BB962C8B-B14F-4D97-AF65-F5344CB8AC3E}">
        <p14:creationId xmlns:p14="http://schemas.microsoft.com/office/powerpoint/2010/main" val="2478277624"/>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知识问答</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395288"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zh-CN" altLang="en-US" sz="2000" kern="0" dirty="0" smtClean="0">
                <a:latin typeface="+mj-ea"/>
                <a:ea typeface="+mj-ea"/>
              </a:rPr>
              <a:t>基于知识库的问答系统</a:t>
            </a:r>
            <a:r>
              <a:rPr lang="en-US" altLang="zh-CN" sz="2000" kern="0" dirty="0" smtClean="0">
                <a:latin typeface="+mj-ea"/>
                <a:ea typeface="+mj-ea"/>
              </a:rPr>
              <a:t>:KBQA</a:t>
            </a:r>
          </a:p>
          <a:p>
            <a:pPr marL="0" indent="0">
              <a:buClrTx/>
              <a:buNone/>
            </a:pPr>
            <a:endParaRPr lang="en-US" altLang="zh-CN" sz="2000" kern="0" dirty="0">
              <a:latin typeface="+mj-ea"/>
              <a:ea typeface="+mj-ea"/>
            </a:endParaRPr>
          </a:p>
          <a:p>
            <a:pPr>
              <a:buClrTx/>
            </a:pPr>
            <a:r>
              <a:rPr lang="zh-CN" altLang="en-US" sz="1800" kern="0" dirty="0" smtClean="0">
                <a:latin typeface="+mj-ea"/>
                <a:ea typeface="+mj-ea"/>
              </a:rPr>
              <a:t>基于深度学习的端到端问答模型</a:t>
            </a:r>
            <a:endParaRPr lang="en-US" altLang="zh-CN" sz="1800" kern="0" dirty="0" smtClean="0">
              <a:latin typeface="+mj-ea"/>
              <a:ea typeface="+mj-ea"/>
            </a:endParaRPr>
          </a:p>
          <a:p>
            <a:pPr marL="0" indent="0">
              <a:buClrTx/>
              <a:buNone/>
            </a:pPr>
            <a:r>
              <a:rPr lang="zh-CN" altLang="en-US" sz="1600" kern="0" dirty="0" smtClean="0">
                <a:latin typeface="宋体" panose="02010600030101010101" pitchFamily="2" charset="-122"/>
                <a:ea typeface="宋体" panose="02010600030101010101" pitchFamily="2" charset="-122"/>
              </a:rPr>
              <a:t>   将问题和知识库中的信息均转化为向量表示，通过向量间的相似度计算方式完成用户问题与知识库答案的匹配</a:t>
            </a:r>
            <a:endParaRPr lang="en-US" altLang="zh-CN" sz="1600" kern="0" dirty="0">
              <a:latin typeface="宋体" panose="02010600030101010101" pitchFamily="2" charset="-122"/>
              <a:ea typeface="宋体" panose="02010600030101010101" pitchFamily="2" charset="-122"/>
            </a:endParaRPr>
          </a:p>
          <a:p>
            <a:pPr marL="0" indent="0">
              <a:buClrTx/>
              <a:buNone/>
            </a:pPr>
            <a:endParaRPr lang="en-US" altLang="zh-CN" sz="2000" kern="0" dirty="0">
              <a:latin typeface="+mj-ea"/>
              <a:ea typeface="+mj-ea"/>
            </a:endParaRPr>
          </a:p>
        </p:txBody>
      </p:sp>
      <p:pic>
        <p:nvPicPr>
          <p:cNvPr id="7" name="图片 6"/>
          <p:cNvPicPr>
            <a:picLocks noChangeAspect="1"/>
          </p:cNvPicPr>
          <p:nvPr/>
        </p:nvPicPr>
        <p:blipFill>
          <a:blip r:embed="rId3"/>
          <a:stretch>
            <a:fillRect/>
          </a:stretch>
        </p:blipFill>
        <p:spPr>
          <a:xfrm>
            <a:off x="2051844" y="3068960"/>
            <a:ext cx="5105400" cy="3048000"/>
          </a:xfrm>
          <a:prstGeom prst="rect">
            <a:avLst/>
          </a:prstGeom>
        </p:spPr>
      </p:pic>
    </p:spTree>
    <p:extLst>
      <p:ext uri="{BB962C8B-B14F-4D97-AF65-F5344CB8AC3E}">
        <p14:creationId xmlns:p14="http://schemas.microsoft.com/office/powerpoint/2010/main" val="779415457"/>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知识问答</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395288"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zh-CN" altLang="en-US" sz="2000" kern="0" dirty="0" smtClean="0">
                <a:latin typeface="+mj-ea"/>
                <a:ea typeface="+mj-ea"/>
              </a:rPr>
              <a:t>基于知识库的问答系统</a:t>
            </a:r>
            <a:r>
              <a:rPr lang="en-US" altLang="zh-CN" sz="2000" kern="0" dirty="0" smtClean="0">
                <a:latin typeface="+mj-ea"/>
                <a:ea typeface="+mj-ea"/>
              </a:rPr>
              <a:t>:KBQA</a:t>
            </a:r>
          </a:p>
          <a:p>
            <a:pPr marL="0" indent="0">
              <a:buClrTx/>
              <a:buNone/>
            </a:pPr>
            <a:endParaRPr lang="en-US" altLang="zh-CN" sz="2000" kern="0" dirty="0">
              <a:latin typeface="+mj-ea"/>
              <a:ea typeface="+mj-ea"/>
            </a:endParaRPr>
          </a:p>
          <a:p>
            <a:pPr marL="0" indent="0">
              <a:buClrTx/>
              <a:buNone/>
            </a:pPr>
            <a:endParaRPr lang="en-US" altLang="zh-CN" sz="2000" kern="0" dirty="0">
              <a:latin typeface="+mj-ea"/>
              <a:ea typeface="+mj-ea"/>
            </a:endParaRPr>
          </a:p>
          <a:p>
            <a:pPr marL="0" indent="0">
              <a:buClrTx/>
              <a:buNone/>
            </a:pPr>
            <a:endParaRPr lang="en-US" altLang="zh-CN" sz="2000" kern="0" dirty="0">
              <a:latin typeface="+mj-ea"/>
              <a:ea typeface="+mj-ea"/>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970394"/>
            <a:ext cx="7272808" cy="4350401"/>
          </a:xfrm>
          <a:prstGeom prst="rect">
            <a:avLst/>
          </a:prstGeom>
        </p:spPr>
      </p:pic>
    </p:spTree>
    <p:extLst>
      <p:ext uri="{BB962C8B-B14F-4D97-AF65-F5344CB8AC3E}">
        <p14:creationId xmlns:p14="http://schemas.microsoft.com/office/powerpoint/2010/main" val="3889518410"/>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知识问答</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395288"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zh-CN" altLang="en-US" sz="2000" kern="0" dirty="0" smtClean="0">
                <a:latin typeface="+mj-ea"/>
                <a:ea typeface="+mj-ea"/>
              </a:rPr>
              <a:t>使用</a:t>
            </a:r>
            <a:r>
              <a:rPr lang="en-US" altLang="zh-CN" sz="2000" kern="0" dirty="0" err="1" smtClean="0">
                <a:latin typeface="+mj-ea"/>
                <a:ea typeface="+mj-ea"/>
              </a:rPr>
              <a:t>Elasticsearch</a:t>
            </a:r>
            <a:r>
              <a:rPr lang="zh-CN" altLang="en-US" sz="2000" kern="0" dirty="0" smtClean="0">
                <a:latin typeface="+mj-ea"/>
                <a:ea typeface="+mj-ea"/>
              </a:rPr>
              <a:t>搭建知识问答系统</a:t>
            </a:r>
            <a:endParaRPr lang="en-US" altLang="zh-CN" sz="2000" kern="0" dirty="0" smtClean="0">
              <a:latin typeface="+mj-ea"/>
              <a:ea typeface="+mj-ea"/>
            </a:endParaRPr>
          </a:p>
          <a:p>
            <a:pPr marL="0" indent="0">
              <a:buClrTx/>
              <a:buNone/>
            </a:pPr>
            <a:endParaRPr lang="en-US" altLang="zh-CN" sz="2000" kern="0" dirty="0" smtClean="0">
              <a:latin typeface="+mj-ea"/>
              <a:ea typeface="+mj-ea"/>
            </a:endParaRPr>
          </a:p>
          <a:p>
            <a:pPr marL="0" indent="0">
              <a:buClrTx/>
              <a:buNone/>
            </a:pPr>
            <a:endParaRPr lang="en-US" altLang="zh-CN" sz="2000" kern="0" dirty="0" smtClean="0">
              <a:latin typeface="+mj-ea"/>
              <a:ea typeface="+mj-ea"/>
            </a:endParaRPr>
          </a:p>
          <a:p>
            <a:pPr marL="0" indent="0">
              <a:buClrTx/>
              <a:buNone/>
            </a:pPr>
            <a:endParaRPr lang="en-US" altLang="zh-CN" sz="1800" kern="0" dirty="0" smtClean="0">
              <a:latin typeface="+mj-ea"/>
              <a:ea typeface="+mj-ea"/>
            </a:endParaRPr>
          </a:p>
          <a:p>
            <a:pPr marL="0" indent="0">
              <a:buClrTx/>
              <a:buNone/>
            </a:pPr>
            <a:r>
              <a:rPr lang="zh-CN" altLang="en-US" sz="1200" kern="0" dirty="0" smtClean="0">
                <a:latin typeface="宋体" panose="02010600030101010101" pitchFamily="2" charset="-122"/>
                <a:ea typeface="宋体" panose="02010600030101010101" pitchFamily="2" charset="-122"/>
              </a:rPr>
              <a:t>  自然语言问题的四种查询类型</a:t>
            </a:r>
            <a:endParaRPr lang="en-US" altLang="zh-CN" sz="1200" kern="0" dirty="0" smtClean="0">
              <a:latin typeface="宋体" panose="02010600030101010101" pitchFamily="2" charset="-122"/>
              <a:ea typeface="宋体" panose="02010600030101010101" pitchFamily="2" charset="-122"/>
            </a:endParaRPr>
          </a:p>
          <a:p>
            <a:pPr marL="0" indent="0">
              <a:buClrTx/>
              <a:buNone/>
            </a:pPr>
            <a:endParaRPr lang="en-US" altLang="zh-CN" sz="1400" kern="0" dirty="0">
              <a:latin typeface="宋体" panose="02010600030101010101" pitchFamily="2" charset="-122"/>
              <a:ea typeface="宋体" panose="02010600030101010101" pitchFamily="2" charset="-122"/>
            </a:endParaRPr>
          </a:p>
          <a:p>
            <a:pPr marL="0" indent="0">
              <a:buClrTx/>
              <a:buNone/>
            </a:pPr>
            <a:endParaRPr lang="en-US" altLang="zh-CN" sz="1400" kern="0" dirty="0" smtClean="0">
              <a:latin typeface="宋体" panose="02010600030101010101" pitchFamily="2" charset="-122"/>
              <a:ea typeface="宋体" panose="02010600030101010101" pitchFamily="2" charset="-122"/>
            </a:endParaRPr>
          </a:p>
          <a:p>
            <a:pPr marL="0" indent="0">
              <a:buClrTx/>
              <a:buNone/>
            </a:pPr>
            <a:endParaRPr lang="en-US" altLang="zh-CN" sz="1400" kern="0" dirty="0">
              <a:latin typeface="宋体" panose="02010600030101010101" pitchFamily="2" charset="-122"/>
              <a:ea typeface="宋体" panose="02010600030101010101" pitchFamily="2" charset="-122"/>
            </a:endParaRPr>
          </a:p>
          <a:p>
            <a:pPr marL="0" indent="0">
              <a:buClrTx/>
              <a:buNone/>
            </a:pPr>
            <a:endParaRPr lang="en-US" altLang="zh-CN" sz="1400" kern="0" dirty="0" smtClean="0">
              <a:latin typeface="宋体" panose="02010600030101010101" pitchFamily="2" charset="-122"/>
              <a:ea typeface="宋体" panose="02010600030101010101" pitchFamily="2" charset="-122"/>
            </a:endParaRPr>
          </a:p>
          <a:p>
            <a:pPr marL="0" indent="0">
              <a:buClrTx/>
              <a:buNone/>
            </a:pPr>
            <a:endParaRPr lang="en-US" altLang="zh-CN" sz="1400" kern="0" dirty="0">
              <a:latin typeface="宋体" panose="02010600030101010101" pitchFamily="2" charset="-122"/>
              <a:ea typeface="宋体" panose="02010600030101010101" pitchFamily="2" charset="-122"/>
            </a:endParaRPr>
          </a:p>
          <a:p>
            <a:pPr marL="0" indent="0">
              <a:buClrTx/>
              <a:buNone/>
            </a:pPr>
            <a:endParaRPr lang="en-US" altLang="zh-CN" sz="1400" kern="0" dirty="0" smtClean="0">
              <a:latin typeface="宋体" panose="02010600030101010101" pitchFamily="2" charset="-122"/>
              <a:ea typeface="宋体" panose="02010600030101010101" pitchFamily="2" charset="-122"/>
            </a:endParaRPr>
          </a:p>
          <a:p>
            <a:pPr marL="0" indent="0">
              <a:buClrTx/>
              <a:buNone/>
            </a:pPr>
            <a:r>
              <a:rPr lang="zh-CN" altLang="en-US" sz="1200" kern="0" dirty="0" smtClean="0">
                <a:latin typeface="宋体" panose="02010600030101010101" pitchFamily="2" charset="-122"/>
                <a:ea typeface="宋体" panose="02010600030101010101" pitchFamily="2" charset="-122"/>
              </a:rPr>
              <a:t>  自然语言问题对应的逻辑表达式模板</a:t>
            </a:r>
            <a:endParaRPr lang="en-US" altLang="zh-CN" sz="1200" kern="0" dirty="0" smtClean="0">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3"/>
          <a:stretch>
            <a:fillRect/>
          </a:stretch>
        </p:blipFill>
        <p:spPr>
          <a:xfrm>
            <a:off x="608083" y="1831684"/>
            <a:ext cx="4600575" cy="704850"/>
          </a:xfrm>
          <a:prstGeom prst="rect">
            <a:avLst/>
          </a:prstGeom>
        </p:spPr>
      </p:pic>
      <p:pic>
        <p:nvPicPr>
          <p:cNvPr id="7" name="图片 6"/>
          <p:cNvPicPr>
            <a:picLocks noChangeAspect="1"/>
          </p:cNvPicPr>
          <p:nvPr/>
        </p:nvPicPr>
        <p:blipFill>
          <a:blip r:embed="rId4"/>
          <a:stretch>
            <a:fillRect/>
          </a:stretch>
        </p:blipFill>
        <p:spPr>
          <a:xfrm>
            <a:off x="608083" y="3017838"/>
            <a:ext cx="6619875" cy="1543050"/>
          </a:xfrm>
          <a:prstGeom prst="rect">
            <a:avLst/>
          </a:prstGeom>
        </p:spPr>
      </p:pic>
      <p:pic>
        <p:nvPicPr>
          <p:cNvPr id="8" name="图片 7"/>
          <p:cNvPicPr>
            <a:picLocks noChangeAspect="1"/>
          </p:cNvPicPr>
          <p:nvPr/>
        </p:nvPicPr>
        <p:blipFill>
          <a:blip r:embed="rId5"/>
          <a:stretch>
            <a:fillRect/>
          </a:stretch>
        </p:blipFill>
        <p:spPr>
          <a:xfrm>
            <a:off x="608083" y="5114031"/>
            <a:ext cx="6705600" cy="1543050"/>
          </a:xfrm>
          <a:prstGeom prst="rect">
            <a:avLst/>
          </a:prstGeom>
        </p:spPr>
      </p:pic>
    </p:spTree>
    <p:extLst>
      <p:ext uri="{BB962C8B-B14F-4D97-AF65-F5344CB8AC3E}">
        <p14:creationId xmlns:p14="http://schemas.microsoft.com/office/powerpoint/2010/main" val="3243575776"/>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知识问答</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395288"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zh-CN" altLang="en-US" sz="2000" kern="0" dirty="0" smtClean="0">
                <a:latin typeface="+mj-ea"/>
                <a:ea typeface="+mj-ea"/>
              </a:rPr>
              <a:t>使用</a:t>
            </a:r>
            <a:r>
              <a:rPr lang="en-US" altLang="zh-CN" sz="2000" kern="0" dirty="0" err="1" smtClean="0">
                <a:latin typeface="+mj-ea"/>
                <a:ea typeface="+mj-ea"/>
              </a:rPr>
              <a:t>Elasticsearch</a:t>
            </a:r>
            <a:r>
              <a:rPr lang="zh-CN" altLang="en-US" sz="2000" kern="0" dirty="0" smtClean="0">
                <a:latin typeface="+mj-ea"/>
                <a:ea typeface="+mj-ea"/>
              </a:rPr>
              <a:t>搭建知识问答系统</a:t>
            </a:r>
            <a:endParaRPr lang="en-US" altLang="zh-CN" sz="2000" kern="0" dirty="0" smtClean="0">
              <a:latin typeface="+mj-ea"/>
              <a:ea typeface="+mj-ea"/>
            </a:endParaRPr>
          </a:p>
          <a:p>
            <a:pPr marL="0" indent="0">
              <a:buClrTx/>
              <a:buNone/>
            </a:pPr>
            <a:endParaRPr lang="en-US" altLang="zh-CN" sz="1400" kern="0" dirty="0" smtClean="0">
              <a:latin typeface="+mj-ea"/>
              <a:ea typeface="+mj-ea"/>
            </a:endParaRPr>
          </a:p>
          <a:p>
            <a:pPr marL="0" indent="0">
              <a:buClrTx/>
              <a:buNone/>
            </a:pPr>
            <a:r>
              <a:rPr lang="zh-CN" altLang="en-US" sz="1200" kern="0" dirty="0" smtClean="0">
                <a:latin typeface="宋体" panose="02010600030101010101" pitchFamily="2" charset="-122"/>
                <a:ea typeface="宋体" panose="02010600030101010101" pitchFamily="2" charset="-122"/>
              </a:rPr>
              <a:t>  </a:t>
            </a:r>
            <a:endParaRPr lang="en-US" altLang="zh-CN" sz="1400" kern="0" dirty="0">
              <a:latin typeface="宋体" panose="02010600030101010101" pitchFamily="2" charset="-122"/>
              <a:ea typeface="宋体" panose="02010600030101010101" pitchFamily="2" charset="-122"/>
            </a:endParaRPr>
          </a:p>
          <a:p>
            <a:pPr marL="0" indent="0">
              <a:buClrTx/>
              <a:buNone/>
            </a:pPr>
            <a:endParaRPr lang="en-US" altLang="zh-CN" sz="1400" kern="0" dirty="0" smtClean="0">
              <a:latin typeface="宋体" panose="02010600030101010101" pitchFamily="2" charset="-122"/>
              <a:ea typeface="宋体" panose="02010600030101010101" pitchFamily="2" charset="-122"/>
            </a:endParaRPr>
          </a:p>
          <a:p>
            <a:pPr marL="0" indent="0">
              <a:buClrTx/>
              <a:buNone/>
            </a:pPr>
            <a:endParaRPr lang="en-US" altLang="zh-CN" sz="1400" kern="0" dirty="0">
              <a:latin typeface="宋体" panose="02010600030101010101" pitchFamily="2" charset="-122"/>
              <a:ea typeface="宋体" panose="02010600030101010101" pitchFamily="2" charset="-122"/>
            </a:endParaRPr>
          </a:p>
          <a:p>
            <a:pPr marL="0" indent="0">
              <a:buClrTx/>
              <a:buNone/>
            </a:pPr>
            <a:endParaRPr lang="en-US" altLang="zh-CN" sz="1400" kern="0" dirty="0" smtClean="0">
              <a:latin typeface="宋体" panose="02010600030101010101" pitchFamily="2" charset="-122"/>
              <a:ea typeface="宋体" panose="02010600030101010101" pitchFamily="2" charset="-122"/>
            </a:endParaRPr>
          </a:p>
        </p:txBody>
      </p:sp>
      <p:pic>
        <p:nvPicPr>
          <p:cNvPr id="10" name="图片 9"/>
          <p:cNvPicPr>
            <a:picLocks noChangeAspect="1"/>
          </p:cNvPicPr>
          <p:nvPr/>
        </p:nvPicPr>
        <p:blipFill>
          <a:blip r:embed="rId3"/>
          <a:stretch>
            <a:fillRect/>
          </a:stretch>
        </p:blipFill>
        <p:spPr>
          <a:xfrm>
            <a:off x="286544" y="1766888"/>
            <a:ext cx="8648700" cy="4686300"/>
          </a:xfrm>
          <a:prstGeom prst="rect">
            <a:avLst/>
          </a:prstGeom>
        </p:spPr>
      </p:pic>
      <p:sp>
        <p:nvSpPr>
          <p:cNvPr id="11" name="文本框 10"/>
          <p:cNvSpPr txBox="1"/>
          <p:nvPr/>
        </p:nvSpPr>
        <p:spPr>
          <a:xfrm>
            <a:off x="5796136" y="6211669"/>
            <a:ext cx="1569660" cy="276999"/>
          </a:xfrm>
          <a:prstGeom prst="rect">
            <a:avLst/>
          </a:prstGeom>
          <a:noFill/>
        </p:spPr>
        <p:txBody>
          <a:bodyPr wrap="none" rtlCol="0">
            <a:spAutoFit/>
          </a:bodyPr>
          <a:lstStyle/>
          <a:p>
            <a:r>
              <a:rPr lang="zh-CN" altLang="en-US" sz="1200" dirty="0" smtClean="0"/>
              <a:t>逻辑表达式生成流程</a:t>
            </a:r>
            <a:endParaRPr lang="zh-CN" altLang="en-US" sz="1200" dirty="0"/>
          </a:p>
        </p:txBody>
      </p:sp>
    </p:spTree>
    <p:extLst>
      <p:ext uri="{BB962C8B-B14F-4D97-AF65-F5344CB8AC3E}">
        <p14:creationId xmlns:p14="http://schemas.microsoft.com/office/powerpoint/2010/main" val="3913379341"/>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知识问答</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395288"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zh-CN" altLang="en-US" sz="2000" kern="0" dirty="0" smtClean="0">
                <a:latin typeface="+mj-ea"/>
                <a:ea typeface="+mj-ea"/>
              </a:rPr>
              <a:t>使用</a:t>
            </a:r>
            <a:r>
              <a:rPr lang="en-US" altLang="zh-CN" sz="2000" kern="0" dirty="0" err="1" smtClean="0">
                <a:latin typeface="+mj-ea"/>
                <a:ea typeface="+mj-ea"/>
              </a:rPr>
              <a:t>Elasticsearch</a:t>
            </a:r>
            <a:r>
              <a:rPr lang="zh-CN" altLang="en-US" sz="2000" kern="0" dirty="0" smtClean="0">
                <a:latin typeface="+mj-ea"/>
                <a:ea typeface="+mj-ea"/>
              </a:rPr>
              <a:t>搭建知识问答系统</a:t>
            </a:r>
            <a:endParaRPr lang="en-US" altLang="zh-CN" sz="2000" kern="0" dirty="0" smtClean="0">
              <a:latin typeface="+mj-ea"/>
              <a:ea typeface="+mj-ea"/>
            </a:endParaRPr>
          </a:p>
          <a:p>
            <a:pPr marL="0" indent="0">
              <a:buClrTx/>
              <a:buNone/>
            </a:pPr>
            <a:endParaRPr lang="en-US" altLang="zh-CN" sz="1400" kern="0" dirty="0" smtClean="0">
              <a:latin typeface="+mj-ea"/>
              <a:ea typeface="+mj-ea"/>
            </a:endParaRPr>
          </a:p>
          <a:p>
            <a:pPr marL="0" indent="0">
              <a:buClrTx/>
              <a:buNone/>
            </a:pPr>
            <a:r>
              <a:rPr lang="zh-CN" altLang="en-US" sz="1200" kern="0" dirty="0" smtClean="0">
                <a:latin typeface="宋体" panose="02010600030101010101" pitchFamily="2" charset="-122"/>
                <a:ea typeface="宋体" panose="02010600030101010101" pitchFamily="2" charset="-122"/>
              </a:rPr>
              <a:t>  </a:t>
            </a:r>
            <a:endParaRPr lang="en-US" altLang="zh-CN" sz="1400" kern="0" dirty="0">
              <a:latin typeface="宋体" panose="02010600030101010101" pitchFamily="2" charset="-122"/>
              <a:ea typeface="宋体" panose="02010600030101010101" pitchFamily="2" charset="-122"/>
            </a:endParaRPr>
          </a:p>
          <a:p>
            <a:pPr marL="0" indent="0">
              <a:buClrTx/>
              <a:buNone/>
            </a:pPr>
            <a:endParaRPr lang="en-US" altLang="zh-CN" sz="1400" kern="0" dirty="0" smtClean="0">
              <a:latin typeface="宋体" panose="02010600030101010101" pitchFamily="2" charset="-122"/>
              <a:ea typeface="宋体" panose="02010600030101010101" pitchFamily="2" charset="-122"/>
            </a:endParaRPr>
          </a:p>
          <a:p>
            <a:pPr marL="0" indent="0">
              <a:buClrTx/>
              <a:buNone/>
            </a:pPr>
            <a:endParaRPr lang="en-US" altLang="zh-CN" sz="1400" kern="0" dirty="0">
              <a:latin typeface="宋体" panose="02010600030101010101" pitchFamily="2" charset="-122"/>
              <a:ea typeface="宋体" panose="02010600030101010101" pitchFamily="2" charset="-122"/>
            </a:endParaRPr>
          </a:p>
          <a:p>
            <a:pPr marL="0" indent="0">
              <a:buClrTx/>
              <a:buNone/>
            </a:pPr>
            <a:endParaRPr lang="en-US" altLang="zh-CN" sz="1400" kern="0" dirty="0" smtClean="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rotWithShape="1">
          <a:blip r:embed="rId3"/>
          <a:srcRect l="13898"/>
          <a:stretch/>
        </p:blipFill>
        <p:spPr>
          <a:xfrm>
            <a:off x="429114" y="1844824"/>
            <a:ext cx="4266696" cy="4106143"/>
          </a:xfrm>
          <a:prstGeom prst="rect">
            <a:avLst/>
          </a:prstGeom>
        </p:spPr>
      </p:pic>
      <p:pic>
        <p:nvPicPr>
          <p:cNvPr id="6" name="图片 5"/>
          <p:cNvPicPr>
            <a:picLocks noChangeAspect="1"/>
          </p:cNvPicPr>
          <p:nvPr/>
        </p:nvPicPr>
        <p:blipFill>
          <a:blip r:embed="rId4"/>
          <a:stretch>
            <a:fillRect/>
          </a:stretch>
        </p:blipFill>
        <p:spPr>
          <a:xfrm>
            <a:off x="3563888" y="2405188"/>
            <a:ext cx="5070135" cy="1136303"/>
          </a:xfrm>
          <a:prstGeom prst="rect">
            <a:avLst/>
          </a:prstGeom>
        </p:spPr>
      </p:pic>
      <p:pic>
        <p:nvPicPr>
          <p:cNvPr id="7" name="图片 6"/>
          <p:cNvPicPr>
            <a:picLocks noChangeAspect="1"/>
          </p:cNvPicPr>
          <p:nvPr/>
        </p:nvPicPr>
        <p:blipFill rotWithShape="1">
          <a:blip r:embed="rId5"/>
          <a:srcRect r="21458"/>
          <a:stretch/>
        </p:blipFill>
        <p:spPr>
          <a:xfrm>
            <a:off x="3913121" y="3541491"/>
            <a:ext cx="4371667" cy="3252404"/>
          </a:xfrm>
          <a:prstGeom prst="rect">
            <a:avLst/>
          </a:prstGeom>
        </p:spPr>
      </p:pic>
    </p:spTree>
    <p:extLst>
      <p:ext uri="{BB962C8B-B14F-4D97-AF65-F5344CB8AC3E}">
        <p14:creationId xmlns:p14="http://schemas.microsoft.com/office/powerpoint/2010/main" val="2278440989"/>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知识问答</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395288"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zh-CN" altLang="en-US" sz="2000" kern="0" dirty="0" smtClean="0">
                <a:latin typeface="+mj-ea"/>
                <a:ea typeface="+mj-ea"/>
              </a:rPr>
              <a:t>基于</a:t>
            </a:r>
            <a:r>
              <a:rPr lang="en-US" altLang="zh-CN" sz="2000" kern="0" dirty="0" err="1" smtClean="0">
                <a:latin typeface="+mj-ea"/>
                <a:ea typeface="+mj-ea"/>
              </a:rPr>
              <a:t>gAnswer</a:t>
            </a:r>
            <a:r>
              <a:rPr lang="zh-CN" altLang="en-US" sz="2000" kern="0" dirty="0" smtClean="0">
                <a:latin typeface="+mj-ea"/>
                <a:ea typeface="+mj-ea"/>
              </a:rPr>
              <a:t>构建知识问答系统</a:t>
            </a:r>
            <a:endParaRPr lang="en-US" altLang="zh-CN" sz="2000" kern="0" dirty="0" smtClean="0">
              <a:latin typeface="+mj-ea"/>
              <a:ea typeface="+mj-ea"/>
            </a:endParaRPr>
          </a:p>
          <a:p>
            <a:pPr marL="0" indent="0">
              <a:buClrTx/>
              <a:buNone/>
            </a:pPr>
            <a:endParaRPr lang="en-US" altLang="zh-CN" sz="2000" kern="0" dirty="0">
              <a:latin typeface="+mj-ea"/>
              <a:ea typeface="+mj-ea"/>
            </a:endParaRPr>
          </a:p>
          <a:p>
            <a:pPr marL="0" indent="0">
              <a:buClrTx/>
              <a:buNone/>
            </a:pPr>
            <a:r>
              <a:rPr lang="en-US" altLang="zh-CN" sz="1600" kern="0" dirty="0" smtClean="0">
                <a:latin typeface="宋体" panose="02010600030101010101" pitchFamily="2" charset="-122"/>
                <a:ea typeface="宋体" panose="02010600030101010101" pitchFamily="2" charset="-122"/>
              </a:rPr>
              <a:t>    </a:t>
            </a:r>
            <a:r>
              <a:rPr lang="en-US" altLang="zh-CN" sz="1600" kern="0" dirty="0" err="1" smtClean="0">
                <a:latin typeface="宋体" panose="02010600030101010101" pitchFamily="2" charset="-122"/>
                <a:ea typeface="宋体" panose="02010600030101010101" pitchFamily="2" charset="-122"/>
              </a:rPr>
              <a:t>gAnswer</a:t>
            </a:r>
            <a:r>
              <a:rPr lang="zh-CN" altLang="en-US" sz="1600" kern="0" dirty="0" smtClean="0">
                <a:latin typeface="宋体" panose="02010600030101010101" pitchFamily="2" charset="-122"/>
                <a:ea typeface="宋体" panose="02010600030101010101" pitchFamily="2" charset="-122"/>
              </a:rPr>
              <a:t>系统是一个基于海量知识库的自然语言问答系统，针对用户的自然语言问题，输出</a:t>
            </a:r>
            <a:r>
              <a:rPr lang="en-US" altLang="zh-CN" sz="1600" kern="0" dirty="0" smtClean="0">
                <a:latin typeface="宋体" panose="02010600030101010101" pitchFamily="2" charset="-122"/>
                <a:ea typeface="宋体" panose="02010600030101010101" pitchFamily="2" charset="-122"/>
              </a:rPr>
              <a:t>SPARQL</a:t>
            </a:r>
            <a:r>
              <a:rPr lang="zh-CN" altLang="en-US" sz="1600" kern="0" dirty="0" smtClean="0">
                <a:latin typeface="宋体" panose="02010600030101010101" pitchFamily="2" charset="-122"/>
                <a:ea typeface="宋体" panose="02010600030101010101" pitchFamily="2" charset="-122"/>
              </a:rPr>
              <a:t>格式的知识库查询表达式及查询结果</a:t>
            </a:r>
            <a:endParaRPr lang="en-US" altLang="zh-CN" sz="1600" kern="0" dirty="0" smtClean="0">
              <a:latin typeface="宋体" panose="02010600030101010101" pitchFamily="2" charset="-122"/>
              <a:ea typeface="宋体" panose="02010600030101010101" pitchFamily="2" charset="-122"/>
            </a:endParaRPr>
          </a:p>
          <a:p>
            <a:pPr marL="0" indent="0">
              <a:buClrTx/>
              <a:buNone/>
            </a:pPr>
            <a:endParaRPr lang="en-US" altLang="zh-CN" sz="1600" kern="0" dirty="0" smtClean="0">
              <a:latin typeface="宋体" panose="02010600030101010101" pitchFamily="2" charset="-122"/>
              <a:ea typeface="宋体" panose="02010600030101010101" pitchFamily="2" charset="-122"/>
            </a:endParaRPr>
          </a:p>
          <a:p>
            <a:pPr marL="0" indent="0">
              <a:buClrTx/>
              <a:buNone/>
            </a:pPr>
            <a:r>
              <a:rPr lang="zh-CN" altLang="en-US" sz="1600" kern="0" dirty="0">
                <a:latin typeface="宋体" panose="02010600030101010101" pitchFamily="2" charset="-122"/>
                <a:ea typeface="宋体" panose="02010600030101010101" pitchFamily="2" charset="-122"/>
              </a:rPr>
              <a:t>一</a:t>
            </a:r>
            <a:r>
              <a:rPr lang="zh-CN" altLang="en-US" sz="1600" kern="0" dirty="0" smtClean="0">
                <a:latin typeface="宋体" panose="02010600030101010101" pitchFamily="2" charset="-122"/>
                <a:ea typeface="宋体" panose="02010600030101010101" pitchFamily="2" charset="-122"/>
              </a:rPr>
              <a:t>个使用</a:t>
            </a:r>
            <a:r>
              <a:rPr lang="en-US" altLang="zh-CN" sz="1600" kern="0" dirty="0" err="1" smtClean="0">
                <a:latin typeface="宋体" panose="02010600030101010101" pitchFamily="2" charset="-122"/>
                <a:ea typeface="宋体" panose="02010600030101010101" pitchFamily="2" charset="-122"/>
              </a:rPr>
              <a:t>gAnswer</a:t>
            </a:r>
            <a:r>
              <a:rPr lang="zh-CN" altLang="en-US" sz="1600" kern="0" dirty="0" smtClean="0">
                <a:latin typeface="宋体" panose="02010600030101010101" pitchFamily="2" charset="-122"/>
                <a:ea typeface="宋体" panose="02010600030101010101" pitchFamily="2" charset="-122"/>
              </a:rPr>
              <a:t>进行英文问答的示例网站 </a:t>
            </a:r>
            <a:r>
              <a:rPr lang="en-US" altLang="zh-CN" sz="1600" u="sng" kern="0" dirty="0" smtClean="0">
                <a:solidFill>
                  <a:srgbClr val="00B0F0"/>
                </a:solidFill>
                <a:latin typeface="Times New Roman" panose="02020603050405020304" pitchFamily="18" charset="0"/>
                <a:ea typeface="宋体" panose="02010600030101010101" pitchFamily="2" charset="-122"/>
                <a:cs typeface="Times New Roman" panose="02020603050405020304" pitchFamily="18" charset="0"/>
              </a:rPr>
              <a:t>http</a:t>
            </a:r>
            <a:r>
              <a:rPr lang="en-US" altLang="zh-CN" sz="1600" u="sng" kern="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://ganswer.gstore-pku.com/</a:t>
            </a:r>
          </a:p>
          <a:p>
            <a:pPr marL="0" indent="0">
              <a:buClrTx/>
              <a:buNone/>
            </a:pPr>
            <a:endParaRPr lang="en-US" altLang="zh-CN" sz="1400" kern="0" dirty="0" smtClean="0">
              <a:latin typeface="宋体" panose="02010600030101010101" pitchFamily="2" charset="-122"/>
              <a:ea typeface="宋体" panose="02010600030101010101" pitchFamily="2" charset="-122"/>
            </a:endParaRPr>
          </a:p>
          <a:p>
            <a:pPr marL="0" indent="0">
              <a:buClrTx/>
              <a:buNone/>
            </a:pPr>
            <a:endParaRPr lang="en-US" altLang="zh-CN" sz="1400" kern="0" dirty="0">
              <a:latin typeface="宋体" panose="02010600030101010101" pitchFamily="2" charset="-122"/>
              <a:ea typeface="宋体" panose="02010600030101010101" pitchFamily="2" charset="-122"/>
            </a:endParaRPr>
          </a:p>
          <a:p>
            <a:pPr marL="0" indent="0">
              <a:buClrTx/>
              <a:buNone/>
            </a:pPr>
            <a:endParaRPr lang="en-US" altLang="zh-CN" sz="1400" kern="0" dirty="0" smtClean="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rotWithShape="1">
          <a:blip r:embed="rId3"/>
          <a:srcRect r="10516"/>
          <a:stretch/>
        </p:blipFill>
        <p:spPr>
          <a:xfrm>
            <a:off x="391568" y="3508375"/>
            <a:ext cx="8352928" cy="561975"/>
          </a:xfrm>
          <a:prstGeom prst="rect">
            <a:avLst/>
          </a:prstGeom>
        </p:spPr>
      </p:pic>
      <p:pic>
        <p:nvPicPr>
          <p:cNvPr id="6" name="图片 5"/>
          <p:cNvPicPr>
            <a:picLocks noChangeAspect="1"/>
          </p:cNvPicPr>
          <p:nvPr/>
        </p:nvPicPr>
        <p:blipFill rotWithShape="1">
          <a:blip r:embed="rId4"/>
          <a:srcRect t="67682"/>
          <a:stretch/>
        </p:blipFill>
        <p:spPr>
          <a:xfrm>
            <a:off x="2958307" y="4345377"/>
            <a:ext cx="3219450" cy="824974"/>
          </a:xfrm>
          <a:prstGeom prst="rect">
            <a:avLst/>
          </a:prstGeom>
        </p:spPr>
      </p:pic>
    </p:spTree>
    <p:extLst>
      <p:ext uri="{BB962C8B-B14F-4D97-AF65-F5344CB8AC3E}">
        <p14:creationId xmlns:p14="http://schemas.microsoft.com/office/powerpoint/2010/main" val="193287862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知识图谱表示</a:t>
            </a:r>
          </a:p>
        </p:txBody>
      </p:sp>
      <p:sp>
        <p:nvSpPr>
          <p:cNvPr id="4" name="内容占位符 3"/>
          <p:cNvSpPr>
            <a:spLocks noGrp="1"/>
          </p:cNvSpPr>
          <p:nvPr>
            <p:ph idx="1"/>
          </p:nvPr>
        </p:nvSpPr>
        <p:spPr/>
        <p:txBody>
          <a:bodyPr/>
          <a:lstStyle/>
          <a:p>
            <a:pPr marL="0" indent="0">
              <a:buClrTx/>
              <a:buNone/>
            </a:pPr>
            <a:r>
              <a:rPr lang="zh-CN" altLang="en-US" sz="2000" kern="1200" dirty="0" smtClean="0">
                <a:latin typeface="+mj-ea"/>
                <a:ea typeface="+mj-ea"/>
              </a:rPr>
              <a:t>互联网时代的语义网知识表示框架</a:t>
            </a:r>
            <a:endParaRPr lang="en-US" altLang="zh-CN" sz="2000" kern="1200" dirty="0" smtClean="0">
              <a:latin typeface="+mj-ea"/>
              <a:ea typeface="+mj-ea"/>
            </a:endParaRPr>
          </a:p>
          <a:p>
            <a:pPr marL="0" indent="0">
              <a:buClrTx/>
              <a:buNone/>
            </a:pPr>
            <a:endParaRPr lang="en-US" altLang="zh-CN" sz="2000" kern="1200" dirty="0">
              <a:latin typeface="+mj-ea"/>
              <a:ea typeface="+mj-ea"/>
            </a:endParaRPr>
          </a:p>
          <a:p>
            <a:pPr marL="0" indent="0">
              <a:buClrTx/>
              <a:buNone/>
            </a:pPr>
            <a:r>
              <a:rPr lang="en-US" altLang="zh-CN" sz="1600" dirty="0" smtClean="0">
                <a:latin typeface="+mn-ea"/>
                <a:ea typeface="+mn-ea"/>
              </a:rPr>
              <a:t>        </a:t>
            </a:r>
            <a:r>
              <a:rPr lang="zh-CN" altLang="en-US" sz="1600" dirty="0" smtClean="0">
                <a:latin typeface="宋体" panose="02010600030101010101" pitchFamily="2" charset="-122"/>
                <a:ea typeface="宋体" panose="02010600030101010101" pitchFamily="2" charset="-122"/>
              </a:rPr>
              <a:t>面向语义网的知识表示需要提供一套标准语言用来描述</a:t>
            </a:r>
            <a:r>
              <a:rPr lang="en-US" altLang="zh-CN" sz="1600" dirty="0" smtClean="0">
                <a:latin typeface="宋体" panose="02010600030101010101" pitchFamily="2" charset="-122"/>
                <a:ea typeface="宋体" panose="02010600030101010101" pitchFamily="2" charset="-122"/>
              </a:rPr>
              <a:t>Web</a:t>
            </a:r>
            <a:r>
              <a:rPr lang="zh-CN" altLang="en-US" sz="1600" dirty="0" smtClean="0">
                <a:latin typeface="宋体" panose="02010600030101010101" pitchFamily="2" charset="-122"/>
                <a:ea typeface="宋体" panose="02010600030101010101" pitchFamily="2" charset="-122"/>
              </a:rPr>
              <a:t>的各种信息。早期</a:t>
            </a:r>
            <a:r>
              <a:rPr lang="en-US" altLang="zh-CN" sz="1600" dirty="0" smtClean="0">
                <a:latin typeface="宋体" panose="02010600030101010101" pitchFamily="2" charset="-122"/>
                <a:ea typeface="宋体" panose="02010600030101010101" pitchFamily="2" charset="-122"/>
              </a:rPr>
              <a:t>Web</a:t>
            </a:r>
            <a:r>
              <a:rPr lang="zh-CN" altLang="en-US" sz="1600" dirty="0" smtClean="0">
                <a:latin typeface="宋体" panose="02010600030101010101" pitchFamily="2" charset="-122"/>
                <a:ea typeface="宋体" panose="02010600030101010101" pitchFamily="2" charset="-122"/>
              </a:rPr>
              <a:t>标准语言</a:t>
            </a:r>
            <a:r>
              <a:rPr lang="en-US" altLang="zh-CN" sz="1600" dirty="0" smtClean="0">
                <a:latin typeface="宋体" panose="02010600030101010101" pitchFamily="2" charset="-122"/>
                <a:ea typeface="宋体" panose="02010600030101010101" pitchFamily="2" charset="-122"/>
              </a:rPr>
              <a:t>HTML</a:t>
            </a:r>
            <a:r>
              <a:rPr lang="zh-CN" altLang="en-US" sz="1600" dirty="0" smtClean="0">
                <a:latin typeface="宋体" panose="02010600030101010101" pitchFamily="2" charset="-122"/>
                <a:ea typeface="宋体" panose="02010600030101010101" pitchFamily="2" charset="-122"/>
              </a:rPr>
              <a:t>和</a:t>
            </a:r>
            <a:r>
              <a:rPr lang="en-US" altLang="zh-CN" sz="1600" dirty="0" smtClean="0">
                <a:latin typeface="宋体" panose="02010600030101010101" pitchFamily="2" charset="-122"/>
                <a:ea typeface="宋体" panose="02010600030101010101" pitchFamily="2" charset="-122"/>
              </a:rPr>
              <a:t>XML</a:t>
            </a:r>
            <a:r>
              <a:rPr lang="zh-CN" altLang="en-US" sz="1600" dirty="0" smtClean="0">
                <a:latin typeface="宋体" panose="02010600030101010101" pitchFamily="2" charset="-122"/>
                <a:ea typeface="宋体" panose="02010600030101010101" pitchFamily="2" charset="-122"/>
              </a:rPr>
              <a:t>无法适应语义网对知识表示的要求，所以</a:t>
            </a:r>
            <a:r>
              <a:rPr lang="en-US" altLang="zh-CN" sz="1600" dirty="0" smtClean="0">
                <a:latin typeface="宋体" panose="02010600030101010101" pitchFamily="2" charset="-122"/>
                <a:ea typeface="宋体" panose="02010600030101010101" pitchFamily="2" charset="-122"/>
              </a:rPr>
              <a:t>W3C</a:t>
            </a:r>
            <a:r>
              <a:rPr lang="zh-CN" altLang="en-US" sz="1600" dirty="0" smtClean="0">
                <a:latin typeface="宋体" panose="02010600030101010101" pitchFamily="2" charset="-122"/>
                <a:ea typeface="宋体" panose="02010600030101010101" pitchFamily="2" charset="-122"/>
              </a:rPr>
              <a:t>提出了新的标准语言</a:t>
            </a:r>
            <a:r>
              <a:rPr lang="en-US" altLang="zh-CN" sz="1600" dirty="0" smtClean="0">
                <a:latin typeface="宋体" panose="02010600030101010101" pitchFamily="2" charset="-122"/>
                <a:ea typeface="宋体" panose="02010600030101010101" pitchFamily="2" charset="-122"/>
              </a:rPr>
              <a:t>RDF</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RDFS</a:t>
            </a:r>
            <a:r>
              <a:rPr lang="zh-CN" altLang="en-US" sz="1600" dirty="0" smtClean="0">
                <a:latin typeface="宋体" panose="02010600030101010101" pitchFamily="2" charset="-122"/>
                <a:ea typeface="宋体" panose="02010600030101010101" pitchFamily="2" charset="-122"/>
              </a:rPr>
              <a:t>和</a:t>
            </a:r>
            <a:r>
              <a:rPr lang="en-US" altLang="zh-CN" sz="1600" dirty="0" smtClean="0">
                <a:latin typeface="宋体" panose="02010600030101010101" pitchFamily="2" charset="-122"/>
                <a:ea typeface="宋体" panose="02010600030101010101" pitchFamily="2" charset="-122"/>
              </a:rPr>
              <a:t>OWL</a:t>
            </a:r>
            <a:r>
              <a:rPr lang="zh-CN" altLang="en-US" sz="16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a:buClrTx/>
            </a:pPr>
            <a:r>
              <a:rPr lang="en-US" altLang="zh-CN" sz="1600" dirty="0" smtClean="0">
                <a:latin typeface="+mj-ea"/>
                <a:ea typeface="+mj-ea"/>
              </a:rPr>
              <a:t>RDF</a:t>
            </a:r>
            <a:r>
              <a:rPr lang="zh-CN" altLang="en-US" sz="1600" dirty="0" smtClean="0">
                <a:latin typeface="+mj-ea"/>
                <a:ea typeface="+mj-ea"/>
              </a:rPr>
              <a:t>简介</a:t>
            </a:r>
            <a:endParaRPr lang="en-US" altLang="zh-CN" sz="1600" dirty="0" smtClean="0">
              <a:latin typeface="+mj-ea"/>
              <a:ea typeface="+mj-ea"/>
            </a:endParaRPr>
          </a:p>
          <a:p>
            <a:pPr marL="0" indent="0">
              <a:buClrTx/>
              <a:buNone/>
            </a:pPr>
            <a:r>
              <a:rPr lang="en-US" altLang="zh-CN" sz="1600" dirty="0">
                <a:latin typeface="+mj-ea"/>
                <a:ea typeface="+mj-ea"/>
              </a:rPr>
              <a:t> </a:t>
            </a:r>
            <a:r>
              <a:rPr lang="en-US" altLang="zh-CN" sz="1600" dirty="0" smtClean="0">
                <a:latin typeface="+mj-ea"/>
                <a:ea typeface="+mj-ea"/>
              </a:rPr>
              <a:t>       </a:t>
            </a:r>
            <a:r>
              <a:rPr lang="zh-CN" altLang="en-US" sz="1600" dirty="0" smtClean="0">
                <a:latin typeface="宋体" panose="02010600030101010101" pitchFamily="2" charset="-122"/>
                <a:ea typeface="宋体" panose="02010600030101010101" pitchFamily="2" charset="-122"/>
              </a:rPr>
              <a:t>知识图谱的数据模型为</a:t>
            </a:r>
            <a:r>
              <a:rPr lang="en-US" altLang="zh-CN" sz="1600" dirty="0" smtClean="0">
                <a:latin typeface="宋体" panose="02010600030101010101" pitchFamily="2" charset="-122"/>
                <a:ea typeface="宋体" panose="02010600030101010101" pitchFamily="2" charset="-122"/>
              </a:rPr>
              <a:t>RDF</a:t>
            </a:r>
            <a:r>
              <a:rPr lang="zh-CN" altLang="en-US" sz="1600" dirty="0" smtClean="0">
                <a:latin typeface="宋体" panose="02010600030101010101" pitchFamily="2" charset="-122"/>
                <a:ea typeface="宋体" panose="02010600030101010101" pitchFamily="2" charset="-122"/>
              </a:rPr>
              <a:t>。知识总是以三元组的形式出现。</a:t>
            </a:r>
            <a:endParaRPr lang="en-US" altLang="zh-CN" sz="1600" dirty="0" smtClean="0">
              <a:latin typeface="宋体" panose="02010600030101010101" pitchFamily="2" charset="-122"/>
              <a:ea typeface="宋体" panose="02010600030101010101" pitchFamily="2" charset="-122"/>
            </a:endParaRPr>
          </a:p>
          <a:p>
            <a:pPr marL="0" indent="0">
              <a:buClrTx/>
              <a:buNone/>
            </a:pPr>
            <a:r>
              <a:rPr lang="en-US" altLang="zh-CN" sz="1600" dirty="0">
                <a:latin typeface="宋体" panose="02010600030101010101" pitchFamily="2" charset="-122"/>
                <a:ea typeface="宋体" panose="02010600030101010101" pitchFamily="2" charset="-122"/>
              </a:rPr>
              <a:t>RDF</a:t>
            </a:r>
            <a:r>
              <a:rPr lang="zh-CN" altLang="en-US" sz="1600" dirty="0" smtClean="0">
                <a:latin typeface="宋体" panose="02010600030101010101" pitchFamily="2" charset="-122"/>
                <a:ea typeface="宋体" panose="02010600030101010101" pitchFamily="2" charset="-122"/>
              </a:rPr>
              <a:t>三元组</a:t>
            </a:r>
            <a:r>
              <a:rPr lang="zh-CN" altLang="en-US" sz="1600" dirty="0">
                <a:latin typeface="宋体" panose="02010600030101010101" pitchFamily="2" charset="-122"/>
                <a:ea typeface="宋体" panose="02010600030101010101" pitchFamily="2" charset="-122"/>
              </a:rPr>
              <a:t>：</a:t>
            </a:r>
            <a:r>
              <a:rPr lang="zh-CN" altLang="en-US" sz="1600" dirty="0" smtClean="0">
                <a:latin typeface="宋体" panose="02010600030101010101" pitchFamily="2" charset="-122"/>
                <a:ea typeface="宋体" panose="02010600030101010101" pitchFamily="2" charset="-122"/>
              </a:rPr>
              <a:t>（主语，谓语，宾语）</a:t>
            </a:r>
            <a:endParaRPr lang="en-US" altLang="zh-CN" sz="1600" dirty="0" smtClean="0">
              <a:latin typeface="宋体" panose="02010600030101010101" pitchFamily="2" charset="-122"/>
              <a:ea typeface="宋体" panose="02010600030101010101" pitchFamily="2" charset="-122"/>
            </a:endParaRPr>
          </a:p>
          <a:p>
            <a:pPr marL="0" indent="0">
              <a:buClrTx/>
              <a:buNone/>
            </a:pPr>
            <a:r>
              <a:rPr lang="zh-CN" altLang="en-US" sz="1600" dirty="0" smtClean="0">
                <a:latin typeface="宋体" panose="02010600030101010101" pitchFamily="2" charset="-122"/>
                <a:ea typeface="宋体" panose="02010600030101010101" pitchFamily="2" charset="-122"/>
              </a:rPr>
              <a:t>例如：“</a:t>
            </a:r>
            <a:r>
              <a:rPr lang="en-US" altLang="zh-CN" sz="1600" dirty="0" smtClean="0">
                <a:latin typeface="宋体" panose="02010600030101010101" pitchFamily="2" charset="-122"/>
                <a:ea typeface="宋体" panose="02010600030101010101" pitchFamily="2" charset="-122"/>
              </a:rPr>
              <a:t>IBM</a:t>
            </a:r>
            <a:r>
              <a:rPr lang="zh-CN" altLang="en-US" sz="1600" dirty="0" smtClean="0">
                <a:latin typeface="宋体" panose="02010600030101010101" pitchFamily="2" charset="-122"/>
                <a:ea typeface="宋体" panose="02010600030101010101" pitchFamily="2" charset="-122"/>
              </a:rPr>
              <a:t>邀请</a:t>
            </a:r>
            <a:r>
              <a:rPr lang="en-US" altLang="zh-CN" sz="1600" dirty="0" smtClean="0">
                <a:latin typeface="宋体" panose="02010600030101010101" pitchFamily="2" charset="-122"/>
                <a:ea typeface="宋体" panose="02010600030101010101" pitchFamily="2" charset="-122"/>
              </a:rPr>
              <a:t>Jeff Pan</a:t>
            </a:r>
            <a:r>
              <a:rPr lang="zh-CN" altLang="en-US" sz="1600" dirty="0" smtClean="0">
                <a:latin typeface="宋体" panose="02010600030101010101" pitchFamily="2" charset="-122"/>
                <a:ea typeface="宋体" panose="02010600030101010101" pitchFamily="2" charset="-122"/>
              </a:rPr>
              <a:t>作为演讲者，演讲主题是知识图谱”</a:t>
            </a:r>
            <a:endParaRPr lang="en-US" altLang="zh-CN" sz="1600" dirty="0" smtClean="0">
              <a:latin typeface="宋体" panose="02010600030101010101" pitchFamily="2" charset="-122"/>
              <a:ea typeface="宋体" panose="02010600030101010101" pitchFamily="2" charset="-122"/>
            </a:endParaRPr>
          </a:p>
          <a:p>
            <a:pPr marL="0" indent="0">
              <a:buClrTx/>
              <a:buNone/>
            </a:pPr>
            <a:r>
              <a:rPr lang="zh-CN" altLang="en-US" sz="1600" dirty="0" smtClean="0">
                <a:latin typeface="宋体" panose="02010600030101010101" pitchFamily="2" charset="-122"/>
                <a:ea typeface="宋体" panose="02010600030101010101" pitchFamily="2" charset="-122"/>
                <a:sym typeface="Wingdings" panose="05000000000000000000" pitchFamily="2" charset="2"/>
              </a:rPr>
              <a:t>（</a:t>
            </a:r>
            <a:r>
              <a:rPr lang="en-US" altLang="zh-CN" sz="1600" dirty="0" smtClean="0">
                <a:latin typeface="宋体" panose="02010600030101010101" pitchFamily="2" charset="-122"/>
                <a:ea typeface="宋体" panose="02010600030101010101" pitchFamily="2" charset="-122"/>
                <a:sym typeface="Wingdings" panose="05000000000000000000" pitchFamily="2" charset="2"/>
              </a:rPr>
              <a:t>IBM-</a:t>
            </a:r>
            <a:r>
              <a:rPr lang="en-US" altLang="zh-CN" sz="1600" dirty="0" err="1" smtClean="0">
                <a:latin typeface="宋体" panose="02010600030101010101" pitchFamily="2" charset="-122"/>
                <a:ea typeface="宋体" panose="02010600030101010101" pitchFamily="2" charset="-122"/>
                <a:sym typeface="Wingdings" panose="05000000000000000000" pitchFamily="2" charset="2"/>
              </a:rPr>
              <a:t>Talk,speaker,Jeff</a:t>
            </a:r>
            <a:r>
              <a:rPr lang="zh-CN" altLang="en-US" sz="1600" dirty="0" smtClean="0">
                <a:latin typeface="宋体" panose="02010600030101010101" pitchFamily="2" charset="-122"/>
                <a:ea typeface="宋体" panose="02010600030101010101" pitchFamily="2" charset="-122"/>
                <a:sym typeface="Wingdings" panose="05000000000000000000" pitchFamily="2" charset="2"/>
              </a:rPr>
              <a:t>），（</a:t>
            </a:r>
            <a:r>
              <a:rPr lang="en-US" altLang="zh-CN" sz="1600" dirty="0" smtClean="0">
                <a:latin typeface="宋体" panose="02010600030101010101" pitchFamily="2" charset="-122"/>
                <a:ea typeface="宋体" panose="02010600030101010101" pitchFamily="2" charset="-122"/>
                <a:sym typeface="Wingdings" panose="05000000000000000000" pitchFamily="2" charset="2"/>
              </a:rPr>
              <a:t>IBM-</a:t>
            </a:r>
            <a:r>
              <a:rPr lang="en-US" altLang="zh-CN" sz="1600" dirty="0" err="1" smtClean="0">
                <a:latin typeface="宋体" panose="02010600030101010101" pitchFamily="2" charset="-122"/>
                <a:ea typeface="宋体" panose="02010600030101010101" pitchFamily="2" charset="-122"/>
                <a:sym typeface="Wingdings" panose="05000000000000000000" pitchFamily="2" charset="2"/>
              </a:rPr>
              <a:t>Talk,theme,KG</a:t>
            </a:r>
            <a:r>
              <a:rPr lang="zh-CN" altLang="en-US" sz="1600" dirty="0" smtClean="0">
                <a:latin typeface="宋体" panose="02010600030101010101" pitchFamily="2" charset="-122"/>
                <a:ea typeface="宋体" panose="02010600030101010101" pitchFamily="2" charset="-122"/>
                <a:sym typeface="Wingdings" panose="05000000000000000000" pitchFamily="2" charset="2"/>
              </a:rPr>
              <a:t>）</a:t>
            </a:r>
            <a:endParaRPr lang="en-US" altLang="zh-CN" sz="1600" dirty="0" smtClean="0">
              <a:latin typeface="宋体" panose="02010600030101010101" pitchFamily="2" charset="-122"/>
              <a:ea typeface="宋体" panose="02010600030101010101" pitchFamily="2" charset="-122"/>
              <a:sym typeface="Wingdings" panose="05000000000000000000" pitchFamily="2" charset="2"/>
            </a:endParaRPr>
          </a:p>
          <a:p>
            <a:pPr marL="0" indent="0">
              <a:buClrTx/>
              <a:buNone/>
            </a:pPr>
            <a:endParaRPr lang="en-US" altLang="zh-CN" sz="1600" dirty="0" smtClean="0">
              <a:latin typeface="宋体" panose="02010600030101010101" pitchFamily="2" charset="-122"/>
              <a:ea typeface="宋体" panose="02010600030101010101" pitchFamily="2" charset="-122"/>
              <a:sym typeface="Wingdings" panose="05000000000000000000" pitchFamily="2" charset="2"/>
            </a:endParaRPr>
          </a:p>
          <a:p>
            <a:pPr marL="0" indent="0">
              <a:buClrTx/>
              <a:buNone/>
            </a:pPr>
            <a:r>
              <a:rPr lang="zh-CN" altLang="en-US" sz="1600" dirty="0" smtClean="0">
                <a:latin typeface="宋体" panose="02010600030101010101" pitchFamily="2" charset="-122"/>
                <a:ea typeface="宋体" panose="02010600030101010101" pitchFamily="2" charset="-122"/>
                <a:sym typeface="Wingdings" panose="05000000000000000000" pitchFamily="2" charset="2"/>
              </a:rPr>
              <a:t>精确查询并获取知识图谱中的三元组的有关信息是是语义搜索的核心</a:t>
            </a:r>
            <a:endParaRPr lang="en-US" altLang="zh-CN" sz="1600" dirty="0" smtClean="0">
              <a:latin typeface="宋体" panose="02010600030101010101" pitchFamily="2" charset="-122"/>
              <a:ea typeface="宋体" panose="02010600030101010101" pitchFamily="2" charset="-122"/>
              <a:sym typeface="Wingdings" panose="05000000000000000000" pitchFamily="2" charset="2"/>
            </a:endParaRPr>
          </a:p>
        </p:txBody>
      </p:sp>
      <p:pic>
        <p:nvPicPr>
          <p:cNvPr id="3" name="图片 2"/>
          <p:cNvPicPr>
            <a:picLocks noChangeAspect="1"/>
          </p:cNvPicPr>
          <p:nvPr/>
        </p:nvPicPr>
        <p:blipFill>
          <a:blip r:embed="rId3"/>
          <a:stretch>
            <a:fillRect/>
          </a:stretch>
        </p:blipFill>
        <p:spPr>
          <a:xfrm>
            <a:off x="6734175" y="3356992"/>
            <a:ext cx="2409825" cy="2838450"/>
          </a:xfrm>
          <a:prstGeom prst="rect">
            <a:avLst/>
          </a:prstGeom>
        </p:spPr>
      </p:pic>
    </p:spTree>
    <p:extLst>
      <p:ext uri="{BB962C8B-B14F-4D97-AF65-F5344CB8AC3E}">
        <p14:creationId xmlns:p14="http://schemas.microsoft.com/office/powerpoint/2010/main" val="1836830959"/>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知识问答</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395288"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zh-CN" altLang="en-US" sz="2000" kern="0" dirty="0" smtClean="0">
                <a:latin typeface="+mj-ea"/>
                <a:ea typeface="+mj-ea"/>
              </a:rPr>
              <a:t>基于</a:t>
            </a:r>
            <a:r>
              <a:rPr lang="en-US" altLang="zh-CN" sz="2000" kern="0" dirty="0" err="1" smtClean="0">
                <a:latin typeface="+mj-ea"/>
                <a:ea typeface="+mj-ea"/>
              </a:rPr>
              <a:t>gAnswer</a:t>
            </a:r>
            <a:r>
              <a:rPr lang="zh-CN" altLang="en-US" sz="2000" kern="0" dirty="0" smtClean="0">
                <a:latin typeface="+mj-ea"/>
                <a:ea typeface="+mj-ea"/>
              </a:rPr>
              <a:t>构建知识问答系统</a:t>
            </a:r>
            <a:endParaRPr lang="en-US" altLang="zh-CN" sz="2000" kern="0" dirty="0" smtClean="0">
              <a:latin typeface="+mj-ea"/>
              <a:ea typeface="+mj-ea"/>
            </a:endParaRPr>
          </a:p>
          <a:p>
            <a:pPr marL="0" indent="0">
              <a:buClrTx/>
              <a:buNone/>
            </a:pPr>
            <a:endParaRPr lang="en-US" altLang="zh-CN" sz="2000" kern="0" dirty="0">
              <a:latin typeface="+mj-ea"/>
              <a:ea typeface="+mj-ea"/>
            </a:endParaRPr>
          </a:p>
          <a:p>
            <a:pPr marL="0" indent="0">
              <a:buClrTx/>
              <a:buNone/>
            </a:pPr>
            <a:r>
              <a:rPr lang="en-US" altLang="zh-CN" sz="1600" kern="0" dirty="0" smtClean="0">
                <a:latin typeface="宋体" panose="02010600030101010101" pitchFamily="2" charset="-122"/>
                <a:ea typeface="宋体" panose="02010600030101010101" pitchFamily="2" charset="-122"/>
              </a:rPr>
              <a:t>    </a:t>
            </a:r>
            <a:endParaRPr lang="en-US" altLang="zh-CN" sz="1400" kern="0" dirty="0" smtClean="0">
              <a:latin typeface="宋体" panose="02010600030101010101" pitchFamily="2" charset="-122"/>
              <a:ea typeface="宋体" panose="02010600030101010101" pitchFamily="2" charset="-122"/>
            </a:endParaRPr>
          </a:p>
          <a:p>
            <a:pPr marL="0" indent="0">
              <a:buClrTx/>
              <a:buNone/>
            </a:pPr>
            <a:endParaRPr lang="en-US" altLang="zh-CN" sz="1400" kern="0" dirty="0">
              <a:latin typeface="宋体" panose="02010600030101010101" pitchFamily="2" charset="-122"/>
              <a:ea typeface="宋体" panose="02010600030101010101" pitchFamily="2" charset="-122"/>
            </a:endParaRPr>
          </a:p>
          <a:p>
            <a:pPr marL="0" indent="0">
              <a:buClrTx/>
              <a:buNone/>
            </a:pPr>
            <a:endParaRPr lang="en-US" altLang="zh-CN" sz="1400" kern="0" dirty="0" smtClean="0">
              <a:latin typeface="宋体" panose="02010600030101010101" pitchFamily="2" charset="-122"/>
              <a:ea typeface="宋体" panose="02010600030101010101" pitchFamily="2" charset="-122"/>
            </a:endParaRPr>
          </a:p>
        </p:txBody>
      </p:sp>
      <p:pic>
        <p:nvPicPr>
          <p:cNvPr id="9" name="图片 8"/>
          <p:cNvPicPr>
            <a:picLocks noChangeAspect="1"/>
          </p:cNvPicPr>
          <p:nvPr/>
        </p:nvPicPr>
        <p:blipFill>
          <a:blip r:embed="rId3"/>
          <a:stretch>
            <a:fillRect/>
          </a:stretch>
        </p:blipFill>
        <p:spPr>
          <a:xfrm>
            <a:off x="155212" y="3493620"/>
            <a:ext cx="8988788" cy="3214688"/>
          </a:xfrm>
          <a:prstGeom prst="rect">
            <a:avLst/>
          </a:prstGeom>
        </p:spPr>
      </p:pic>
      <p:pic>
        <p:nvPicPr>
          <p:cNvPr id="10" name="图片 9"/>
          <p:cNvPicPr>
            <a:picLocks noChangeAspect="1"/>
          </p:cNvPicPr>
          <p:nvPr/>
        </p:nvPicPr>
        <p:blipFill>
          <a:blip r:embed="rId4"/>
          <a:stretch>
            <a:fillRect/>
          </a:stretch>
        </p:blipFill>
        <p:spPr>
          <a:xfrm>
            <a:off x="242479" y="1712445"/>
            <a:ext cx="1724025" cy="1781175"/>
          </a:xfrm>
          <a:prstGeom prst="rect">
            <a:avLst/>
          </a:prstGeom>
        </p:spPr>
      </p:pic>
      <p:pic>
        <p:nvPicPr>
          <p:cNvPr id="11" name="图片 10"/>
          <p:cNvPicPr>
            <a:picLocks noChangeAspect="1"/>
          </p:cNvPicPr>
          <p:nvPr/>
        </p:nvPicPr>
        <p:blipFill>
          <a:blip r:embed="rId5"/>
          <a:stretch>
            <a:fillRect/>
          </a:stretch>
        </p:blipFill>
        <p:spPr>
          <a:xfrm>
            <a:off x="1547664" y="2271712"/>
            <a:ext cx="7596336" cy="952500"/>
          </a:xfrm>
          <a:prstGeom prst="rect">
            <a:avLst/>
          </a:prstGeom>
        </p:spPr>
      </p:pic>
    </p:spTree>
    <p:extLst>
      <p:ext uri="{BB962C8B-B14F-4D97-AF65-F5344CB8AC3E}">
        <p14:creationId xmlns:p14="http://schemas.microsoft.com/office/powerpoint/2010/main" val="1270672346"/>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知识问答</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395288"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zh-CN" altLang="en-US" sz="2000" kern="0" dirty="0" smtClean="0">
                <a:latin typeface="+mj-ea"/>
                <a:ea typeface="+mj-ea"/>
              </a:rPr>
              <a:t>基于</a:t>
            </a:r>
            <a:r>
              <a:rPr lang="en-US" altLang="zh-CN" sz="2000" kern="0" dirty="0" err="1" smtClean="0">
                <a:latin typeface="+mj-ea"/>
                <a:ea typeface="+mj-ea"/>
              </a:rPr>
              <a:t>gAnswer</a:t>
            </a:r>
            <a:r>
              <a:rPr lang="zh-CN" altLang="en-US" sz="2000" kern="0" dirty="0" smtClean="0">
                <a:latin typeface="+mj-ea"/>
                <a:ea typeface="+mj-ea"/>
              </a:rPr>
              <a:t>构建知识问答系统</a:t>
            </a:r>
            <a:endParaRPr lang="en-US" altLang="zh-CN" sz="2000" kern="0" dirty="0" smtClean="0">
              <a:latin typeface="+mj-ea"/>
              <a:ea typeface="+mj-ea"/>
            </a:endParaRPr>
          </a:p>
          <a:p>
            <a:pPr marL="0" indent="0">
              <a:buClrTx/>
              <a:buNone/>
            </a:pPr>
            <a:endParaRPr lang="en-US" altLang="zh-CN" sz="1600" kern="0" dirty="0" smtClean="0">
              <a:latin typeface="+mj-ea"/>
              <a:ea typeface="+mj-ea"/>
            </a:endParaRPr>
          </a:p>
          <a:p>
            <a:pPr marL="0" indent="0">
              <a:buClrTx/>
              <a:buNone/>
            </a:pPr>
            <a:r>
              <a:rPr lang="en-US" altLang="zh-CN" sz="1600" kern="0" dirty="0" err="1" smtClean="0">
                <a:latin typeface="+mj-ea"/>
                <a:ea typeface="+mj-ea"/>
              </a:rPr>
              <a:t>gAnswer</a:t>
            </a:r>
            <a:r>
              <a:rPr lang="zh-CN" altLang="en-US" sz="1600" kern="0" dirty="0" smtClean="0">
                <a:latin typeface="+mj-ea"/>
                <a:ea typeface="+mj-ea"/>
              </a:rPr>
              <a:t>系统处理流程</a:t>
            </a:r>
            <a:endParaRPr lang="en-US" altLang="zh-CN" sz="1600" kern="0" dirty="0">
              <a:latin typeface="+mj-ea"/>
              <a:ea typeface="+mj-ea"/>
            </a:endParaRPr>
          </a:p>
          <a:p>
            <a:pPr marL="0" indent="0">
              <a:buClrTx/>
              <a:buNone/>
            </a:pPr>
            <a:r>
              <a:rPr lang="en-US" altLang="zh-CN" sz="1600" kern="0" dirty="0" smtClean="0">
                <a:latin typeface="宋体" panose="02010600030101010101" pitchFamily="2" charset="-122"/>
                <a:ea typeface="宋体" panose="02010600030101010101" pitchFamily="2" charset="-122"/>
              </a:rPr>
              <a:t>    </a:t>
            </a:r>
            <a:endParaRPr lang="en-US" altLang="zh-CN" sz="1400" kern="0" dirty="0" smtClean="0">
              <a:latin typeface="宋体" panose="02010600030101010101" pitchFamily="2" charset="-122"/>
              <a:ea typeface="宋体" panose="02010600030101010101" pitchFamily="2" charset="-122"/>
            </a:endParaRPr>
          </a:p>
          <a:p>
            <a:pPr marL="0" indent="0">
              <a:buClrTx/>
              <a:buNone/>
            </a:pPr>
            <a:endParaRPr lang="en-US" altLang="zh-CN" sz="1400" kern="0" dirty="0" smtClean="0">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3"/>
          <a:stretch>
            <a:fillRect/>
          </a:stretch>
        </p:blipFill>
        <p:spPr>
          <a:xfrm>
            <a:off x="4211960" y="1125538"/>
            <a:ext cx="4229100" cy="5486400"/>
          </a:xfrm>
          <a:prstGeom prst="rect">
            <a:avLst/>
          </a:prstGeom>
        </p:spPr>
      </p:pic>
      <p:sp>
        <p:nvSpPr>
          <p:cNvPr id="7" name="文本框 6"/>
          <p:cNvSpPr txBox="1"/>
          <p:nvPr/>
        </p:nvSpPr>
        <p:spPr>
          <a:xfrm>
            <a:off x="401638" y="2636912"/>
            <a:ext cx="3810322" cy="3293209"/>
          </a:xfrm>
          <a:prstGeom prst="rect">
            <a:avLst/>
          </a:prstGeom>
          <a:noFill/>
        </p:spPr>
        <p:txBody>
          <a:bodyPr wrap="square" rtlCol="0">
            <a:spAutoFit/>
          </a:bodyPr>
          <a:lstStyle/>
          <a:p>
            <a:pPr marL="0" indent="0">
              <a:buClrTx/>
              <a:buNone/>
            </a:pPr>
            <a:r>
              <a:rPr lang="en-US" altLang="zh-CN" sz="1600" kern="0" dirty="0" err="1">
                <a:latin typeface="宋体" panose="02010600030101010101" pitchFamily="2" charset="-122"/>
              </a:rPr>
              <a:t>gAnswer</a:t>
            </a:r>
            <a:r>
              <a:rPr lang="zh-CN" altLang="en-US" sz="1600" kern="0" dirty="0">
                <a:latin typeface="宋体" panose="02010600030101010101" pitchFamily="2" charset="-122"/>
              </a:rPr>
              <a:t>系统使用</a:t>
            </a:r>
            <a:r>
              <a:rPr lang="en-US" altLang="zh-CN" sz="1600" kern="0" dirty="0">
                <a:latin typeface="宋体" panose="02010600030101010101" pitchFamily="2" charset="-122"/>
              </a:rPr>
              <a:t>RDF</a:t>
            </a:r>
            <a:r>
              <a:rPr lang="zh-CN" altLang="en-US" sz="1600" kern="0" dirty="0">
                <a:latin typeface="宋体" panose="02010600030101010101" pitchFamily="2" charset="-122"/>
              </a:rPr>
              <a:t>格式的</a:t>
            </a:r>
            <a:r>
              <a:rPr lang="zh-CN" altLang="en-US" sz="1600" kern="0" dirty="0" smtClean="0">
                <a:latin typeface="宋体" panose="02010600030101010101" pitchFamily="2" charset="-122"/>
              </a:rPr>
              <a:t>数据集</a:t>
            </a:r>
            <a:endParaRPr lang="en-US" altLang="zh-CN" sz="1600" kern="0" dirty="0" smtClean="0">
              <a:latin typeface="宋体" panose="02010600030101010101" pitchFamily="2" charset="-122"/>
            </a:endParaRPr>
          </a:p>
          <a:p>
            <a:pPr marL="0" indent="0">
              <a:buClrTx/>
              <a:buNone/>
            </a:pPr>
            <a:endParaRPr lang="en-US" altLang="zh-CN" sz="1600" kern="0" dirty="0" smtClean="0">
              <a:latin typeface="宋体" panose="02010600030101010101" pitchFamily="2" charset="-122"/>
            </a:endParaRPr>
          </a:p>
          <a:p>
            <a:pPr marL="0" indent="0">
              <a:buClrTx/>
              <a:buNone/>
            </a:pPr>
            <a:r>
              <a:rPr lang="zh-CN" altLang="en-US" sz="1600" kern="0" dirty="0" smtClean="0">
                <a:latin typeface="宋体" panose="02010600030101010101" pitchFamily="2" charset="-122"/>
              </a:rPr>
              <a:t>其</a:t>
            </a:r>
            <a:r>
              <a:rPr lang="zh-CN" altLang="en-US" sz="1600" kern="0" dirty="0">
                <a:latin typeface="宋体" panose="02010600030101010101" pitchFamily="2" charset="-122"/>
              </a:rPr>
              <a:t>运行</a:t>
            </a:r>
            <a:r>
              <a:rPr lang="zh-CN" altLang="en-US" sz="1600" kern="0" dirty="0" smtClean="0">
                <a:latin typeface="宋体" panose="02010600030101010101" pitchFamily="2" charset="-122"/>
              </a:rPr>
              <a:t>需要借助</a:t>
            </a:r>
            <a:r>
              <a:rPr lang="zh-CN" altLang="en-US" sz="1600" kern="0" dirty="0">
                <a:latin typeface="宋体" panose="02010600030101010101" pitchFamily="2" charset="-122"/>
              </a:rPr>
              <a:t>支持</a:t>
            </a:r>
            <a:r>
              <a:rPr lang="en-US" altLang="zh-CN" sz="1600" kern="0" dirty="0">
                <a:latin typeface="宋体" panose="02010600030101010101" pitchFamily="2" charset="-122"/>
              </a:rPr>
              <a:t>SPARQL</a:t>
            </a:r>
            <a:r>
              <a:rPr lang="zh-CN" altLang="en-US" sz="1600" kern="0" dirty="0">
                <a:latin typeface="宋体" panose="02010600030101010101" pitchFamily="2" charset="-122"/>
              </a:rPr>
              <a:t>查询的图数据库系统来获取</a:t>
            </a:r>
            <a:r>
              <a:rPr lang="zh-CN" altLang="en-US" sz="1600" kern="0" dirty="0" smtClean="0">
                <a:latin typeface="宋体" panose="02010600030101010101" pitchFamily="2" charset="-122"/>
              </a:rPr>
              <a:t>最终答案（目前</a:t>
            </a:r>
            <a:r>
              <a:rPr lang="zh-CN" altLang="en-US" sz="1600" kern="0" dirty="0">
                <a:latin typeface="宋体" panose="02010600030101010101" pitchFamily="2" charset="-122"/>
              </a:rPr>
              <a:t>的版本中使用</a:t>
            </a:r>
            <a:r>
              <a:rPr lang="en-US" altLang="zh-CN" sz="1600" kern="0" dirty="0" err="1">
                <a:latin typeface="宋体" panose="02010600030101010101" pitchFamily="2" charset="-122"/>
              </a:rPr>
              <a:t>gStore</a:t>
            </a:r>
            <a:r>
              <a:rPr lang="zh-CN" altLang="en-US" sz="1600" kern="0" dirty="0" smtClean="0">
                <a:latin typeface="宋体" panose="02010600030101010101" pitchFamily="2" charset="-122"/>
              </a:rPr>
              <a:t>系统）</a:t>
            </a:r>
            <a:endParaRPr lang="en-US" altLang="zh-CN" sz="1600" kern="0" dirty="0" smtClean="0">
              <a:latin typeface="宋体" panose="02010600030101010101" pitchFamily="2" charset="-122"/>
            </a:endParaRPr>
          </a:p>
          <a:p>
            <a:pPr marL="0" indent="0">
              <a:buClrTx/>
              <a:buNone/>
            </a:pPr>
            <a:endParaRPr lang="en-US" altLang="zh-CN" sz="1600" kern="0" dirty="0" smtClean="0">
              <a:latin typeface="宋体" panose="02010600030101010101" pitchFamily="2" charset="-122"/>
            </a:endParaRPr>
          </a:p>
          <a:p>
            <a:pPr marL="0" indent="0">
              <a:buClrTx/>
              <a:buNone/>
            </a:pPr>
            <a:r>
              <a:rPr lang="zh-CN" altLang="en-US" sz="1600" kern="0" dirty="0" smtClean="0">
                <a:latin typeface="宋体" panose="02010600030101010101" pitchFamily="2" charset="-122"/>
              </a:rPr>
              <a:t>在生成</a:t>
            </a:r>
            <a:r>
              <a:rPr lang="en-US" altLang="zh-CN" sz="1600" kern="0" dirty="0" smtClean="0">
                <a:latin typeface="宋体" panose="02010600030101010101" pitchFamily="2" charset="-122"/>
              </a:rPr>
              <a:t>SPARQL</a:t>
            </a:r>
            <a:r>
              <a:rPr lang="zh-CN" altLang="en-US" sz="1600" kern="0" dirty="0">
                <a:latin typeface="宋体" panose="02010600030101010101" pitchFamily="2" charset="-122"/>
              </a:rPr>
              <a:t>阶段，需要借助</a:t>
            </a:r>
            <a:r>
              <a:rPr lang="en-US" altLang="zh-CN" sz="1600" kern="0" dirty="0" err="1">
                <a:latin typeface="宋体" panose="02010600030101010101" pitchFamily="2" charset="-122"/>
              </a:rPr>
              <a:t>Lucene</a:t>
            </a:r>
            <a:r>
              <a:rPr lang="zh-CN" altLang="en-US" sz="1600" kern="0" dirty="0">
                <a:latin typeface="宋体" panose="02010600030101010101" pitchFamily="2" charset="-122"/>
              </a:rPr>
              <a:t>对辅助信息</a:t>
            </a:r>
            <a:r>
              <a:rPr lang="zh-CN" altLang="en-US" sz="1600" kern="0" dirty="0" smtClean="0">
                <a:latin typeface="宋体" panose="02010600030101010101" pitchFamily="2" charset="-122"/>
              </a:rPr>
              <a:t>进行索引</a:t>
            </a:r>
            <a:endParaRPr lang="en-US" altLang="zh-CN" sz="1600" kern="0" dirty="0" smtClean="0">
              <a:latin typeface="宋体" panose="02010600030101010101" pitchFamily="2" charset="-122"/>
            </a:endParaRPr>
          </a:p>
          <a:p>
            <a:pPr marL="0" indent="0">
              <a:buClrTx/>
              <a:buNone/>
            </a:pPr>
            <a:endParaRPr lang="en-US" altLang="zh-CN" sz="1600" kern="0" dirty="0">
              <a:latin typeface="宋体" panose="02010600030101010101" pitchFamily="2" charset="-122"/>
            </a:endParaRPr>
          </a:p>
          <a:p>
            <a:r>
              <a:rPr lang="zh-CN" altLang="en-US" sz="1600" dirty="0"/>
              <a:t>可以使用</a:t>
            </a:r>
            <a:r>
              <a:rPr lang="en-US" altLang="zh-CN" sz="1600" dirty="0" err="1"/>
              <a:t>gAnswer</a:t>
            </a:r>
            <a:r>
              <a:rPr lang="zh-CN" altLang="en-US" sz="1600" dirty="0"/>
              <a:t>系统构建自己的领域知识问答，</a:t>
            </a:r>
            <a:r>
              <a:rPr lang="en-US" altLang="zh-CN" sz="1600" dirty="0" err="1"/>
              <a:t>gAnswer</a:t>
            </a:r>
            <a:r>
              <a:rPr lang="zh-CN" altLang="en-US" sz="1600" dirty="0"/>
              <a:t>为开发者提供了打包版本，通过</a:t>
            </a:r>
            <a:r>
              <a:rPr lang="en-US" altLang="zh-CN" sz="1600" dirty="0"/>
              <a:t>RESTful HTTP API</a:t>
            </a:r>
            <a:r>
              <a:rPr lang="zh-CN" altLang="en-US" sz="1600" dirty="0"/>
              <a:t>通过发送</a:t>
            </a:r>
            <a:r>
              <a:rPr lang="en-US" altLang="zh-CN" sz="1600" dirty="0"/>
              <a:t>JSON</a:t>
            </a:r>
            <a:r>
              <a:rPr lang="zh-CN" altLang="en-US" sz="1600" dirty="0"/>
              <a:t>格式的数据进行</a:t>
            </a:r>
            <a:r>
              <a:rPr lang="zh-CN" altLang="en-US" sz="1600" dirty="0" smtClean="0"/>
              <a:t>交互</a:t>
            </a:r>
            <a:endParaRPr lang="en-US" altLang="zh-CN" sz="1600" kern="0" dirty="0">
              <a:latin typeface="宋体" panose="02010600030101010101" pitchFamily="2" charset="-122"/>
            </a:endParaRPr>
          </a:p>
        </p:txBody>
      </p:sp>
    </p:spTree>
    <p:extLst>
      <p:ext uri="{BB962C8B-B14F-4D97-AF65-F5344CB8AC3E}">
        <p14:creationId xmlns:p14="http://schemas.microsoft.com/office/powerpoint/2010/main" val="3836285830"/>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descr="D:\09年年会海报\PPT模板\田振华PPT\1.jpg"/>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682244709"/>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知识图谱表示</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Font typeface="Wingdings" pitchFamily="2" charset="2"/>
              <a:buNone/>
            </a:pPr>
            <a:r>
              <a:rPr lang="zh-CN" altLang="en-US" sz="2000" kern="0" dirty="0" smtClean="0">
                <a:latin typeface="+mj-ea"/>
                <a:ea typeface="+mj-ea"/>
              </a:rPr>
              <a:t>结构化查询语言</a:t>
            </a:r>
            <a:endParaRPr lang="en-US" altLang="zh-CN" sz="1600" kern="1200" dirty="0" smtClean="0">
              <a:latin typeface="宋体" panose="02010600030101010101" pitchFamily="2" charset="-122"/>
              <a:ea typeface="宋体" panose="02010600030101010101" pitchFamily="2" charset="-122"/>
            </a:endParaRPr>
          </a:p>
          <a:p>
            <a:pPr marL="0" indent="0">
              <a:buClrTx/>
              <a:buFont typeface="Wingdings" pitchFamily="2" charset="2"/>
              <a:buNone/>
            </a:pPr>
            <a:r>
              <a:rPr lang="en-US" altLang="zh-CN" sz="1600" kern="0" dirty="0" smtClean="0">
                <a:latin typeface="+mn-ea"/>
                <a:ea typeface="+mn-ea"/>
              </a:rPr>
              <a:t>    </a:t>
            </a:r>
          </a:p>
          <a:p>
            <a:pPr>
              <a:buClrTx/>
            </a:pPr>
            <a:r>
              <a:rPr lang="en-US" altLang="zh-CN" sz="1600" kern="0" dirty="0" smtClean="0">
                <a:latin typeface="+mn-ea"/>
                <a:ea typeface="+mn-ea"/>
              </a:rPr>
              <a:t>SPARQL</a:t>
            </a:r>
            <a:r>
              <a:rPr lang="zh-CN" altLang="en-US" sz="1600" kern="0" dirty="0" smtClean="0">
                <a:latin typeface="+mn-ea"/>
                <a:ea typeface="+mn-ea"/>
              </a:rPr>
              <a:t>知识图谱查询基本构成</a:t>
            </a:r>
            <a:endParaRPr lang="en-US" altLang="zh-CN" sz="1600" kern="0" dirty="0" smtClean="0">
              <a:latin typeface="+mn-ea"/>
              <a:ea typeface="+mn-ea"/>
            </a:endParaRPr>
          </a:p>
          <a:p>
            <a:pPr>
              <a:buClrTx/>
              <a:buFont typeface="Arial" panose="020B0604020202020204" pitchFamily="34" charset="0"/>
              <a:buChar char="•"/>
            </a:pPr>
            <a:r>
              <a:rPr lang="zh-CN" altLang="en-US" sz="1600" kern="0" dirty="0" smtClean="0">
                <a:latin typeface="宋体" panose="02010600030101010101" pitchFamily="2" charset="-122"/>
                <a:ea typeface="宋体" panose="02010600030101010101" pitchFamily="2" charset="-122"/>
              </a:rPr>
              <a:t>变量，</a:t>
            </a:r>
            <a:r>
              <a:rPr lang="en-US" altLang="zh-CN" sz="1600" kern="0" dirty="0" smtClean="0">
                <a:latin typeface="宋体" panose="02010600030101010101" pitchFamily="2" charset="-122"/>
                <a:ea typeface="宋体" panose="02010600030101010101" pitchFamily="2" charset="-122"/>
              </a:rPr>
              <a:t>RDF</a:t>
            </a:r>
            <a:r>
              <a:rPr lang="zh-CN" altLang="en-US" sz="1600" kern="0" dirty="0" smtClean="0">
                <a:latin typeface="宋体" panose="02010600030101010101" pitchFamily="2" charset="-122"/>
                <a:ea typeface="宋体" panose="02010600030101010101" pitchFamily="2" charset="-122"/>
              </a:rPr>
              <a:t>中的资源，以“？”或者“</a:t>
            </a:r>
            <a:r>
              <a:rPr lang="en-US" altLang="zh-CN" sz="1600" kern="0" dirty="0">
                <a:latin typeface="宋体" panose="02010600030101010101" pitchFamily="2" charset="-122"/>
                <a:ea typeface="宋体" panose="02010600030101010101" pitchFamily="2" charset="-122"/>
              </a:rPr>
              <a:t>$</a:t>
            </a:r>
            <a:r>
              <a:rPr lang="zh-CN" altLang="en-US" sz="1600" kern="0" dirty="0" smtClean="0">
                <a:latin typeface="宋体" panose="02010600030101010101" pitchFamily="2" charset="-122"/>
                <a:ea typeface="宋体" panose="02010600030101010101" pitchFamily="2" charset="-122"/>
              </a:rPr>
              <a:t>”指示</a:t>
            </a:r>
            <a:endParaRPr lang="en-US" altLang="zh-CN" sz="1600" kern="0" dirty="0" smtClean="0">
              <a:latin typeface="宋体" panose="02010600030101010101" pitchFamily="2" charset="-122"/>
              <a:ea typeface="宋体" panose="02010600030101010101" pitchFamily="2" charset="-122"/>
            </a:endParaRPr>
          </a:p>
          <a:p>
            <a:pPr>
              <a:buClrTx/>
              <a:buFont typeface="Arial" panose="020B0604020202020204" pitchFamily="34" charset="0"/>
              <a:buChar char="•"/>
            </a:pPr>
            <a:r>
              <a:rPr lang="zh-CN" altLang="en-US" sz="1600" kern="0" dirty="0" smtClean="0">
                <a:latin typeface="宋体" panose="02010600030101010101" pitchFamily="2" charset="-122"/>
                <a:ea typeface="宋体" panose="02010600030101010101" pitchFamily="2" charset="-122"/>
              </a:rPr>
              <a:t>三元组模板，在</a:t>
            </a:r>
            <a:r>
              <a:rPr lang="en-US" altLang="zh-CN" sz="1600" kern="0" dirty="0" smtClean="0">
                <a:latin typeface="宋体" panose="02010600030101010101" pitchFamily="2" charset="-122"/>
                <a:ea typeface="宋体" panose="02010600030101010101" pitchFamily="2" charset="-122"/>
              </a:rPr>
              <a:t>WHERE</a:t>
            </a:r>
            <a:r>
              <a:rPr lang="zh-CN" altLang="en-US" sz="1600" kern="0" dirty="0" smtClean="0">
                <a:latin typeface="宋体" panose="02010600030101010101" pitchFamily="2" charset="-122"/>
                <a:ea typeface="宋体" panose="02010600030101010101" pitchFamily="2" charset="-122"/>
              </a:rPr>
              <a:t>子句中列出关联的三元组模板</a:t>
            </a:r>
            <a:endParaRPr lang="en-US" altLang="zh-CN" sz="1600" kern="0" dirty="0" smtClean="0">
              <a:latin typeface="宋体" panose="02010600030101010101" pitchFamily="2" charset="-122"/>
              <a:ea typeface="宋体" panose="02010600030101010101" pitchFamily="2" charset="-122"/>
            </a:endParaRPr>
          </a:p>
          <a:p>
            <a:pPr>
              <a:buClrTx/>
              <a:buFont typeface="Arial" panose="020B0604020202020204" pitchFamily="34" charset="0"/>
              <a:buChar char="•"/>
            </a:pPr>
            <a:r>
              <a:rPr lang="en-US" altLang="zh-CN" sz="1600" kern="0" dirty="0" smtClean="0">
                <a:latin typeface="宋体" panose="02010600030101010101" pitchFamily="2" charset="-122"/>
                <a:ea typeface="宋体" panose="02010600030101010101" pitchFamily="2" charset="-122"/>
              </a:rPr>
              <a:t>SELECT</a:t>
            </a:r>
            <a:r>
              <a:rPr lang="zh-CN" altLang="en-US" sz="1600" kern="0" dirty="0" smtClean="0">
                <a:latin typeface="宋体" panose="02010600030101010101" pitchFamily="2" charset="-122"/>
                <a:ea typeface="宋体" panose="02010600030101010101" pitchFamily="2" charset="-122"/>
              </a:rPr>
              <a:t>子句指示要查询的目标变量</a:t>
            </a:r>
            <a:endParaRPr lang="en-US" altLang="zh-CN" sz="1600" kern="0" dirty="0" smtClean="0">
              <a:latin typeface="宋体" panose="02010600030101010101" pitchFamily="2" charset="-122"/>
              <a:ea typeface="宋体" panose="02010600030101010101" pitchFamily="2" charset="-122"/>
            </a:endParaRPr>
          </a:p>
          <a:p>
            <a:pPr marL="0" indent="0">
              <a:buClrTx/>
              <a:buNone/>
            </a:pPr>
            <a:endParaRPr lang="en-US" altLang="zh-CN" sz="1600" kern="0" dirty="0">
              <a:latin typeface="宋体" panose="02010600030101010101" pitchFamily="2" charset="-122"/>
              <a:ea typeface="宋体" panose="02010600030101010101" pitchFamily="2" charset="-122"/>
            </a:endParaRPr>
          </a:p>
          <a:p>
            <a:pPr marL="0" indent="0">
              <a:buClrTx/>
              <a:buNone/>
            </a:pPr>
            <a:endParaRPr lang="en-US" altLang="zh-CN" sz="1600" kern="0" dirty="0" smtClean="0">
              <a:latin typeface="宋体" panose="02010600030101010101" pitchFamily="2" charset="-122"/>
              <a:ea typeface="宋体" panose="02010600030101010101" pitchFamily="2" charset="-122"/>
            </a:endParaRPr>
          </a:p>
          <a:p>
            <a:pPr marL="0" indent="0">
              <a:buClrTx/>
              <a:buFont typeface="Wingdings" pitchFamily="2" charset="2"/>
              <a:buNone/>
            </a:pPr>
            <a:r>
              <a:rPr lang="en-US" altLang="zh-CN" sz="1600" kern="0" dirty="0" smtClean="0">
                <a:latin typeface="宋体" panose="02010600030101010101" pitchFamily="2" charset="-122"/>
                <a:ea typeface="宋体" panose="02010600030101010101" pitchFamily="2" charset="-122"/>
              </a:rPr>
              <a:t>  </a:t>
            </a:r>
          </a:p>
          <a:p>
            <a:pPr marL="0" indent="0">
              <a:buClrTx/>
              <a:buFont typeface="Wingdings" pitchFamily="2" charset="2"/>
              <a:buNone/>
            </a:pPr>
            <a:endParaRPr lang="en-US" altLang="zh-CN" sz="1600" kern="0" dirty="0">
              <a:latin typeface="宋体" panose="02010600030101010101" pitchFamily="2" charset="-122"/>
              <a:ea typeface="宋体" panose="02010600030101010101" pitchFamily="2" charset="-122"/>
            </a:endParaRPr>
          </a:p>
          <a:p>
            <a:pPr marL="0" indent="0">
              <a:buClrTx/>
              <a:buFont typeface="Wingdings" pitchFamily="2" charset="2"/>
              <a:buNone/>
            </a:pPr>
            <a:endParaRPr lang="en-US" altLang="zh-CN" sz="1600" kern="0" dirty="0" smtClean="0">
              <a:latin typeface="宋体" panose="02010600030101010101" pitchFamily="2" charset="-122"/>
              <a:ea typeface="宋体" panose="02010600030101010101" pitchFamily="2" charset="-122"/>
            </a:endParaRPr>
          </a:p>
          <a:p>
            <a:pPr marL="0" indent="0">
              <a:buClrTx/>
              <a:buFont typeface="Wingdings" pitchFamily="2" charset="2"/>
              <a:buNone/>
            </a:pPr>
            <a:endParaRPr lang="en-US" altLang="zh-CN" sz="1600" kern="0" dirty="0">
              <a:latin typeface="宋体" panose="02010600030101010101" pitchFamily="2" charset="-122"/>
              <a:ea typeface="宋体" panose="02010600030101010101" pitchFamily="2" charset="-122"/>
            </a:endParaRPr>
          </a:p>
          <a:p>
            <a:pPr>
              <a:buClrTx/>
            </a:pPr>
            <a:r>
              <a:rPr lang="zh-CN" altLang="en-US" sz="1600" kern="0" dirty="0" smtClean="0">
                <a:latin typeface="+mj-ea"/>
                <a:ea typeface="+mj-ea"/>
              </a:rPr>
              <a:t>常见的</a:t>
            </a:r>
            <a:r>
              <a:rPr lang="en-US" altLang="zh-CN" sz="1600" kern="0" dirty="0" smtClean="0">
                <a:latin typeface="+mj-ea"/>
                <a:ea typeface="+mj-ea"/>
              </a:rPr>
              <a:t>SPARQL</a:t>
            </a:r>
            <a:r>
              <a:rPr lang="zh-CN" altLang="en-US" sz="1600" kern="0" dirty="0" smtClean="0">
                <a:latin typeface="+mj-ea"/>
                <a:ea typeface="+mj-ea"/>
              </a:rPr>
              <a:t>查询算子</a:t>
            </a:r>
            <a:r>
              <a:rPr lang="en-US" altLang="zh-CN" sz="1600" kern="0" dirty="0" smtClean="0">
                <a:latin typeface="+mj-ea"/>
                <a:ea typeface="+mj-ea"/>
              </a:rPr>
              <a:t> </a:t>
            </a:r>
          </a:p>
          <a:p>
            <a:pPr marL="0" indent="0">
              <a:buClrTx/>
              <a:buNone/>
            </a:pPr>
            <a:r>
              <a:rPr lang="en-US" altLang="zh-CN" sz="1600" kern="0" dirty="0" smtClean="0">
                <a:latin typeface="宋体" panose="02010600030101010101" pitchFamily="2" charset="-122"/>
                <a:ea typeface="宋体" panose="02010600030101010101" pitchFamily="2" charset="-122"/>
              </a:rPr>
              <a:t>OPTIONAL</a:t>
            </a:r>
            <a:r>
              <a:rPr lang="zh-CN" altLang="en-US" sz="1600" kern="0" dirty="0" smtClean="0">
                <a:latin typeface="宋体" panose="02010600030101010101" pitchFamily="2" charset="-122"/>
                <a:ea typeface="宋体" panose="02010600030101010101" pitchFamily="2" charset="-122"/>
              </a:rPr>
              <a:t>、</a:t>
            </a:r>
            <a:r>
              <a:rPr lang="en-US" altLang="zh-CN" sz="1600" kern="0" dirty="0" smtClean="0">
                <a:latin typeface="宋体" panose="02010600030101010101" pitchFamily="2" charset="-122"/>
                <a:ea typeface="宋体" panose="02010600030101010101" pitchFamily="2" charset="-122"/>
              </a:rPr>
              <a:t>FILTER</a:t>
            </a:r>
            <a:r>
              <a:rPr lang="zh-CN" altLang="en-US" sz="1600" kern="0" dirty="0" smtClean="0">
                <a:latin typeface="宋体" panose="02010600030101010101" pitchFamily="2" charset="-122"/>
                <a:ea typeface="宋体" panose="02010600030101010101" pitchFamily="2" charset="-122"/>
              </a:rPr>
              <a:t>、</a:t>
            </a:r>
            <a:r>
              <a:rPr lang="en-US" altLang="zh-CN" sz="1600" kern="0" dirty="0" smtClean="0">
                <a:latin typeface="宋体" panose="02010600030101010101" pitchFamily="2" charset="-122"/>
                <a:ea typeface="宋体" panose="02010600030101010101" pitchFamily="2" charset="-122"/>
              </a:rPr>
              <a:t>UNION </a:t>
            </a:r>
            <a:endParaRPr lang="zh-CN" altLang="en-US" sz="1600" kern="0" dirty="0">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3"/>
          <a:stretch>
            <a:fillRect/>
          </a:stretch>
        </p:blipFill>
        <p:spPr>
          <a:xfrm>
            <a:off x="899592" y="3573016"/>
            <a:ext cx="3371850" cy="1562100"/>
          </a:xfrm>
          <a:prstGeom prst="rect">
            <a:avLst/>
          </a:prstGeom>
        </p:spPr>
      </p:pic>
    </p:spTree>
    <p:extLst>
      <p:ext uri="{BB962C8B-B14F-4D97-AF65-F5344CB8AC3E}">
        <p14:creationId xmlns:p14="http://schemas.microsoft.com/office/powerpoint/2010/main" val="897890092"/>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知识图谱表示</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Font typeface="Wingdings" pitchFamily="2" charset="2"/>
              <a:buNone/>
            </a:pPr>
            <a:r>
              <a:rPr lang="zh-CN" altLang="en-US" sz="2000" kern="0" dirty="0" smtClean="0">
                <a:latin typeface="+mj-ea"/>
                <a:ea typeface="+mj-ea"/>
              </a:rPr>
              <a:t>结构化查询语言</a:t>
            </a:r>
            <a:endParaRPr lang="en-US" altLang="zh-CN" sz="1600" kern="1200" dirty="0" smtClean="0">
              <a:latin typeface="宋体" panose="02010600030101010101" pitchFamily="2" charset="-122"/>
              <a:ea typeface="宋体" panose="02010600030101010101" pitchFamily="2" charset="-122"/>
            </a:endParaRPr>
          </a:p>
          <a:p>
            <a:pPr marL="0" indent="0">
              <a:buClrTx/>
              <a:buFont typeface="Wingdings" pitchFamily="2" charset="2"/>
              <a:buNone/>
            </a:pPr>
            <a:r>
              <a:rPr lang="en-US" altLang="zh-CN" sz="1600" kern="0" dirty="0" smtClean="0">
                <a:latin typeface="+mn-ea"/>
                <a:ea typeface="+mn-ea"/>
              </a:rPr>
              <a:t>    </a:t>
            </a:r>
          </a:p>
          <a:p>
            <a:pPr marL="0" indent="0">
              <a:buClrTx/>
              <a:buFont typeface="Wingdings" pitchFamily="2" charset="2"/>
              <a:buNone/>
            </a:pPr>
            <a:r>
              <a:rPr lang="en-US" altLang="zh-CN" sz="1600" kern="0" dirty="0">
                <a:latin typeface="+mn-ea"/>
                <a:ea typeface="+mn-ea"/>
              </a:rPr>
              <a:t> </a:t>
            </a:r>
            <a:r>
              <a:rPr lang="en-US" altLang="zh-CN" sz="1600" kern="0" dirty="0" smtClean="0">
                <a:latin typeface="+mn-ea"/>
                <a:ea typeface="+mn-ea"/>
              </a:rPr>
              <a:t>       </a:t>
            </a:r>
            <a:r>
              <a:rPr lang="en-US" altLang="zh-CN" sz="1600" kern="0" dirty="0" smtClean="0">
                <a:latin typeface="宋体" panose="02010600030101010101" pitchFamily="2" charset="-122"/>
                <a:ea typeface="宋体" panose="02010600030101010101" pitchFamily="2" charset="-122"/>
              </a:rPr>
              <a:t>SPARQL</a:t>
            </a:r>
            <a:r>
              <a:rPr lang="zh-CN" altLang="en-US" sz="1600" kern="0" dirty="0" smtClean="0">
                <a:latin typeface="宋体" panose="02010600030101010101" pitchFamily="2" charset="-122"/>
                <a:ea typeface="宋体" panose="02010600030101010101" pitchFamily="2" charset="-122"/>
              </a:rPr>
              <a:t>查询的核心处理单元是三元组模式（主、谓、宾可以是变量 ？开头标识）</a:t>
            </a:r>
            <a:endParaRPr lang="en-US" altLang="zh-CN" sz="1600" kern="0" dirty="0" smtClean="0">
              <a:latin typeface="宋体" panose="02010600030101010101" pitchFamily="2" charset="-122"/>
              <a:ea typeface="宋体" panose="02010600030101010101" pitchFamily="2" charset="-122"/>
            </a:endParaRPr>
          </a:p>
          <a:p>
            <a:pPr marL="0" indent="0">
              <a:buClrTx/>
              <a:buFont typeface="Wingdings" pitchFamily="2" charset="2"/>
              <a:buNone/>
            </a:pPr>
            <a:endParaRPr lang="en-US" altLang="zh-CN" sz="1600" kern="0" dirty="0" smtClean="0">
              <a:latin typeface="宋体" panose="02010600030101010101" pitchFamily="2" charset="-122"/>
              <a:ea typeface="宋体" panose="02010600030101010101" pitchFamily="2" charset="-122"/>
            </a:endParaRPr>
          </a:p>
          <a:p>
            <a:pPr marL="0" indent="0" algn="ctr">
              <a:buClrTx/>
              <a:buFont typeface="Wingdings" pitchFamily="2" charset="2"/>
              <a:buNone/>
            </a:pPr>
            <a:r>
              <a:rPr lang="zh-CN" altLang="en-US" sz="1600" kern="0" dirty="0" smtClean="0">
                <a:latin typeface="宋体" panose="02010600030101010101" pitchFamily="2" charset="-122"/>
                <a:ea typeface="宋体" panose="02010600030101010101" pitchFamily="2" charset="-122"/>
              </a:rPr>
              <a:t>例如：</a:t>
            </a:r>
            <a:r>
              <a:rPr lang="en-US" altLang="zh-CN" sz="1600" kern="0" dirty="0" smtClean="0">
                <a:latin typeface="宋体" panose="02010600030101010101" pitchFamily="2" charset="-122"/>
                <a:ea typeface="宋体" panose="02010600030101010101" pitchFamily="2" charset="-122"/>
              </a:rPr>
              <a:t>&lt;?</a:t>
            </a:r>
            <a:r>
              <a:rPr lang="en-US" altLang="zh-CN" sz="1600" kern="0" dirty="0" err="1" smtClean="0">
                <a:latin typeface="宋体" panose="02010600030101010101" pitchFamily="2" charset="-122"/>
                <a:ea typeface="宋体" panose="02010600030101010101" pitchFamily="2" charset="-122"/>
              </a:rPr>
              <a:t>film,director,Tim</a:t>
            </a:r>
            <a:r>
              <a:rPr lang="en-US" altLang="zh-CN" sz="1600" kern="0" dirty="0" smtClean="0">
                <a:latin typeface="宋体" panose="02010600030101010101" pitchFamily="2" charset="-122"/>
                <a:ea typeface="宋体" panose="02010600030101010101" pitchFamily="2" charset="-122"/>
              </a:rPr>
              <a:t> burton&gt; </a:t>
            </a:r>
          </a:p>
          <a:p>
            <a:pPr marL="0" indent="0" algn="ctr">
              <a:buClrTx/>
              <a:buFont typeface="Wingdings" pitchFamily="2" charset="2"/>
              <a:buNone/>
            </a:pPr>
            <a:r>
              <a:rPr lang="zh-CN" altLang="en-US" sz="1600" kern="0" dirty="0" smtClean="0">
                <a:latin typeface="宋体" panose="02010600030101010101" pitchFamily="2" charset="-122"/>
                <a:ea typeface="宋体" panose="02010600030101010101" pitchFamily="2" charset="-122"/>
              </a:rPr>
              <a:t>查询“蒂姆</a:t>
            </a:r>
            <a:r>
              <a:rPr lang="en-US" altLang="zh-CN" sz="1600" kern="0" dirty="0" smtClean="0">
                <a:latin typeface="宋体" panose="02010600030101010101" pitchFamily="2" charset="-122"/>
                <a:ea typeface="宋体" panose="02010600030101010101" pitchFamily="2" charset="-122"/>
              </a:rPr>
              <a:t>.</a:t>
            </a:r>
            <a:r>
              <a:rPr lang="zh-CN" altLang="en-US" sz="1600" kern="0" dirty="0" smtClean="0">
                <a:latin typeface="宋体" panose="02010600030101010101" pitchFamily="2" charset="-122"/>
                <a:ea typeface="宋体" panose="02010600030101010101" pitchFamily="2" charset="-122"/>
              </a:rPr>
              <a:t>伯顿执导的电影有哪些？”</a:t>
            </a:r>
            <a:endParaRPr lang="en-US" altLang="zh-CN" sz="1600" kern="0" dirty="0" smtClean="0">
              <a:latin typeface="宋体" panose="02010600030101010101" pitchFamily="2" charset="-122"/>
              <a:ea typeface="宋体" panose="02010600030101010101" pitchFamily="2" charset="-122"/>
            </a:endParaRPr>
          </a:p>
          <a:p>
            <a:pPr marL="0" indent="0">
              <a:buClrTx/>
              <a:buFont typeface="Wingdings" pitchFamily="2" charset="2"/>
              <a:buNone/>
            </a:pPr>
            <a:endParaRPr lang="en-US" altLang="zh-CN" sz="1600" kern="0" dirty="0">
              <a:latin typeface="宋体" panose="02010600030101010101" pitchFamily="2" charset="-122"/>
              <a:ea typeface="宋体" panose="02010600030101010101" pitchFamily="2" charset="-122"/>
            </a:endParaRPr>
          </a:p>
          <a:p>
            <a:pPr marL="0" indent="0">
              <a:buClrTx/>
              <a:buFont typeface="Wingdings" pitchFamily="2" charset="2"/>
              <a:buNone/>
            </a:pPr>
            <a:r>
              <a:rPr lang="zh-CN" altLang="en-US" sz="1600" kern="0" dirty="0" smtClean="0">
                <a:latin typeface="宋体" panose="02010600030101010101" pitchFamily="2" charset="-122"/>
                <a:ea typeface="宋体" panose="02010600030101010101" pitchFamily="2" charset="-122"/>
              </a:rPr>
              <a:t>     由多个</a:t>
            </a:r>
            <a:r>
              <a:rPr lang="en-US" altLang="zh-CN" sz="1600" kern="0" dirty="0" smtClean="0">
                <a:latin typeface="宋体" panose="02010600030101010101" pitchFamily="2" charset="-122"/>
                <a:ea typeface="宋体" panose="02010600030101010101" pitchFamily="2" charset="-122"/>
              </a:rPr>
              <a:t>SPARQL</a:t>
            </a:r>
            <a:r>
              <a:rPr lang="zh-CN" altLang="en-US" sz="1600" kern="0" dirty="0" smtClean="0">
                <a:latin typeface="宋体" panose="02010600030101010101" pitchFamily="2" charset="-122"/>
                <a:ea typeface="宋体" panose="02010600030101010101" pitchFamily="2" charset="-122"/>
              </a:rPr>
              <a:t>三元组模式组成的集合称为基本图模式</a:t>
            </a:r>
            <a:r>
              <a:rPr lang="en-US" altLang="zh-CN" sz="1600" kern="0" dirty="0" smtClean="0">
                <a:latin typeface="宋体" panose="02010600030101010101" pitchFamily="2" charset="-122"/>
                <a:ea typeface="宋体" panose="02010600030101010101" pitchFamily="2" charset="-122"/>
              </a:rPr>
              <a:t>(BGP)</a:t>
            </a:r>
            <a:r>
              <a:rPr lang="zh-CN" altLang="en-US" sz="1600" kern="0" dirty="0" smtClean="0">
                <a:latin typeface="宋体" panose="02010600030101010101" pitchFamily="2" charset="-122"/>
                <a:ea typeface="宋体" panose="02010600030101010101" pitchFamily="2" charset="-122"/>
              </a:rPr>
              <a:t>，用来表示更为明确、复杂的查询需求。</a:t>
            </a:r>
            <a:endParaRPr lang="en-US" altLang="zh-CN" sz="1600" kern="0" dirty="0" smtClean="0">
              <a:latin typeface="宋体" panose="02010600030101010101" pitchFamily="2" charset="-122"/>
              <a:ea typeface="宋体" panose="02010600030101010101" pitchFamily="2" charset="-122"/>
            </a:endParaRPr>
          </a:p>
          <a:p>
            <a:pPr marL="0" indent="0">
              <a:buClrTx/>
              <a:buFont typeface="Wingdings" pitchFamily="2" charset="2"/>
              <a:buNone/>
            </a:pPr>
            <a:endParaRPr lang="en-US" altLang="zh-CN" sz="1600" kern="0" dirty="0" smtClean="0">
              <a:latin typeface="宋体" panose="02010600030101010101" pitchFamily="2" charset="-122"/>
              <a:ea typeface="宋体" panose="02010600030101010101" pitchFamily="2" charset="-122"/>
            </a:endParaRPr>
          </a:p>
          <a:p>
            <a:pPr marL="0" indent="0" algn="ctr">
              <a:buClrTx/>
              <a:buNone/>
            </a:pPr>
            <a:r>
              <a:rPr lang="zh-CN" altLang="en-US" sz="1600" kern="0" dirty="0" smtClean="0">
                <a:latin typeface="宋体" panose="02010600030101010101" pitchFamily="2" charset="-122"/>
                <a:ea typeface="宋体" panose="02010600030101010101" pitchFamily="2" charset="-122"/>
              </a:rPr>
              <a:t>例如：</a:t>
            </a:r>
            <a:r>
              <a:rPr lang="en-US" altLang="zh-CN" sz="1600" kern="0" dirty="0">
                <a:latin typeface="宋体" panose="02010600030101010101" pitchFamily="2" charset="-122"/>
                <a:ea typeface="宋体" panose="02010600030101010101" pitchFamily="2" charset="-122"/>
              </a:rPr>
              <a:t> &lt;?</a:t>
            </a:r>
            <a:r>
              <a:rPr lang="en-US" altLang="zh-CN" sz="1600" kern="0" dirty="0" err="1">
                <a:latin typeface="宋体" panose="02010600030101010101" pitchFamily="2" charset="-122"/>
                <a:ea typeface="宋体" panose="02010600030101010101" pitchFamily="2" charset="-122"/>
              </a:rPr>
              <a:t>film,director,Tim</a:t>
            </a:r>
            <a:r>
              <a:rPr lang="en-US" altLang="zh-CN" sz="1600" kern="0" dirty="0">
                <a:latin typeface="宋体" panose="02010600030101010101" pitchFamily="2" charset="-122"/>
                <a:ea typeface="宋体" panose="02010600030101010101" pitchFamily="2" charset="-122"/>
              </a:rPr>
              <a:t> burton&gt; </a:t>
            </a:r>
            <a:r>
              <a:rPr lang="zh-CN" altLang="en-US" sz="1600" kern="0" dirty="0" smtClean="0">
                <a:latin typeface="宋体" panose="02010600030101010101" pitchFamily="2" charset="-122"/>
                <a:ea typeface="宋体" panose="02010600030101010101" pitchFamily="2" charset="-122"/>
              </a:rPr>
              <a:t>，</a:t>
            </a:r>
            <a:r>
              <a:rPr lang="en-US" altLang="zh-CN" sz="1600" kern="0" dirty="0" smtClean="0">
                <a:latin typeface="宋体" panose="02010600030101010101" pitchFamily="2" charset="-122"/>
                <a:ea typeface="宋体" panose="02010600030101010101" pitchFamily="2" charset="-122"/>
              </a:rPr>
              <a:t>&lt;?</a:t>
            </a:r>
            <a:r>
              <a:rPr lang="en-US" altLang="zh-CN" sz="1600" kern="0" dirty="0" err="1" smtClean="0">
                <a:latin typeface="宋体" panose="02010600030101010101" pitchFamily="2" charset="-122"/>
                <a:ea typeface="宋体" panose="02010600030101010101" pitchFamily="2" charset="-122"/>
              </a:rPr>
              <a:t>film,released,?date</a:t>
            </a:r>
            <a:r>
              <a:rPr lang="en-US" altLang="zh-CN" sz="1600" kern="0" dirty="0" smtClean="0">
                <a:latin typeface="宋体" panose="02010600030101010101" pitchFamily="2" charset="-122"/>
                <a:ea typeface="宋体" panose="02010600030101010101" pitchFamily="2" charset="-122"/>
              </a:rPr>
              <a:t>&gt; </a:t>
            </a:r>
          </a:p>
          <a:p>
            <a:pPr marL="0" indent="0" algn="ctr">
              <a:buClrTx/>
              <a:buNone/>
            </a:pPr>
            <a:r>
              <a:rPr lang="zh-CN" altLang="en-US" sz="1600" kern="0" dirty="0" smtClean="0">
                <a:latin typeface="宋体" panose="02010600030101010101" pitchFamily="2" charset="-122"/>
                <a:ea typeface="宋体" panose="02010600030101010101" pitchFamily="2" charset="-122"/>
              </a:rPr>
              <a:t>查询“</a:t>
            </a:r>
            <a:r>
              <a:rPr lang="zh-CN" altLang="en-US" sz="1600" kern="0" dirty="0">
                <a:latin typeface="宋体" panose="02010600030101010101" pitchFamily="2" charset="-122"/>
                <a:ea typeface="宋体" panose="02010600030101010101" pitchFamily="2" charset="-122"/>
              </a:rPr>
              <a:t>蒂姆</a:t>
            </a:r>
            <a:r>
              <a:rPr lang="en-US" altLang="zh-CN" sz="1600" kern="0" dirty="0">
                <a:latin typeface="宋体" panose="02010600030101010101" pitchFamily="2" charset="-122"/>
                <a:ea typeface="宋体" panose="02010600030101010101" pitchFamily="2" charset="-122"/>
              </a:rPr>
              <a:t>.</a:t>
            </a:r>
            <a:r>
              <a:rPr lang="zh-CN" altLang="en-US" sz="1600" kern="0" dirty="0">
                <a:latin typeface="宋体" panose="02010600030101010101" pitchFamily="2" charset="-122"/>
                <a:ea typeface="宋体" panose="02010600030101010101" pitchFamily="2" charset="-122"/>
              </a:rPr>
              <a:t>伯顿执导的</a:t>
            </a:r>
            <a:r>
              <a:rPr lang="zh-CN" altLang="en-US" sz="1600" kern="0" dirty="0" smtClean="0">
                <a:latin typeface="宋体" panose="02010600030101010101" pitchFamily="2" charset="-122"/>
                <a:ea typeface="宋体" panose="02010600030101010101" pitchFamily="2" charset="-122"/>
              </a:rPr>
              <a:t>电影和每部电影具体的上映时间”</a:t>
            </a:r>
            <a:endParaRPr lang="en-US" altLang="zh-CN" sz="1600" kern="0"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02244257"/>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知识图谱表示</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Font typeface="Wingdings" pitchFamily="2" charset="2"/>
              <a:buNone/>
            </a:pPr>
            <a:r>
              <a:rPr lang="zh-CN" altLang="en-US" sz="2000" kern="0" dirty="0">
                <a:latin typeface="+mj-ea"/>
                <a:ea typeface="+mj-ea"/>
              </a:rPr>
              <a:t>知识</a:t>
            </a:r>
            <a:r>
              <a:rPr lang="zh-CN" altLang="en-US" sz="2000" kern="0" dirty="0" smtClean="0">
                <a:latin typeface="+mj-ea"/>
                <a:ea typeface="+mj-ea"/>
              </a:rPr>
              <a:t>图谱的向量表示</a:t>
            </a:r>
            <a:endParaRPr lang="en-US" altLang="zh-CN" sz="1600" kern="1200" dirty="0" smtClean="0">
              <a:latin typeface="宋体" panose="02010600030101010101" pitchFamily="2" charset="-122"/>
              <a:ea typeface="宋体" panose="02010600030101010101" pitchFamily="2" charset="-122"/>
            </a:endParaRPr>
          </a:p>
          <a:p>
            <a:pPr marL="0" indent="0">
              <a:buClrTx/>
              <a:buFont typeface="Wingdings" pitchFamily="2" charset="2"/>
              <a:buNone/>
            </a:pPr>
            <a:r>
              <a:rPr lang="en-US" altLang="zh-CN" sz="1600" kern="0" dirty="0" smtClean="0">
                <a:latin typeface="+mn-ea"/>
                <a:ea typeface="+mn-ea"/>
              </a:rPr>
              <a:t>    </a:t>
            </a:r>
          </a:p>
          <a:p>
            <a:pPr>
              <a:buClrTx/>
            </a:pPr>
            <a:r>
              <a:rPr lang="zh-CN" altLang="en-US" sz="1600" kern="0" dirty="0" smtClean="0">
                <a:latin typeface="+mn-ea"/>
                <a:ea typeface="+mn-ea"/>
              </a:rPr>
              <a:t>词的向量表示方法</a:t>
            </a:r>
            <a:endParaRPr lang="en-US" altLang="zh-CN" sz="1600" kern="0" dirty="0" smtClean="0">
              <a:latin typeface="+mn-ea"/>
              <a:ea typeface="+mn-ea"/>
            </a:endParaRPr>
          </a:p>
          <a:p>
            <a:pPr marL="0" indent="0">
              <a:buClrTx/>
              <a:buNone/>
            </a:pPr>
            <a:r>
              <a:rPr lang="en-US" altLang="zh-CN" sz="1600" kern="0" dirty="0">
                <a:latin typeface="宋体" panose="02010600030101010101" pitchFamily="2" charset="-122"/>
                <a:ea typeface="宋体" panose="02010600030101010101" pitchFamily="2" charset="-122"/>
              </a:rPr>
              <a:t> </a:t>
            </a:r>
            <a:r>
              <a:rPr lang="en-US" altLang="zh-CN" sz="1600" kern="0" dirty="0" smtClean="0">
                <a:latin typeface="宋体" panose="02010600030101010101" pitchFamily="2" charset="-122"/>
                <a:ea typeface="宋体" panose="02010600030101010101" pitchFamily="2" charset="-122"/>
              </a:rPr>
              <a:t>    </a:t>
            </a:r>
            <a:r>
              <a:rPr lang="zh-CN" altLang="en-US" sz="1600" kern="0" dirty="0" smtClean="0">
                <a:latin typeface="宋体" panose="02010600030101010101" pitchFamily="2" charset="-122"/>
                <a:ea typeface="宋体" panose="02010600030101010101" pitchFamily="2" charset="-122"/>
              </a:rPr>
              <a:t>在自然语言处理领域中，</a:t>
            </a:r>
            <a:r>
              <a:rPr lang="zh-CN" altLang="en-US" sz="1600" dirty="0">
                <a:latin typeface="宋体" panose="02010600030101010101" pitchFamily="2" charset="-122"/>
                <a:ea typeface="宋体" panose="02010600030101010101" pitchFamily="2" charset="-122"/>
              </a:rPr>
              <a:t>离散符号化的词语不能蕴含</a:t>
            </a:r>
            <a:r>
              <a:rPr lang="zh-CN" altLang="en-US" sz="1600" dirty="0" smtClean="0">
                <a:latin typeface="宋体" panose="02010600030101010101" pitchFamily="2" charset="-122"/>
                <a:ea typeface="宋体" panose="02010600030101010101" pitchFamily="2" charset="-122"/>
              </a:rPr>
              <a:t>语义信息，所以将词映射到向量空间，这不仅有利于进行相应的计算，在映射的过程中也能使相关向量蕴含一定的语义。</a:t>
            </a: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kern="0" dirty="0">
              <a:latin typeface="宋体" panose="02010600030101010101" pitchFamily="2" charset="-122"/>
              <a:ea typeface="宋体" panose="02010600030101010101" pitchFamily="2" charset="-122"/>
            </a:endParaRPr>
          </a:p>
          <a:p>
            <a:pPr>
              <a:buClrTx/>
              <a:buFont typeface="Arial" panose="020B0604020202020204" pitchFamily="34" charset="0"/>
              <a:buChar char="•"/>
            </a:pPr>
            <a:r>
              <a:rPr lang="zh-CN" altLang="en-US" sz="1600" kern="0" dirty="0" smtClean="0">
                <a:latin typeface="+mj-ea"/>
                <a:ea typeface="+mj-ea"/>
              </a:rPr>
              <a:t>独热编码（</a:t>
            </a:r>
            <a:r>
              <a:rPr lang="en-US" altLang="zh-CN" sz="1600" kern="0" dirty="0" smtClean="0">
                <a:latin typeface="+mj-ea"/>
                <a:ea typeface="+mj-ea"/>
              </a:rPr>
              <a:t>One-Hot Encoding</a:t>
            </a:r>
            <a:r>
              <a:rPr lang="zh-CN" altLang="en-US" sz="1600" kern="0" dirty="0" smtClean="0">
                <a:latin typeface="+mj-ea"/>
                <a:ea typeface="+mj-ea"/>
              </a:rPr>
              <a:t>）</a:t>
            </a:r>
            <a:endParaRPr lang="en-US" altLang="zh-CN" sz="1600" kern="0" dirty="0" smtClean="0">
              <a:latin typeface="+mj-ea"/>
              <a:ea typeface="+mj-ea"/>
            </a:endParaRPr>
          </a:p>
          <a:p>
            <a:pPr>
              <a:buClrTx/>
              <a:buFont typeface="Arial" panose="020B0604020202020204" pitchFamily="34" charset="0"/>
              <a:buChar char="•"/>
            </a:pPr>
            <a:endParaRPr lang="en-US" altLang="zh-CN" sz="1600" kern="0" dirty="0" smtClean="0">
              <a:latin typeface="+mj-ea"/>
              <a:ea typeface="+mj-ea"/>
            </a:endParaRPr>
          </a:p>
          <a:p>
            <a:pPr>
              <a:buClrTx/>
              <a:buFont typeface="Arial" panose="020B0604020202020204" pitchFamily="34" charset="0"/>
              <a:buChar char="•"/>
            </a:pPr>
            <a:r>
              <a:rPr lang="zh-CN" altLang="en-US" sz="1600" kern="0" dirty="0">
                <a:latin typeface="+mj-ea"/>
                <a:ea typeface="+mj-ea"/>
              </a:rPr>
              <a:t>词袋</a:t>
            </a:r>
            <a:r>
              <a:rPr lang="zh-CN" altLang="en-US" sz="1600" kern="0" dirty="0" smtClean="0">
                <a:latin typeface="+mj-ea"/>
                <a:ea typeface="+mj-ea"/>
              </a:rPr>
              <a:t>模型（</a:t>
            </a:r>
            <a:r>
              <a:rPr lang="en-US" altLang="zh-CN" sz="1600" kern="0" dirty="0" smtClean="0">
                <a:latin typeface="+mj-ea"/>
                <a:ea typeface="+mj-ea"/>
              </a:rPr>
              <a:t>Bag-of-Words, </a:t>
            </a:r>
            <a:r>
              <a:rPr lang="en-US" altLang="zh-CN" sz="1600" kern="0" dirty="0" err="1" smtClean="0">
                <a:latin typeface="+mj-ea"/>
                <a:ea typeface="+mj-ea"/>
              </a:rPr>
              <a:t>BoW</a:t>
            </a:r>
            <a:r>
              <a:rPr lang="zh-CN" altLang="en-US" sz="1600" kern="0" dirty="0" smtClean="0">
                <a:latin typeface="+mj-ea"/>
                <a:ea typeface="+mj-ea"/>
              </a:rPr>
              <a:t>）</a:t>
            </a:r>
            <a:endParaRPr lang="en-US" altLang="zh-CN" sz="1600" kern="0" dirty="0" smtClean="0">
              <a:latin typeface="+mj-ea"/>
              <a:ea typeface="+mj-ea"/>
            </a:endParaRPr>
          </a:p>
          <a:p>
            <a:pPr>
              <a:buClrTx/>
              <a:buFont typeface="Arial" panose="020B0604020202020204" pitchFamily="34" charset="0"/>
              <a:buChar char="•"/>
            </a:pPr>
            <a:endParaRPr lang="en-US" altLang="zh-CN" sz="1600" kern="0" dirty="0" smtClean="0">
              <a:latin typeface="+mj-ea"/>
              <a:ea typeface="+mj-ea"/>
            </a:endParaRPr>
          </a:p>
          <a:p>
            <a:pPr>
              <a:buClrTx/>
              <a:buFont typeface="Arial" panose="020B0604020202020204" pitchFamily="34" charset="0"/>
              <a:buChar char="•"/>
            </a:pPr>
            <a:r>
              <a:rPr lang="zh-CN" altLang="en-US" sz="1600" kern="0" dirty="0">
                <a:latin typeface="+mj-ea"/>
                <a:ea typeface="+mj-ea"/>
              </a:rPr>
              <a:t>词</a:t>
            </a:r>
            <a:r>
              <a:rPr lang="zh-CN" altLang="en-US" sz="1600" kern="0" dirty="0" smtClean="0">
                <a:latin typeface="+mj-ea"/>
                <a:ea typeface="+mj-ea"/>
              </a:rPr>
              <a:t>向量（</a:t>
            </a:r>
            <a:r>
              <a:rPr lang="en-US" altLang="zh-CN" sz="1600" kern="0" dirty="0" smtClean="0">
                <a:latin typeface="+mj-ea"/>
                <a:ea typeface="+mj-ea"/>
              </a:rPr>
              <a:t>Word Embedding</a:t>
            </a:r>
            <a:r>
              <a:rPr lang="zh-CN" altLang="en-US" sz="1600" kern="0" dirty="0" smtClean="0">
                <a:latin typeface="+mj-ea"/>
                <a:ea typeface="+mj-ea"/>
              </a:rPr>
              <a:t>）</a:t>
            </a:r>
            <a:endParaRPr lang="en-US" altLang="zh-CN" sz="1600" kern="0" dirty="0" smtClean="0">
              <a:latin typeface="+mj-ea"/>
              <a:ea typeface="+mj-ea"/>
            </a:endParaRPr>
          </a:p>
          <a:p>
            <a:pPr marL="0" indent="0">
              <a:buClrTx/>
              <a:buNone/>
            </a:pPr>
            <a:endParaRPr lang="en-US" altLang="zh-CN" sz="1600" kern="0" dirty="0">
              <a:latin typeface="宋体" panose="02010600030101010101" pitchFamily="2" charset="-122"/>
              <a:ea typeface="宋体" panose="02010600030101010101" pitchFamily="2" charset="-122"/>
            </a:endParaRPr>
          </a:p>
          <a:p>
            <a:pPr marL="0" indent="0">
              <a:buClrTx/>
              <a:buNone/>
            </a:pPr>
            <a:endParaRPr lang="en-US" altLang="zh-CN" sz="1600" kern="0" dirty="0" smtClean="0">
              <a:latin typeface="+mj-ea"/>
              <a:ea typeface="+mj-ea"/>
            </a:endParaRPr>
          </a:p>
        </p:txBody>
      </p:sp>
    </p:spTree>
    <p:extLst>
      <p:ext uri="{BB962C8B-B14F-4D97-AF65-F5344CB8AC3E}">
        <p14:creationId xmlns:p14="http://schemas.microsoft.com/office/powerpoint/2010/main" val="3937865365"/>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知识图谱表示</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zh-CN" altLang="en-US" sz="2000" kern="0" dirty="0">
                <a:latin typeface="+mn-ea"/>
              </a:rPr>
              <a:t>词的向量表示方法</a:t>
            </a:r>
            <a:endParaRPr lang="en-US" altLang="zh-CN" sz="2000" kern="0" dirty="0">
              <a:latin typeface="+mn-ea"/>
            </a:endParaRPr>
          </a:p>
          <a:p>
            <a:pPr marL="0" indent="0">
              <a:buClrTx/>
              <a:buFont typeface="Wingdings" pitchFamily="2" charset="2"/>
              <a:buNone/>
            </a:pPr>
            <a:r>
              <a:rPr lang="en-US" altLang="zh-CN" sz="1600" kern="0" dirty="0" smtClean="0">
                <a:latin typeface="+mn-ea"/>
                <a:ea typeface="+mn-ea"/>
              </a:rPr>
              <a:t>    </a:t>
            </a:r>
            <a:endParaRPr lang="en-US" altLang="zh-CN" sz="1600" kern="0" dirty="0">
              <a:latin typeface="宋体" panose="02010600030101010101" pitchFamily="2" charset="-122"/>
              <a:ea typeface="宋体" panose="02010600030101010101" pitchFamily="2" charset="-122"/>
            </a:endParaRPr>
          </a:p>
          <a:p>
            <a:pPr>
              <a:buClrTx/>
              <a:buFont typeface="Arial" panose="020B0604020202020204" pitchFamily="34" charset="0"/>
              <a:buChar char="•"/>
            </a:pPr>
            <a:r>
              <a:rPr lang="zh-CN" altLang="en-US" sz="1600" kern="0" dirty="0" smtClean="0">
                <a:latin typeface="+mj-ea"/>
                <a:ea typeface="+mj-ea"/>
              </a:rPr>
              <a:t>独热编码（</a:t>
            </a:r>
            <a:r>
              <a:rPr lang="en-US" altLang="zh-CN" sz="1600" kern="0" dirty="0" smtClean="0">
                <a:latin typeface="+mj-ea"/>
                <a:ea typeface="+mj-ea"/>
              </a:rPr>
              <a:t>One-Hot Encoding</a:t>
            </a:r>
            <a:r>
              <a:rPr lang="zh-CN" altLang="en-US" sz="1600" kern="0" dirty="0" smtClean="0">
                <a:latin typeface="+mj-ea"/>
                <a:ea typeface="+mj-ea"/>
              </a:rPr>
              <a:t>）</a:t>
            </a:r>
            <a:endParaRPr lang="en-US" altLang="zh-CN" sz="1600" kern="0" dirty="0">
              <a:latin typeface="+mj-ea"/>
              <a:ea typeface="+mj-ea"/>
            </a:endParaRPr>
          </a:p>
          <a:p>
            <a:pPr>
              <a:buClrTx/>
              <a:buFont typeface="Arial" panose="020B0604020202020204" pitchFamily="34" charset="0"/>
              <a:buChar char="•"/>
            </a:pPr>
            <a:endParaRPr lang="en-US" altLang="zh-CN" sz="1600" kern="0" dirty="0">
              <a:latin typeface="+mj-ea"/>
              <a:ea typeface="+mj-ea"/>
            </a:endParaRPr>
          </a:p>
          <a:p>
            <a:pPr marL="0" indent="0" algn="ctr">
              <a:buClrTx/>
              <a:buNone/>
            </a:pPr>
            <a:r>
              <a:rPr lang="en-US" altLang="zh-CN" sz="1600" kern="0" dirty="0" smtClean="0">
                <a:latin typeface="宋体" panose="02010600030101010101" pitchFamily="2" charset="-122"/>
                <a:ea typeface="宋体" panose="02010600030101010101" pitchFamily="2" charset="-122"/>
              </a:rPr>
              <a:t>Rome = [1, 0, 0, 0, 0, 0, …, 0]</a:t>
            </a:r>
          </a:p>
          <a:p>
            <a:pPr marL="0" indent="0" algn="ctr">
              <a:buClrTx/>
              <a:buNone/>
            </a:pPr>
            <a:r>
              <a:rPr lang="en-US" altLang="zh-CN" sz="1600" kern="0" dirty="0" smtClean="0">
                <a:latin typeface="宋体" panose="02010600030101010101" pitchFamily="2" charset="-122"/>
                <a:ea typeface="宋体" panose="02010600030101010101" pitchFamily="2" charset="-122"/>
              </a:rPr>
              <a:t>Paris = [0, 1, 0, 0, 0, 0, …, 0</a:t>
            </a:r>
            <a:r>
              <a:rPr lang="en-US" altLang="zh-CN" sz="1600" kern="0" dirty="0">
                <a:latin typeface="宋体" panose="02010600030101010101" pitchFamily="2" charset="-122"/>
                <a:ea typeface="宋体" panose="02010600030101010101" pitchFamily="2" charset="-122"/>
              </a:rPr>
              <a:t>]</a:t>
            </a:r>
          </a:p>
          <a:p>
            <a:pPr marL="0" indent="0" algn="ctr">
              <a:buClrTx/>
              <a:buNone/>
            </a:pPr>
            <a:r>
              <a:rPr lang="en-US" altLang="zh-CN" sz="1600" kern="0" dirty="0" smtClean="0">
                <a:latin typeface="宋体" panose="02010600030101010101" pitchFamily="2" charset="-122"/>
                <a:ea typeface="宋体" panose="02010600030101010101" pitchFamily="2" charset="-122"/>
              </a:rPr>
              <a:t>Italy = </a:t>
            </a:r>
            <a:r>
              <a:rPr lang="en-US" altLang="zh-CN" sz="1600" kern="0" dirty="0">
                <a:latin typeface="宋体" panose="02010600030101010101" pitchFamily="2" charset="-122"/>
                <a:ea typeface="宋体" panose="02010600030101010101" pitchFamily="2" charset="-122"/>
              </a:rPr>
              <a:t>[</a:t>
            </a:r>
            <a:r>
              <a:rPr lang="en-US" altLang="zh-CN" sz="1600" kern="0" dirty="0" smtClean="0">
                <a:latin typeface="宋体" panose="02010600030101010101" pitchFamily="2" charset="-122"/>
                <a:ea typeface="宋体" panose="02010600030101010101" pitchFamily="2" charset="-122"/>
              </a:rPr>
              <a:t>0, 0, 1, 0, 0, 0, …, 0</a:t>
            </a:r>
            <a:r>
              <a:rPr lang="en-US" altLang="zh-CN" sz="1600" kern="0" dirty="0">
                <a:latin typeface="宋体" panose="02010600030101010101" pitchFamily="2" charset="-122"/>
                <a:ea typeface="宋体" panose="02010600030101010101" pitchFamily="2" charset="-122"/>
              </a:rPr>
              <a:t>]</a:t>
            </a:r>
          </a:p>
          <a:p>
            <a:pPr marL="0" indent="0" algn="ctr">
              <a:buClrTx/>
              <a:buNone/>
            </a:pPr>
            <a:r>
              <a:rPr lang="en-US" altLang="zh-CN" sz="1600" kern="0" dirty="0" smtClean="0">
                <a:latin typeface="宋体" panose="02010600030101010101" pitchFamily="2" charset="-122"/>
                <a:ea typeface="宋体" panose="02010600030101010101" pitchFamily="2" charset="-122"/>
              </a:rPr>
              <a:t>France = </a:t>
            </a:r>
            <a:r>
              <a:rPr lang="en-US" altLang="zh-CN" sz="1600" kern="0" dirty="0">
                <a:latin typeface="宋体" panose="02010600030101010101" pitchFamily="2" charset="-122"/>
                <a:ea typeface="宋体" panose="02010600030101010101" pitchFamily="2" charset="-122"/>
              </a:rPr>
              <a:t>[</a:t>
            </a:r>
            <a:r>
              <a:rPr lang="en-US" altLang="zh-CN" sz="1600" kern="0" dirty="0" smtClean="0">
                <a:latin typeface="宋体" panose="02010600030101010101" pitchFamily="2" charset="-122"/>
                <a:ea typeface="宋体" panose="02010600030101010101" pitchFamily="2" charset="-122"/>
              </a:rPr>
              <a:t>0, 0, 0, 1, 0, 0, …, 0</a:t>
            </a:r>
            <a:r>
              <a:rPr lang="en-US" altLang="zh-CN" sz="1600" kern="0" dirty="0">
                <a:latin typeface="宋体" panose="02010600030101010101" pitchFamily="2" charset="-122"/>
                <a:ea typeface="宋体" panose="02010600030101010101" pitchFamily="2" charset="-122"/>
              </a:rPr>
              <a:t>]</a:t>
            </a:r>
          </a:p>
          <a:p>
            <a:pPr marL="0" indent="0">
              <a:buClrTx/>
              <a:buNone/>
            </a:pPr>
            <a:endParaRPr lang="en-US" altLang="zh-CN" sz="1600" kern="0" dirty="0" smtClean="0">
              <a:latin typeface="+mj-ea"/>
              <a:ea typeface="+mj-ea"/>
            </a:endParaRPr>
          </a:p>
          <a:p>
            <a:pPr>
              <a:buClrTx/>
              <a:buFont typeface="Arial" panose="020B0604020202020204" pitchFamily="34" charset="0"/>
              <a:buChar char="•"/>
            </a:pPr>
            <a:r>
              <a:rPr lang="zh-CN" altLang="en-US" sz="1600" kern="0" dirty="0">
                <a:latin typeface="+mj-ea"/>
                <a:ea typeface="+mj-ea"/>
              </a:rPr>
              <a:t>词袋</a:t>
            </a:r>
            <a:r>
              <a:rPr lang="zh-CN" altLang="en-US" sz="1600" kern="0" dirty="0" smtClean="0">
                <a:latin typeface="+mj-ea"/>
                <a:ea typeface="+mj-ea"/>
              </a:rPr>
              <a:t>模型（</a:t>
            </a:r>
            <a:r>
              <a:rPr lang="en-US" altLang="zh-CN" sz="1600" kern="0" dirty="0" smtClean="0">
                <a:latin typeface="+mj-ea"/>
                <a:ea typeface="+mj-ea"/>
              </a:rPr>
              <a:t>Bag-of-Words, </a:t>
            </a:r>
            <a:r>
              <a:rPr lang="en-US" altLang="zh-CN" sz="1600" kern="0" dirty="0" err="1" smtClean="0">
                <a:latin typeface="+mj-ea"/>
                <a:ea typeface="+mj-ea"/>
              </a:rPr>
              <a:t>BoW</a:t>
            </a:r>
            <a:r>
              <a:rPr lang="zh-CN" altLang="en-US" sz="1600" kern="0" dirty="0" smtClean="0">
                <a:latin typeface="+mj-ea"/>
                <a:ea typeface="+mj-ea"/>
              </a:rPr>
              <a:t>）</a:t>
            </a:r>
            <a:endParaRPr lang="en-US" altLang="zh-CN" sz="1600" kern="0" dirty="0" smtClean="0">
              <a:latin typeface="+mj-ea"/>
              <a:ea typeface="+mj-ea"/>
            </a:endParaRPr>
          </a:p>
          <a:p>
            <a:pPr>
              <a:buClrTx/>
              <a:buFont typeface="Arial" panose="020B0604020202020204" pitchFamily="34" charset="0"/>
              <a:buChar char="•"/>
            </a:pPr>
            <a:endParaRPr lang="en-US" altLang="zh-CN" sz="1600" kern="0" dirty="0">
              <a:latin typeface="+mj-ea"/>
            </a:endParaRPr>
          </a:p>
          <a:p>
            <a:pPr marL="0" indent="0" algn="ctr">
              <a:buClrTx/>
              <a:buNone/>
            </a:pPr>
            <a:r>
              <a:rPr lang="en-US" altLang="zh-CN" sz="1600" kern="0" dirty="0" smtClean="0">
                <a:latin typeface="宋体" panose="02010600030101010101" pitchFamily="2" charset="-122"/>
                <a:ea typeface="宋体" panose="02010600030101010101" pitchFamily="2" charset="-122"/>
              </a:rPr>
              <a:t>Doc_1 </a:t>
            </a:r>
            <a:r>
              <a:rPr lang="en-US" altLang="zh-CN" sz="1600" kern="0" dirty="0">
                <a:latin typeface="宋体" panose="02010600030101010101" pitchFamily="2" charset="-122"/>
                <a:ea typeface="宋体" panose="02010600030101010101" pitchFamily="2" charset="-122"/>
              </a:rPr>
              <a:t>= </a:t>
            </a:r>
            <a:r>
              <a:rPr lang="en-US" altLang="zh-CN" sz="1600" kern="0" dirty="0" smtClean="0">
                <a:latin typeface="宋体" panose="02010600030101010101" pitchFamily="2" charset="-122"/>
                <a:ea typeface="宋体" panose="02010600030101010101" pitchFamily="2" charset="-122"/>
              </a:rPr>
              <a:t>[32, 14, 1, </a:t>
            </a:r>
            <a:r>
              <a:rPr lang="en-US" altLang="zh-CN" sz="1600" kern="0" dirty="0">
                <a:latin typeface="宋体" panose="02010600030101010101" pitchFamily="2" charset="-122"/>
                <a:ea typeface="宋体" panose="02010600030101010101" pitchFamily="2" charset="-122"/>
              </a:rPr>
              <a:t>0</a:t>
            </a:r>
            <a:r>
              <a:rPr lang="en-US" altLang="zh-CN" sz="1600" kern="0" dirty="0" smtClean="0">
                <a:latin typeface="宋体" panose="02010600030101010101" pitchFamily="2" charset="-122"/>
                <a:ea typeface="宋体" panose="02010600030101010101" pitchFamily="2" charset="-122"/>
              </a:rPr>
              <a:t>, </a:t>
            </a:r>
            <a:r>
              <a:rPr lang="en-US" altLang="zh-CN" sz="1600" kern="0" dirty="0">
                <a:latin typeface="宋体" panose="02010600030101010101" pitchFamily="2" charset="-122"/>
                <a:ea typeface="宋体" panose="02010600030101010101" pitchFamily="2" charset="-122"/>
              </a:rPr>
              <a:t>…, </a:t>
            </a:r>
            <a:r>
              <a:rPr lang="en-US" altLang="zh-CN" sz="1600" kern="0" dirty="0" smtClean="0">
                <a:latin typeface="宋体" panose="02010600030101010101" pitchFamily="2" charset="-122"/>
                <a:ea typeface="宋体" panose="02010600030101010101" pitchFamily="2" charset="-122"/>
              </a:rPr>
              <a:t>6]</a:t>
            </a:r>
            <a:endParaRPr lang="en-US" altLang="zh-CN" sz="1600" kern="0" dirty="0">
              <a:latin typeface="宋体" panose="02010600030101010101" pitchFamily="2" charset="-122"/>
              <a:ea typeface="宋体" panose="02010600030101010101" pitchFamily="2" charset="-122"/>
            </a:endParaRPr>
          </a:p>
          <a:p>
            <a:pPr marL="0" indent="0" algn="ctr">
              <a:buClrTx/>
              <a:buNone/>
            </a:pPr>
            <a:r>
              <a:rPr lang="en-US" altLang="zh-CN" sz="1600" kern="0" dirty="0" smtClean="0">
                <a:latin typeface="宋体" panose="02010600030101010101" pitchFamily="2" charset="-122"/>
                <a:ea typeface="宋体" panose="02010600030101010101" pitchFamily="2" charset="-122"/>
              </a:rPr>
              <a:t>Doc_2 </a:t>
            </a:r>
            <a:r>
              <a:rPr lang="en-US" altLang="zh-CN" sz="1600" kern="0" dirty="0">
                <a:latin typeface="宋体" panose="02010600030101010101" pitchFamily="2" charset="-122"/>
                <a:ea typeface="宋体" panose="02010600030101010101" pitchFamily="2" charset="-122"/>
              </a:rPr>
              <a:t>= </a:t>
            </a:r>
            <a:r>
              <a:rPr lang="en-US" altLang="zh-CN" sz="1600" kern="0" dirty="0" smtClean="0">
                <a:latin typeface="宋体" panose="02010600030101010101" pitchFamily="2" charset="-122"/>
                <a:ea typeface="宋体" panose="02010600030101010101" pitchFamily="2" charset="-122"/>
              </a:rPr>
              <a:t>[2, 12, </a:t>
            </a:r>
            <a:r>
              <a:rPr lang="en-US" altLang="zh-CN" sz="1600" kern="0" dirty="0">
                <a:latin typeface="宋体" panose="02010600030101010101" pitchFamily="2" charset="-122"/>
                <a:ea typeface="宋体" panose="02010600030101010101" pitchFamily="2" charset="-122"/>
              </a:rPr>
              <a:t>0, </a:t>
            </a:r>
            <a:r>
              <a:rPr lang="en-US" altLang="zh-CN" sz="1600" kern="0" dirty="0" smtClean="0">
                <a:latin typeface="宋体" panose="02010600030101010101" pitchFamily="2" charset="-122"/>
                <a:ea typeface="宋体" panose="02010600030101010101" pitchFamily="2" charset="-122"/>
              </a:rPr>
              <a:t>28,…, 12]</a:t>
            </a:r>
            <a:endParaRPr lang="en-US" altLang="zh-CN" sz="1600" kern="0" dirty="0">
              <a:latin typeface="宋体" panose="02010600030101010101" pitchFamily="2" charset="-122"/>
              <a:ea typeface="宋体" panose="02010600030101010101" pitchFamily="2" charset="-122"/>
            </a:endParaRPr>
          </a:p>
          <a:p>
            <a:pPr marL="0" indent="0" algn="ctr">
              <a:buClrTx/>
              <a:buNone/>
            </a:pPr>
            <a:r>
              <a:rPr lang="en-US" altLang="zh-CN" sz="1600" kern="0" dirty="0" smtClean="0">
                <a:latin typeface="宋体" panose="02010600030101010101" pitchFamily="2" charset="-122"/>
                <a:ea typeface="宋体" panose="02010600030101010101" pitchFamily="2" charset="-122"/>
              </a:rPr>
              <a:t>…</a:t>
            </a:r>
            <a:endParaRPr lang="en-US" altLang="zh-CN" sz="1600" kern="0" dirty="0">
              <a:latin typeface="宋体" panose="02010600030101010101" pitchFamily="2" charset="-122"/>
              <a:ea typeface="宋体" panose="02010600030101010101" pitchFamily="2" charset="-122"/>
            </a:endParaRPr>
          </a:p>
          <a:p>
            <a:pPr marL="0" indent="0" algn="ctr">
              <a:buClrTx/>
              <a:buNone/>
            </a:pPr>
            <a:r>
              <a:rPr lang="en-US" altLang="zh-CN" sz="1600" kern="0" dirty="0" err="1" smtClean="0">
                <a:latin typeface="宋体" panose="02010600030101010101" pitchFamily="2" charset="-122"/>
                <a:ea typeface="宋体" panose="02010600030101010101" pitchFamily="2" charset="-122"/>
              </a:rPr>
              <a:t>Doc_N</a:t>
            </a:r>
            <a:r>
              <a:rPr lang="en-US" altLang="zh-CN" sz="1600" kern="0" dirty="0" smtClean="0">
                <a:latin typeface="宋体" panose="02010600030101010101" pitchFamily="2" charset="-122"/>
                <a:ea typeface="宋体" panose="02010600030101010101" pitchFamily="2" charset="-122"/>
              </a:rPr>
              <a:t> </a:t>
            </a:r>
            <a:r>
              <a:rPr lang="en-US" altLang="zh-CN" sz="1600" kern="0" dirty="0">
                <a:latin typeface="宋体" panose="02010600030101010101" pitchFamily="2" charset="-122"/>
                <a:ea typeface="宋体" panose="02010600030101010101" pitchFamily="2" charset="-122"/>
              </a:rPr>
              <a:t>= </a:t>
            </a:r>
            <a:r>
              <a:rPr lang="en-US" altLang="zh-CN" sz="1600" kern="0" dirty="0" smtClean="0">
                <a:latin typeface="宋体" panose="02010600030101010101" pitchFamily="2" charset="-122"/>
                <a:ea typeface="宋体" panose="02010600030101010101" pitchFamily="2" charset="-122"/>
              </a:rPr>
              <a:t>[13, </a:t>
            </a:r>
            <a:r>
              <a:rPr lang="en-US" altLang="zh-CN" sz="1600" kern="0" dirty="0">
                <a:latin typeface="宋体" panose="02010600030101010101" pitchFamily="2" charset="-122"/>
                <a:ea typeface="宋体" panose="02010600030101010101" pitchFamily="2" charset="-122"/>
              </a:rPr>
              <a:t>0, </a:t>
            </a:r>
            <a:r>
              <a:rPr lang="en-US" altLang="zh-CN" sz="1600" kern="0" dirty="0" smtClean="0">
                <a:latin typeface="宋体" panose="02010600030101010101" pitchFamily="2" charset="-122"/>
                <a:ea typeface="宋体" panose="02010600030101010101" pitchFamily="2" charset="-122"/>
              </a:rPr>
              <a:t>6, 2, </a:t>
            </a:r>
            <a:r>
              <a:rPr lang="en-US" altLang="zh-CN" sz="1600" kern="0" dirty="0">
                <a:latin typeface="宋体" panose="02010600030101010101" pitchFamily="2" charset="-122"/>
                <a:ea typeface="宋体" panose="02010600030101010101" pitchFamily="2" charset="-122"/>
              </a:rPr>
              <a:t>…, 0]</a:t>
            </a:r>
          </a:p>
          <a:p>
            <a:pPr marL="0" indent="0">
              <a:buClrTx/>
              <a:buNone/>
            </a:pPr>
            <a:endParaRPr lang="en-US" altLang="zh-CN" sz="1600" kern="0" dirty="0" smtClean="0">
              <a:latin typeface="+mj-ea"/>
              <a:ea typeface="+mj-ea"/>
            </a:endParaRPr>
          </a:p>
          <a:p>
            <a:pPr marL="0" indent="0">
              <a:buClrTx/>
              <a:buNone/>
            </a:pPr>
            <a:endParaRPr lang="en-US" altLang="zh-CN" sz="1600" kern="0" dirty="0">
              <a:latin typeface="宋体" panose="02010600030101010101" pitchFamily="2" charset="-122"/>
              <a:ea typeface="宋体" panose="02010600030101010101" pitchFamily="2" charset="-122"/>
            </a:endParaRPr>
          </a:p>
          <a:p>
            <a:pPr marL="0" indent="0">
              <a:buClrTx/>
              <a:buNone/>
            </a:pPr>
            <a:endParaRPr lang="en-US" altLang="zh-CN" sz="1600" kern="0" dirty="0" smtClean="0">
              <a:latin typeface="+mj-ea"/>
              <a:ea typeface="+mj-ea"/>
            </a:endParaRPr>
          </a:p>
        </p:txBody>
      </p:sp>
      <p:sp>
        <p:nvSpPr>
          <p:cNvPr id="3" name="文本框 2"/>
          <p:cNvSpPr txBox="1"/>
          <p:nvPr/>
        </p:nvSpPr>
        <p:spPr>
          <a:xfrm>
            <a:off x="3635896" y="2276872"/>
            <a:ext cx="576064" cy="261610"/>
          </a:xfrm>
          <a:prstGeom prst="rect">
            <a:avLst/>
          </a:prstGeom>
          <a:noFill/>
        </p:spPr>
        <p:txBody>
          <a:bodyPr wrap="square" rtlCol="0">
            <a:spAutoFit/>
          </a:bodyPr>
          <a:lstStyle/>
          <a:p>
            <a:r>
              <a:rPr lang="en-US" altLang="zh-CN" sz="1100" dirty="0" smtClean="0"/>
              <a:t>Rome</a:t>
            </a:r>
            <a:endParaRPr lang="zh-CN" altLang="en-US" sz="1100" dirty="0"/>
          </a:p>
        </p:txBody>
      </p:sp>
      <p:sp>
        <p:nvSpPr>
          <p:cNvPr id="6" name="文本框 5"/>
          <p:cNvSpPr txBox="1"/>
          <p:nvPr/>
        </p:nvSpPr>
        <p:spPr>
          <a:xfrm>
            <a:off x="4067783" y="2276872"/>
            <a:ext cx="576064" cy="261610"/>
          </a:xfrm>
          <a:prstGeom prst="rect">
            <a:avLst/>
          </a:prstGeom>
          <a:noFill/>
        </p:spPr>
        <p:txBody>
          <a:bodyPr wrap="square" rtlCol="0">
            <a:spAutoFit/>
          </a:bodyPr>
          <a:lstStyle/>
          <a:p>
            <a:r>
              <a:rPr lang="en-US" altLang="zh-CN" sz="1100" dirty="0" smtClean="0"/>
              <a:t>Paris</a:t>
            </a:r>
            <a:endParaRPr lang="zh-CN" altLang="en-US" sz="1100" dirty="0"/>
          </a:p>
        </p:txBody>
      </p:sp>
      <p:sp>
        <p:nvSpPr>
          <p:cNvPr id="7" name="文本框 6"/>
          <p:cNvSpPr txBox="1"/>
          <p:nvPr/>
        </p:nvSpPr>
        <p:spPr>
          <a:xfrm>
            <a:off x="4450799" y="2276872"/>
            <a:ext cx="504217" cy="261610"/>
          </a:xfrm>
          <a:prstGeom prst="rect">
            <a:avLst/>
          </a:prstGeom>
          <a:noFill/>
        </p:spPr>
        <p:txBody>
          <a:bodyPr wrap="square" rtlCol="0">
            <a:spAutoFit/>
          </a:bodyPr>
          <a:lstStyle/>
          <a:p>
            <a:r>
              <a:rPr lang="en-US" altLang="zh-CN" sz="1100" dirty="0" smtClean="0"/>
              <a:t>Italy</a:t>
            </a:r>
            <a:endParaRPr lang="zh-CN" altLang="en-US" sz="1100" dirty="0"/>
          </a:p>
        </p:txBody>
      </p:sp>
      <p:sp>
        <p:nvSpPr>
          <p:cNvPr id="8" name="文本框 7"/>
          <p:cNvSpPr txBox="1"/>
          <p:nvPr/>
        </p:nvSpPr>
        <p:spPr>
          <a:xfrm>
            <a:off x="4748808" y="2276872"/>
            <a:ext cx="648072" cy="261610"/>
          </a:xfrm>
          <a:prstGeom prst="rect">
            <a:avLst/>
          </a:prstGeom>
          <a:noFill/>
        </p:spPr>
        <p:txBody>
          <a:bodyPr wrap="square" rtlCol="0">
            <a:spAutoFit/>
          </a:bodyPr>
          <a:lstStyle/>
          <a:p>
            <a:r>
              <a:rPr lang="en-US" altLang="zh-CN" sz="1100" dirty="0" smtClean="0"/>
              <a:t>France</a:t>
            </a:r>
            <a:endParaRPr lang="zh-CN" altLang="en-US" sz="1100" dirty="0"/>
          </a:p>
        </p:txBody>
      </p:sp>
      <p:sp>
        <p:nvSpPr>
          <p:cNvPr id="9" name="文本框 8"/>
          <p:cNvSpPr txBox="1"/>
          <p:nvPr/>
        </p:nvSpPr>
        <p:spPr>
          <a:xfrm>
            <a:off x="6012160" y="2276872"/>
            <a:ext cx="648072" cy="261610"/>
          </a:xfrm>
          <a:prstGeom prst="rect">
            <a:avLst/>
          </a:prstGeom>
          <a:noFill/>
        </p:spPr>
        <p:txBody>
          <a:bodyPr wrap="square" rtlCol="0">
            <a:spAutoFit/>
          </a:bodyPr>
          <a:lstStyle/>
          <a:p>
            <a:r>
              <a:rPr lang="en-US" altLang="zh-CN" sz="1100" dirty="0" smtClean="0"/>
              <a:t>Word k</a:t>
            </a:r>
            <a:endParaRPr lang="zh-CN" altLang="en-US" sz="1100" dirty="0"/>
          </a:p>
        </p:txBody>
      </p:sp>
      <p:sp>
        <p:nvSpPr>
          <p:cNvPr id="10" name="文本框 9"/>
          <p:cNvSpPr txBox="1"/>
          <p:nvPr/>
        </p:nvSpPr>
        <p:spPr>
          <a:xfrm>
            <a:off x="7020272" y="2996952"/>
            <a:ext cx="1512168" cy="307777"/>
          </a:xfrm>
          <a:prstGeom prst="rect">
            <a:avLst/>
          </a:prstGeom>
          <a:noFill/>
        </p:spPr>
        <p:txBody>
          <a:bodyPr wrap="square" rtlCol="0">
            <a:spAutoFit/>
          </a:bodyPr>
          <a:lstStyle/>
          <a:p>
            <a:r>
              <a:rPr lang="en-US" altLang="zh-CN" sz="1400" dirty="0" smtClean="0"/>
              <a:t>K=</a:t>
            </a:r>
            <a:r>
              <a:rPr lang="zh-CN" altLang="en-US" sz="1400" dirty="0" smtClean="0"/>
              <a:t>字典大小</a:t>
            </a:r>
            <a:endParaRPr lang="zh-CN" altLang="en-US" sz="1400" dirty="0"/>
          </a:p>
        </p:txBody>
      </p:sp>
      <p:sp>
        <p:nvSpPr>
          <p:cNvPr id="11" name="文本框 10"/>
          <p:cNvSpPr txBox="1"/>
          <p:nvPr/>
        </p:nvSpPr>
        <p:spPr>
          <a:xfrm>
            <a:off x="3635896" y="4725144"/>
            <a:ext cx="576064" cy="261610"/>
          </a:xfrm>
          <a:prstGeom prst="rect">
            <a:avLst/>
          </a:prstGeom>
          <a:noFill/>
        </p:spPr>
        <p:txBody>
          <a:bodyPr wrap="square" rtlCol="0">
            <a:spAutoFit/>
          </a:bodyPr>
          <a:lstStyle/>
          <a:p>
            <a:r>
              <a:rPr lang="en-US" altLang="zh-CN" sz="1100" dirty="0" smtClean="0"/>
              <a:t>Rome</a:t>
            </a:r>
            <a:endParaRPr lang="zh-CN" altLang="en-US" sz="1100" dirty="0"/>
          </a:p>
        </p:txBody>
      </p:sp>
      <p:sp>
        <p:nvSpPr>
          <p:cNvPr id="12" name="文本框 11"/>
          <p:cNvSpPr txBox="1"/>
          <p:nvPr/>
        </p:nvSpPr>
        <p:spPr>
          <a:xfrm>
            <a:off x="4110808" y="4725144"/>
            <a:ext cx="576064" cy="261610"/>
          </a:xfrm>
          <a:prstGeom prst="rect">
            <a:avLst/>
          </a:prstGeom>
          <a:noFill/>
        </p:spPr>
        <p:txBody>
          <a:bodyPr wrap="square" rtlCol="0">
            <a:spAutoFit/>
          </a:bodyPr>
          <a:lstStyle/>
          <a:p>
            <a:r>
              <a:rPr lang="en-US" altLang="zh-CN" sz="1100" dirty="0" smtClean="0"/>
              <a:t>Paris</a:t>
            </a:r>
            <a:endParaRPr lang="zh-CN" altLang="en-US" sz="1100" dirty="0"/>
          </a:p>
        </p:txBody>
      </p:sp>
      <p:sp>
        <p:nvSpPr>
          <p:cNvPr id="13" name="文本框 12"/>
          <p:cNvSpPr txBox="1"/>
          <p:nvPr/>
        </p:nvSpPr>
        <p:spPr>
          <a:xfrm>
            <a:off x="4503721" y="4725144"/>
            <a:ext cx="504217" cy="261610"/>
          </a:xfrm>
          <a:prstGeom prst="rect">
            <a:avLst/>
          </a:prstGeom>
          <a:noFill/>
        </p:spPr>
        <p:txBody>
          <a:bodyPr wrap="square" rtlCol="0">
            <a:spAutoFit/>
          </a:bodyPr>
          <a:lstStyle/>
          <a:p>
            <a:r>
              <a:rPr lang="en-US" altLang="zh-CN" sz="1100" dirty="0" smtClean="0"/>
              <a:t>Italy</a:t>
            </a:r>
            <a:endParaRPr lang="zh-CN" altLang="en-US" sz="1100" dirty="0"/>
          </a:p>
        </p:txBody>
      </p:sp>
      <p:sp>
        <p:nvSpPr>
          <p:cNvPr id="14" name="文本框 13"/>
          <p:cNvSpPr txBox="1"/>
          <p:nvPr/>
        </p:nvSpPr>
        <p:spPr>
          <a:xfrm>
            <a:off x="4808002" y="4725144"/>
            <a:ext cx="648072" cy="261610"/>
          </a:xfrm>
          <a:prstGeom prst="rect">
            <a:avLst/>
          </a:prstGeom>
          <a:noFill/>
        </p:spPr>
        <p:txBody>
          <a:bodyPr wrap="square" rtlCol="0">
            <a:spAutoFit/>
          </a:bodyPr>
          <a:lstStyle/>
          <a:p>
            <a:r>
              <a:rPr lang="en-US" altLang="zh-CN" sz="1100" dirty="0" smtClean="0"/>
              <a:t>France</a:t>
            </a:r>
            <a:endParaRPr lang="zh-CN" altLang="en-US" sz="1100" dirty="0"/>
          </a:p>
        </p:txBody>
      </p:sp>
      <p:sp>
        <p:nvSpPr>
          <p:cNvPr id="15" name="文本框 14"/>
          <p:cNvSpPr txBox="1"/>
          <p:nvPr/>
        </p:nvSpPr>
        <p:spPr>
          <a:xfrm>
            <a:off x="6012160" y="4725144"/>
            <a:ext cx="648072" cy="261610"/>
          </a:xfrm>
          <a:prstGeom prst="rect">
            <a:avLst/>
          </a:prstGeom>
          <a:noFill/>
        </p:spPr>
        <p:txBody>
          <a:bodyPr wrap="square" rtlCol="0">
            <a:spAutoFit/>
          </a:bodyPr>
          <a:lstStyle/>
          <a:p>
            <a:r>
              <a:rPr lang="en-US" altLang="zh-CN" sz="1100" dirty="0" smtClean="0"/>
              <a:t>Word k</a:t>
            </a:r>
            <a:endParaRPr lang="zh-CN" altLang="en-US" sz="1100" dirty="0"/>
          </a:p>
        </p:txBody>
      </p:sp>
    </p:spTree>
    <p:extLst>
      <p:ext uri="{BB962C8B-B14F-4D97-AF65-F5344CB8AC3E}">
        <p14:creationId xmlns:p14="http://schemas.microsoft.com/office/powerpoint/2010/main" val="194433210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知识图谱表示</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zh-CN" altLang="en-US" sz="2000" kern="0" dirty="0">
                <a:latin typeface="+mn-ea"/>
              </a:rPr>
              <a:t>词的向量表示方法</a:t>
            </a:r>
            <a:endParaRPr lang="en-US" altLang="zh-CN" sz="2000" kern="0" dirty="0">
              <a:latin typeface="+mn-ea"/>
            </a:endParaRPr>
          </a:p>
          <a:p>
            <a:pPr marL="0" indent="0">
              <a:buClrTx/>
              <a:buFont typeface="Wingdings" pitchFamily="2" charset="2"/>
              <a:buNone/>
            </a:pPr>
            <a:r>
              <a:rPr lang="en-US" altLang="zh-CN" sz="1600" kern="0" dirty="0" smtClean="0">
                <a:latin typeface="+mn-ea"/>
                <a:ea typeface="+mn-ea"/>
              </a:rPr>
              <a:t>    </a:t>
            </a:r>
            <a:endParaRPr lang="en-US" altLang="zh-CN" sz="1600" kern="0" dirty="0" smtClean="0">
              <a:latin typeface="+mj-ea"/>
              <a:ea typeface="+mj-ea"/>
            </a:endParaRPr>
          </a:p>
          <a:p>
            <a:pPr>
              <a:buClrTx/>
              <a:buFont typeface="Arial" panose="020B0604020202020204" pitchFamily="34" charset="0"/>
              <a:buChar char="•"/>
            </a:pPr>
            <a:r>
              <a:rPr lang="zh-CN" altLang="en-US" sz="1600" kern="0" dirty="0">
                <a:latin typeface="+mj-ea"/>
                <a:ea typeface="+mj-ea"/>
              </a:rPr>
              <a:t>词</a:t>
            </a:r>
            <a:r>
              <a:rPr lang="zh-CN" altLang="en-US" sz="1600" kern="0" dirty="0" smtClean="0">
                <a:latin typeface="+mj-ea"/>
                <a:ea typeface="+mj-ea"/>
              </a:rPr>
              <a:t>向量（</a:t>
            </a:r>
            <a:r>
              <a:rPr lang="en-US" altLang="zh-CN" sz="1600" kern="0" dirty="0" smtClean="0">
                <a:latin typeface="+mj-ea"/>
                <a:ea typeface="+mj-ea"/>
              </a:rPr>
              <a:t>Word Embedding</a:t>
            </a:r>
            <a:r>
              <a:rPr lang="zh-CN" altLang="en-US" sz="1600" kern="0" dirty="0" smtClean="0">
                <a:latin typeface="+mj-ea"/>
                <a:ea typeface="+mj-ea"/>
              </a:rPr>
              <a:t>）</a:t>
            </a:r>
            <a:endParaRPr lang="en-US" altLang="zh-CN" sz="1600" kern="0" dirty="0" smtClean="0">
              <a:latin typeface="+mj-ea"/>
              <a:ea typeface="+mj-ea"/>
            </a:endParaRPr>
          </a:p>
          <a:p>
            <a:pPr marL="0" indent="0">
              <a:buClrTx/>
              <a:buNone/>
            </a:pPr>
            <a:endParaRPr lang="en-US" altLang="zh-CN" sz="1600" kern="0" dirty="0" smtClean="0">
              <a:latin typeface="+mj-ea"/>
              <a:ea typeface="+mj-ea"/>
            </a:endParaRPr>
          </a:p>
          <a:p>
            <a:pPr marL="0" indent="0">
              <a:buClrTx/>
              <a:buNone/>
            </a:pPr>
            <a:endParaRPr lang="en-US" altLang="zh-CN" sz="1600" kern="0" dirty="0" smtClean="0">
              <a:latin typeface="+mj-ea"/>
              <a:ea typeface="+mj-ea"/>
            </a:endParaRPr>
          </a:p>
        </p:txBody>
      </p:sp>
      <p:pic>
        <p:nvPicPr>
          <p:cNvPr id="6" name="图片 5"/>
          <p:cNvPicPr>
            <a:picLocks noChangeAspect="1"/>
          </p:cNvPicPr>
          <p:nvPr/>
        </p:nvPicPr>
        <p:blipFill>
          <a:blip r:embed="rId3"/>
          <a:stretch>
            <a:fillRect/>
          </a:stretch>
        </p:blipFill>
        <p:spPr>
          <a:xfrm>
            <a:off x="971600" y="2348880"/>
            <a:ext cx="7045561" cy="3712532"/>
          </a:xfrm>
          <a:prstGeom prst="rect">
            <a:avLst/>
          </a:prstGeom>
        </p:spPr>
      </p:pic>
      <p:sp>
        <p:nvSpPr>
          <p:cNvPr id="7" name="文本框 6"/>
          <p:cNvSpPr txBox="1"/>
          <p:nvPr/>
        </p:nvSpPr>
        <p:spPr>
          <a:xfrm>
            <a:off x="2267744" y="6141245"/>
            <a:ext cx="1296144" cy="338554"/>
          </a:xfrm>
          <a:prstGeom prst="rect">
            <a:avLst/>
          </a:prstGeom>
          <a:noFill/>
        </p:spPr>
        <p:txBody>
          <a:bodyPr wrap="square" rtlCol="0">
            <a:spAutoFit/>
          </a:bodyPr>
          <a:lstStyle/>
          <a:p>
            <a:r>
              <a:rPr lang="en-US" altLang="zh-CN" sz="1600" dirty="0" err="1" smtClean="0"/>
              <a:t>CBoW</a:t>
            </a:r>
            <a:r>
              <a:rPr lang="zh-CN" altLang="en-US" sz="1600" dirty="0" smtClean="0"/>
              <a:t>模型</a:t>
            </a:r>
            <a:endParaRPr lang="zh-CN" altLang="en-US" sz="1600" dirty="0"/>
          </a:p>
        </p:txBody>
      </p:sp>
      <p:sp>
        <p:nvSpPr>
          <p:cNvPr id="10" name="文本框 9"/>
          <p:cNvSpPr txBox="1"/>
          <p:nvPr/>
        </p:nvSpPr>
        <p:spPr>
          <a:xfrm>
            <a:off x="5796136" y="6154551"/>
            <a:ext cx="1656655" cy="338554"/>
          </a:xfrm>
          <a:prstGeom prst="rect">
            <a:avLst/>
          </a:prstGeom>
          <a:noFill/>
        </p:spPr>
        <p:txBody>
          <a:bodyPr wrap="square" rtlCol="0">
            <a:spAutoFit/>
          </a:bodyPr>
          <a:lstStyle/>
          <a:p>
            <a:r>
              <a:rPr lang="en-US" altLang="zh-CN" sz="1600" dirty="0" smtClean="0"/>
              <a:t>Skip-gram</a:t>
            </a:r>
            <a:r>
              <a:rPr lang="zh-CN" altLang="en-US" sz="1600" dirty="0"/>
              <a:t>模型</a:t>
            </a:r>
          </a:p>
        </p:txBody>
      </p:sp>
    </p:spTree>
    <p:extLst>
      <p:ext uri="{BB962C8B-B14F-4D97-AF65-F5344CB8AC3E}">
        <p14:creationId xmlns:p14="http://schemas.microsoft.com/office/powerpoint/2010/main" val="2726236770"/>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知识图谱表示</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611560"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zh-CN" altLang="en-US" sz="2000" kern="0" dirty="0">
                <a:latin typeface="+mn-ea"/>
              </a:rPr>
              <a:t>词的向量表示方法</a:t>
            </a:r>
            <a:endParaRPr lang="en-US" altLang="zh-CN" sz="2000" kern="0" dirty="0">
              <a:latin typeface="+mn-ea"/>
            </a:endParaRPr>
          </a:p>
          <a:p>
            <a:pPr marL="0" indent="0">
              <a:buClrTx/>
              <a:buFont typeface="Wingdings" pitchFamily="2" charset="2"/>
              <a:buNone/>
            </a:pPr>
            <a:r>
              <a:rPr lang="en-US" altLang="zh-CN" sz="1600" kern="0" dirty="0" smtClean="0">
                <a:latin typeface="+mn-ea"/>
                <a:ea typeface="+mn-ea"/>
              </a:rPr>
              <a:t>    </a:t>
            </a:r>
            <a:endParaRPr lang="en-US" altLang="zh-CN" sz="1600" kern="0" dirty="0" smtClean="0">
              <a:latin typeface="+mj-ea"/>
              <a:ea typeface="+mj-ea"/>
            </a:endParaRPr>
          </a:p>
          <a:p>
            <a:pPr>
              <a:buClrTx/>
              <a:buFont typeface="Arial" panose="020B0604020202020204" pitchFamily="34" charset="0"/>
              <a:buChar char="•"/>
            </a:pPr>
            <a:r>
              <a:rPr lang="zh-CN" altLang="en-US" sz="1600" kern="0" dirty="0">
                <a:latin typeface="+mj-ea"/>
                <a:ea typeface="+mj-ea"/>
              </a:rPr>
              <a:t>词</a:t>
            </a:r>
            <a:r>
              <a:rPr lang="zh-CN" altLang="en-US" sz="1600" kern="0" dirty="0" smtClean="0">
                <a:latin typeface="+mj-ea"/>
                <a:ea typeface="+mj-ea"/>
              </a:rPr>
              <a:t>向量（</a:t>
            </a:r>
            <a:r>
              <a:rPr lang="en-US" altLang="zh-CN" sz="1600" kern="0" dirty="0" smtClean="0">
                <a:latin typeface="+mj-ea"/>
                <a:ea typeface="+mj-ea"/>
              </a:rPr>
              <a:t>Word Embedding</a:t>
            </a:r>
            <a:r>
              <a:rPr lang="zh-CN" altLang="en-US" sz="1600" kern="0" dirty="0" smtClean="0">
                <a:latin typeface="+mj-ea"/>
                <a:ea typeface="+mj-ea"/>
              </a:rPr>
              <a:t>）</a:t>
            </a:r>
            <a:endParaRPr lang="en-US" altLang="zh-CN" sz="1600" kern="0" dirty="0" smtClean="0">
              <a:latin typeface="+mj-ea"/>
              <a:ea typeface="+mj-ea"/>
            </a:endParaRPr>
          </a:p>
          <a:p>
            <a:pPr marL="0" indent="0">
              <a:buClrTx/>
              <a:buNone/>
            </a:pPr>
            <a:endParaRPr lang="en-US" altLang="zh-CN" sz="1600" kern="0" dirty="0" smtClean="0">
              <a:latin typeface="+mj-ea"/>
              <a:ea typeface="+mj-ea"/>
            </a:endParaRPr>
          </a:p>
          <a:p>
            <a:pPr marL="0" indent="0">
              <a:buClrTx/>
              <a:buNone/>
            </a:pPr>
            <a:endParaRPr lang="en-US" altLang="zh-CN" sz="1600" kern="0" dirty="0" smtClean="0">
              <a:latin typeface="+mj-ea"/>
              <a:ea typeface="+mj-ea"/>
            </a:endParaRPr>
          </a:p>
        </p:txBody>
      </p:sp>
      <p:cxnSp>
        <p:nvCxnSpPr>
          <p:cNvPr id="8" name="直接箭头连接符 7"/>
          <p:cNvCxnSpPr/>
          <p:nvPr/>
        </p:nvCxnSpPr>
        <p:spPr>
          <a:xfrm flipV="1">
            <a:off x="1763688" y="2708920"/>
            <a:ext cx="0" cy="201622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1763688" y="4725144"/>
            <a:ext cx="237626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1763688" y="3429000"/>
            <a:ext cx="288032" cy="1296144"/>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1763688" y="3789040"/>
            <a:ext cx="360040" cy="936104"/>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1763688" y="4149080"/>
            <a:ext cx="1800200" cy="576064"/>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1763688" y="4437112"/>
            <a:ext cx="1656184" cy="288032"/>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2051720" y="3429000"/>
            <a:ext cx="1512168" cy="720080"/>
          </a:xfrm>
          <a:prstGeom prst="straightConnector1">
            <a:avLst/>
          </a:prstGeom>
          <a:ln w="12700">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2123728" y="3789040"/>
            <a:ext cx="1296144" cy="648072"/>
          </a:xfrm>
          <a:prstGeom prst="straightConnector1">
            <a:avLst/>
          </a:prstGeom>
          <a:ln w="12700">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835696" y="3068960"/>
            <a:ext cx="648072" cy="276999"/>
          </a:xfrm>
          <a:prstGeom prst="rect">
            <a:avLst/>
          </a:prstGeom>
          <a:noFill/>
        </p:spPr>
        <p:txBody>
          <a:bodyPr wrap="square" rtlCol="0">
            <a:spAutoFit/>
          </a:bodyPr>
          <a:lstStyle/>
          <a:p>
            <a:r>
              <a:rPr lang="en-US" altLang="zh-CN" sz="1200" dirty="0" smtClean="0"/>
              <a:t>Rome</a:t>
            </a:r>
            <a:endParaRPr lang="zh-CN" altLang="en-US" sz="1200" dirty="0"/>
          </a:p>
        </p:txBody>
      </p:sp>
      <p:sp>
        <p:nvSpPr>
          <p:cNvPr id="27" name="文本框 26"/>
          <p:cNvSpPr txBox="1"/>
          <p:nvPr/>
        </p:nvSpPr>
        <p:spPr>
          <a:xfrm>
            <a:off x="2015669" y="3584049"/>
            <a:ext cx="648072" cy="276999"/>
          </a:xfrm>
          <a:prstGeom prst="rect">
            <a:avLst/>
          </a:prstGeom>
          <a:noFill/>
        </p:spPr>
        <p:txBody>
          <a:bodyPr wrap="square" rtlCol="0">
            <a:spAutoFit/>
          </a:bodyPr>
          <a:lstStyle/>
          <a:p>
            <a:r>
              <a:rPr lang="en-US" altLang="zh-CN" sz="1200" dirty="0" smtClean="0"/>
              <a:t>Paris</a:t>
            </a:r>
            <a:endParaRPr lang="zh-CN" altLang="en-US" sz="1200" dirty="0"/>
          </a:p>
        </p:txBody>
      </p:sp>
      <p:sp>
        <p:nvSpPr>
          <p:cNvPr id="28" name="文本框 27"/>
          <p:cNvSpPr txBox="1"/>
          <p:nvPr/>
        </p:nvSpPr>
        <p:spPr>
          <a:xfrm>
            <a:off x="3430604" y="3844400"/>
            <a:ext cx="648072" cy="276999"/>
          </a:xfrm>
          <a:prstGeom prst="rect">
            <a:avLst/>
          </a:prstGeom>
          <a:noFill/>
        </p:spPr>
        <p:txBody>
          <a:bodyPr wrap="square" rtlCol="0">
            <a:spAutoFit/>
          </a:bodyPr>
          <a:lstStyle/>
          <a:p>
            <a:r>
              <a:rPr lang="en-US" altLang="zh-CN" sz="1200" dirty="0" smtClean="0"/>
              <a:t>Italy</a:t>
            </a:r>
            <a:endParaRPr lang="zh-CN" altLang="en-US" sz="1200" dirty="0"/>
          </a:p>
        </p:txBody>
      </p:sp>
      <p:sp>
        <p:nvSpPr>
          <p:cNvPr id="29" name="文本框 28"/>
          <p:cNvSpPr txBox="1"/>
          <p:nvPr/>
        </p:nvSpPr>
        <p:spPr>
          <a:xfrm>
            <a:off x="3419711" y="4304128"/>
            <a:ext cx="745511" cy="276999"/>
          </a:xfrm>
          <a:prstGeom prst="rect">
            <a:avLst/>
          </a:prstGeom>
          <a:noFill/>
        </p:spPr>
        <p:txBody>
          <a:bodyPr wrap="square" rtlCol="0">
            <a:spAutoFit/>
          </a:bodyPr>
          <a:lstStyle/>
          <a:p>
            <a:r>
              <a:rPr lang="en-US" altLang="zh-CN" sz="1200" dirty="0" smtClean="0"/>
              <a:t>France</a:t>
            </a:r>
            <a:endParaRPr lang="zh-CN" altLang="en-US" sz="1200" dirty="0"/>
          </a:p>
        </p:txBody>
      </p:sp>
      <p:sp>
        <p:nvSpPr>
          <p:cNvPr id="30" name="文本框 29"/>
          <p:cNvSpPr txBox="1"/>
          <p:nvPr/>
        </p:nvSpPr>
        <p:spPr>
          <a:xfrm>
            <a:off x="1730649" y="4960622"/>
            <a:ext cx="2088232" cy="276999"/>
          </a:xfrm>
          <a:prstGeom prst="rect">
            <a:avLst/>
          </a:prstGeom>
          <a:noFill/>
        </p:spPr>
        <p:txBody>
          <a:bodyPr wrap="square" rtlCol="0">
            <a:spAutoFit/>
          </a:bodyPr>
          <a:lstStyle/>
          <a:p>
            <a:r>
              <a:rPr lang="zh-CN" altLang="en-US" sz="1200" dirty="0" smtClean="0"/>
              <a:t>词向量在连续空间中的关系</a:t>
            </a:r>
            <a:endParaRPr lang="zh-CN" altLang="en-US" sz="1200" dirty="0"/>
          </a:p>
        </p:txBody>
      </p:sp>
      <p:sp>
        <p:nvSpPr>
          <p:cNvPr id="31" name="文本框 30"/>
          <p:cNvSpPr txBox="1"/>
          <p:nvPr/>
        </p:nvSpPr>
        <p:spPr>
          <a:xfrm>
            <a:off x="611560" y="5649872"/>
            <a:ext cx="8030810" cy="830997"/>
          </a:xfrm>
          <a:prstGeom prst="rect">
            <a:avLst/>
          </a:prstGeom>
          <a:noFill/>
        </p:spPr>
        <p:txBody>
          <a:bodyPr wrap="square" rtlCol="0">
            <a:spAutoFit/>
          </a:bodyPr>
          <a:lstStyle/>
          <a:p>
            <a:r>
              <a:rPr lang="en-US" altLang="zh-CN" sz="1600" dirty="0" err="1">
                <a:latin typeface="宋体" panose="02010600030101010101" pitchFamily="2" charset="-122"/>
              </a:rPr>
              <a:t>v</a:t>
            </a:r>
            <a:r>
              <a:rPr lang="en-US" altLang="zh-CN" sz="1600" dirty="0" err="1" smtClean="0">
                <a:latin typeface="宋体" panose="02010600030101010101" pitchFamily="2" charset="-122"/>
              </a:rPr>
              <a:t>ec</a:t>
            </a:r>
            <a:r>
              <a:rPr lang="en-US" altLang="zh-CN" sz="1600" dirty="0" smtClean="0">
                <a:latin typeface="宋体" panose="02010600030101010101" pitchFamily="2" charset="-122"/>
              </a:rPr>
              <a:t>(Rome)-</a:t>
            </a:r>
            <a:r>
              <a:rPr lang="en-US" altLang="zh-CN" sz="1600" dirty="0" err="1" smtClean="0">
                <a:latin typeface="宋体" panose="02010600030101010101" pitchFamily="2" charset="-122"/>
              </a:rPr>
              <a:t>vec</a:t>
            </a:r>
            <a:r>
              <a:rPr lang="en-US" altLang="zh-CN" sz="1600" dirty="0">
                <a:latin typeface="宋体" panose="02010600030101010101" pitchFamily="2" charset="-122"/>
              </a:rPr>
              <a:t>(Italy</a:t>
            </a:r>
            <a:r>
              <a:rPr lang="en-US" altLang="zh-CN" sz="1600" dirty="0" smtClean="0">
                <a:latin typeface="宋体" panose="02010600030101010101" pitchFamily="2" charset="-122"/>
              </a:rPr>
              <a:t>) ≈ </a:t>
            </a:r>
            <a:r>
              <a:rPr lang="en-US" altLang="zh-CN" sz="1600" dirty="0" err="1" smtClean="0">
                <a:latin typeface="宋体" panose="02010600030101010101" pitchFamily="2" charset="-122"/>
              </a:rPr>
              <a:t>vec</a:t>
            </a:r>
            <a:r>
              <a:rPr lang="en-US" altLang="zh-CN" sz="1600" dirty="0" smtClean="0">
                <a:latin typeface="宋体" panose="02010600030101010101" pitchFamily="2" charset="-122"/>
              </a:rPr>
              <a:t>(Paris)-</a:t>
            </a:r>
            <a:r>
              <a:rPr lang="en-US" altLang="zh-CN" sz="1600" dirty="0" err="1" smtClean="0">
                <a:latin typeface="宋体" panose="02010600030101010101" pitchFamily="2" charset="-122"/>
              </a:rPr>
              <a:t>vec</a:t>
            </a:r>
            <a:r>
              <a:rPr lang="en-US" altLang="zh-CN" sz="1600" dirty="0" smtClean="0">
                <a:latin typeface="宋体" panose="02010600030101010101" pitchFamily="2" charset="-122"/>
              </a:rPr>
              <a:t>(France)</a:t>
            </a:r>
          </a:p>
          <a:p>
            <a:endParaRPr lang="en-US" altLang="zh-CN" sz="1600" dirty="0">
              <a:latin typeface="宋体" panose="02010600030101010101" pitchFamily="2" charset="-122"/>
            </a:endParaRPr>
          </a:p>
          <a:p>
            <a:r>
              <a:rPr lang="en-US" altLang="zh-CN" sz="1600" dirty="0" smtClean="0">
                <a:latin typeface="宋体" panose="02010600030101010101" pitchFamily="2" charset="-122"/>
              </a:rPr>
              <a:t>Rome</a:t>
            </a:r>
            <a:r>
              <a:rPr lang="zh-CN" altLang="en-US" sz="1600" dirty="0" smtClean="0">
                <a:latin typeface="宋体" panose="02010600030101010101" pitchFamily="2" charset="-122"/>
              </a:rPr>
              <a:t>和</a:t>
            </a:r>
            <a:r>
              <a:rPr lang="en-US" altLang="zh-CN" sz="1600" dirty="0" smtClean="0">
                <a:latin typeface="宋体" panose="02010600030101010101" pitchFamily="2" charset="-122"/>
              </a:rPr>
              <a:t>Italy</a:t>
            </a:r>
            <a:r>
              <a:rPr lang="zh-CN" altLang="en-US" sz="1600" dirty="0" smtClean="0">
                <a:latin typeface="宋体" panose="02010600030101010101" pitchFamily="2" charset="-122"/>
              </a:rPr>
              <a:t>之间有</a:t>
            </a:r>
            <a:r>
              <a:rPr lang="en-US" altLang="zh-CN" sz="1600" dirty="0" smtClean="0">
                <a:latin typeface="宋体" panose="02010600030101010101" pitchFamily="2" charset="-122"/>
              </a:rPr>
              <a:t>is-capital-of</a:t>
            </a:r>
            <a:r>
              <a:rPr lang="zh-CN" altLang="en-US" sz="1600" dirty="0" smtClean="0">
                <a:latin typeface="宋体" panose="02010600030101010101" pitchFamily="2" charset="-122"/>
              </a:rPr>
              <a:t>的关系</a:t>
            </a:r>
            <a:r>
              <a:rPr lang="zh-CN" altLang="en-US" sz="1600" dirty="0">
                <a:latin typeface="宋体" panose="02010600030101010101" pitchFamily="2" charset="-122"/>
              </a:rPr>
              <a:t>，</a:t>
            </a:r>
            <a:r>
              <a:rPr lang="zh-CN" altLang="en-US" sz="1600" dirty="0" smtClean="0">
                <a:latin typeface="宋体" panose="02010600030101010101" pitchFamily="2" charset="-122"/>
              </a:rPr>
              <a:t>而这种关系恰好在</a:t>
            </a:r>
            <a:r>
              <a:rPr lang="en-US" altLang="zh-CN" sz="1600" dirty="0" smtClean="0">
                <a:latin typeface="宋体" panose="02010600030101010101" pitchFamily="2" charset="-122"/>
              </a:rPr>
              <a:t>Paris</a:t>
            </a:r>
            <a:r>
              <a:rPr lang="zh-CN" altLang="en-US" sz="1600" dirty="0" smtClean="0">
                <a:latin typeface="宋体" panose="02010600030101010101" pitchFamily="2" charset="-122"/>
              </a:rPr>
              <a:t>和</a:t>
            </a:r>
            <a:r>
              <a:rPr lang="en-US" altLang="zh-CN" sz="1600" dirty="0" smtClean="0">
                <a:latin typeface="宋体" panose="02010600030101010101" pitchFamily="2" charset="-122"/>
              </a:rPr>
              <a:t>France</a:t>
            </a:r>
            <a:r>
              <a:rPr lang="zh-CN" altLang="en-US" sz="1600" dirty="0" smtClean="0">
                <a:latin typeface="宋体" panose="02010600030101010101" pitchFamily="2" charset="-122"/>
              </a:rPr>
              <a:t>之间出现</a:t>
            </a:r>
            <a:endParaRPr lang="zh-CN" altLang="en-US" sz="1600" dirty="0">
              <a:latin typeface="宋体" panose="02010600030101010101" pitchFamily="2" charset="-122"/>
            </a:endParaRPr>
          </a:p>
        </p:txBody>
      </p:sp>
      <p:sp>
        <p:nvSpPr>
          <p:cNvPr id="32" name="矩形 31"/>
          <p:cNvSpPr/>
          <p:nvPr/>
        </p:nvSpPr>
        <p:spPr>
          <a:xfrm>
            <a:off x="5004048" y="3345959"/>
            <a:ext cx="3024336" cy="95816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4" name="文本框 33"/>
          <p:cNvSpPr txBox="1"/>
          <p:nvPr/>
        </p:nvSpPr>
        <p:spPr>
          <a:xfrm>
            <a:off x="4997465" y="3476618"/>
            <a:ext cx="2952327" cy="584775"/>
          </a:xfrm>
          <a:prstGeom prst="rect">
            <a:avLst/>
          </a:prstGeom>
          <a:noFill/>
        </p:spPr>
        <p:txBody>
          <a:bodyPr wrap="square" rtlCol="0">
            <a:spAutoFit/>
          </a:bodyPr>
          <a:lstStyle/>
          <a:p>
            <a:r>
              <a:rPr lang="en-US" altLang="zh-CN" sz="1600" dirty="0">
                <a:latin typeface="宋体" panose="02010600030101010101" pitchFamily="2" charset="-122"/>
              </a:rPr>
              <a:t>(</a:t>
            </a:r>
            <a:r>
              <a:rPr lang="en-US" altLang="zh-CN" sz="1600" dirty="0" err="1" smtClean="0">
                <a:latin typeface="宋体" panose="02010600030101010101" pitchFamily="2" charset="-122"/>
              </a:rPr>
              <a:t>Rome,is</a:t>
            </a:r>
            <a:r>
              <a:rPr lang="en-US" altLang="zh-CN" sz="1600" dirty="0" smtClean="0">
                <a:latin typeface="宋体" panose="02010600030101010101" pitchFamily="2" charset="-122"/>
              </a:rPr>
              <a:t>-capital-</a:t>
            </a:r>
            <a:r>
              <a:rPr lang="en-US" altLang="zh-CN" sz="1600" dirty="0" err="1" smtClean="0">
                <a:latin typeface="宋体" panose="02010600030101010101" pitchFamily="2" charset="-122"/>
              </a:rPr>
              <a:t>of,Italy</a:t>
            </a:r>
            <a:r>
              <a:rPr lang="en-US" altLang="zh-CN" sz="1600" dirty="0" smtClean="0">
                <a:latin typeface="宋体" panose="02010600030101010101" pitchFamily="2" charset="-122"/>
              </a:rPr>
              <a:t>)</a:t>
            </a:r>
          </a:p>
          <a:p>
            <a:r>
              <a:rPr lang="en-US" altLang="zh-CN" sz="1600" dirty="0">
                <a:latin typeface="宋体" panose="02010600030101010101" pitchFamily="2" charset="-122"/>
              </a:rPr>
              <a:t>(</a:t>
            </a:r>
            <a:r>
              <a:rPr lang="en-US" altLang="zh-CN" sz="1600" dirty="0" err="1" smtClean="0">
                <a:latin typeface="宋体" panose="02010600030101010101" pitchFamily="2" charset="-122"/>
              </a:rPr>
              <a:t>Paris,is</a:t>
            </a:r>
            <a:r>
              <a:rPr lang="en-US" altLang="zh-CN" sz="1600" dirty="0" smtClean="0">
                <a:latin typeface="宋体" panose="02010600030101010101" pitchFamily="2" charset="-122"/>
              </a:rPr>
              <a:t>-capital-</a:t>
            </a:r>
            <a:r>
              <a:rPr lang="en-US" altLang="zh-CN" sz="1600" dirty="0" err="1" smtClean="0">
                <a:latin typeface="宋体" panose="02010600030101010101" pitchFamily="2" charset="-122"/>
              </a:rPr>
              <a:t>of,France</a:t>
            </a:r>
            <a:r>
              <a:rPr lang="en-US" altLang="zh-CN" sz="1600" dirty="0" smtClean="0">
                <a:latin typeface="宋体" panose="02010600030101010101" pitchFamily="2" charset="-122"/>
              </a:rPr>
              <a:t>)</a:t>
            </a:r>
            <a:endParaRPr lang="zh-CN" altLang="en-US" sz="1600" dirty="0">
              <a:latin typeface="宋体" panose="02010600030101010101" pitchFamily="2" charset="-122"/>
            </a:endParaRPr>
          </a:p>
        </p:txBody>
      </p:sp>
      <p:sp>
        <p:nvSpPr>
          <p:cNvPr id="35" name="文本框 34"/>
          <p:cNvSpPr txBox="1"/>
          <p:nvPr/>
        </p:nvSpPr>
        <p:spPr>
          <a:xfrm>
            <a:off x="5616116" y="4593053"/>
            <a:ext cx="1800200" cy="276999"/>
          </a:xfrm>
          <a:prstGeom prst="rect">
            <a:avLst/>
          </a:prstGeom>
          <a:noFill/>
        </p:spPr>
        <p:txBody>
          <a:bodyPr wrap="square" rtlCol="0">
            <a:spAutoFit/>
          </a:bodyPr>
          <a:lstStyle/>
          <a:p>
            <a:r>
              <a:rPr lang="zh-CN" altLang="en-US" sz="1200" dirty="0"/>
              <a:t>知识</a:t>
            </a:r>
            <a:r>
              <a:rPr lang="zh-CN" altLang="en-US" sz="1200" dirty="0" smtClean="0"/>
              <a:t>图谱中的三元组</a:t>
            </a:r>
            <a:endParaRPr lang="zh-CN" altLang="en-US" sz="1200" dirty="0"/>
          </a:p>
        </p:txBody>
      </p:sp>
      <p:sp>
        <p:nvSpPr>
          <p:cNvPr id="36" name="右箭头 35"/>
          <p:cNvSpPr/>
          <p:nvPr/>
        </p:nvSpPr>
        <p:spPr>
          <a:xfrm>
            <a:off x="4283968" y="3692061"/>
            <a:ext cx="432048" cy="290838"/>
          </a:xfrm>
          <a:prstGeom prst="rightArrow">
            <a:avLst/>
          </a:prstGeom>
          <a:solidFill>
            <a:srgbClr val="D0EA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2510879" y="3459389"/>
            <a:ext cx="1092305" cy="276999"/>
          </a:xfrm>
          <a:prstGeom prst="rect">
            <a:avLst/>
          </a:prstGeom>
          <a:noFill/>
        </p:spPr>
        <p:txBody>
          <a:bodyPr wrap="square" rtlCol="0">
            <a:spAutoFit/>
          </a:bodyPr>
          <a:lstStyle/>
          <a:p>
            <a:r>
              <a:rPr lang="en-US" altLang="zh-CN" sz="1200" dirty="0"/>
              <a:t>i</a:t>
            </a:r>
            <a:r>
              <a:rPr lang="en-US" altLang="zh-CN" sz="1200" dirty="0" smtClean="0"/>
              <a:t>s-capital-of</a:t>
            </a:r>
            <a:endParaRPr lang="zh-CN" altLang="en-US" sz="1200" dirty="0"/>
          </a:p>
        </p:txBody>
      </p:sp>
    </p:spTree>
    <p:extLst>
      <p:ext uri="{BB962C8B-B14F-4D97-AF65-F5344CB8AC3E}">
        <p14:creationId xmlns:p14="http://schemas.microsoft.com/office/powerpoint/2010/main" val="714181327"/>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知识图谱表示</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Font typeface="Wingdings" pitchFamily="2" charset="2"/>
              <a:buNone/>
            </a:pPr>
            <a:r>
              <a:rPr lang="zh-CN" altLang="en-US" sz="2000" kern="0" dirty="0">
                <a:latin typeface="+mj-ea"/>
                <a:ea typeface="+mj-ea"/>
              </a:rPr>
              <a:t>知识</a:t>
            </a:r>
            <a:r>
              <a:rPr lang="zh-CN" altLang="en-US" sz="2000" kern="0" dirty="0" smtClean="0">
                <a:latin typeface="+mj-ea"/>
                <a:ea typeface="+mj-ea"/>
              </a:rPr>
              <a:t>图谱嵌入的方法</a:t>
            </a:r>
            <a:endParaRPr lang="en-US" altLang="zh-CN" sz="2000" kern="0" dirty="0" smtClean="0">
              <a:latin typeface="+mj-ea"/>
              <a:ea typeface="+mj-ea"/>
            </a:endParaRPr>
          </a:p>
          <a:p>
            <a:pPr marL="0" indent="0">
              <a:buClrTx/>
              <a:buFont typeface="Wingdings" pitchFamily="2" charset="2"/>
              <a:buNone/>
            </a:pPr>
            <a:endParaRPr lang="en-US" altLang="zh-CN" sz="2000" kern="0" dirty="0">
              <a:latin typeface="+mj-ea"/>
              <a:ea typeface="+mj-ea"/>
            </a:endParaRPr>
          </a:p>
          <a:p>
            <a:pPr marL="0" indent="0">
              <a:buClrTx/>
              <a:buNone/>
            </a:pPr>
            <a:r>
              <a:rPr lang="zh-CN" altLang="en-US" sz="1600" dirty="0" smtClean="0">
                <a:latin typeface="宋体" panose="02010600030101010101" pitchFamily="2" charset="-122"/>
                <a:ea typeface="宋体" panose="02010600030101010101" pitchFamily="2" charset="-122"/>
              </a:rPr>
              <a:t>     将</a:t>
            </a:r>
            <a:r>
              <a:rPr lang="zh-CN" altLang="en-US" sz="1600" dirty="0">
                <a:latin typeface="宋体" panose="02010600030101010101" pitchFamily="2" charset="-122"/>
                <a:ea typeface="宋体" panose="02010600030101010101" pitchFamily="2" charset="-122"/>
              </a:rPr>
              <a:t>知识图谱中包括实体和关系的内容映射到连续向量</a:t>
            </a:r>
            <a:r>
              <a:rPr lang="zh-CN" altLang="en-US" sz="1600" dirty="0" smtClean="0">
                <a:latin typeface="宋体" panose="02010600030101010101" pitchFamily="2" charset="-122"/>
                <a:ea typeface="宋体" panose="02010600030101010101" pitchFamily="2" charset="-122"/>
              </a:rPr>
              <a:t>空间方法的研究领域称为知识图谱嵌入、知识图谱的向量表示。</a:t>
            </a:r>
            <a:endParaRPr lang="en-US" altLang="zh-CN" sz="1600" dirty="0" smtClean="0">
              <a:latin typeface="宋体" panose="02010600030101010101" pitchFamily="2" charset="-122"/>
              <a:ea typeface="宋体" panose="02010600030101010101" pitchFamily="2" charset="-122"/>
            </a:endParaRPr>
          </a:p>
          <a:p>
            <a:pPr marL="0" indent="0">
              <a:buClrTx/>
              <a:buNone/>
            </a:pPr>
            <a:r>
              <a:rPr lang="en-US" altLang="zh-CN" sz="1600" dirty="0">
                <a:latin typeface="宋体" panose="02010600030101010101" pitchFamily="2" charset="-122"/>
                <a:ea typeface="宋体" panose="02010600030101010101" pitchFamily="2" charset="-122"/>
              </a:rPr>
              <a:t> </a:t>
            </a:r>
            <a:r>
              <a:rPr lang="en-US" altLang="zh-CN" sz="1600" dirty="0" smtClean="0">
                <a:latin typeface="宋体" panose="02010600030101010101" pitchFamily="2" charset="-122"/>
                <a:ea typeface="宋体" panose="02010600030101010101" pitchFamily="2" charset="-122"/>
              </a:rPr>
              <a:t>    </a:t>
            </a:r>
            <a:r>
              <a:rPr lang="zh-CN" altLang="en-US" sz="1600" dirty="0" smtClean="0">
                <a:latin typeface="宋体" panose="02010600030101010101" pitchFamily="2" charset="-122"/>
                <a:ea typeface="宋体" panose="02010600030101010101" pitchFamily="2" charset="-122"/>
              </a:rPr>
              <a:t>知识图谱嵌入方法的训练需要基于监督学习，在学习的过程中可以学习到一定的语义层信息。</a:t>
            </a:r>
            <a:endParaRPr lang="en-US" altLang="zh-CN" sz="1600" dirty="0">
              <a:latin typeface="宋体" panose="02010600030101010101" pitchFamily="2" charset="-122"/>
              <a:ea typeface="宋体" panose="02010600030101010101" pitchFamily="2" charset="-122"/>
            </a:endParaRPr>
          </a:p>
          <a:p>
            <a:pPr marL="0" indent="0">
              <a:buClrTx/>
              <a:buFont typeface="Wingdings" pitchFamily="2" charset="2"/>
              <a:buNone/>
            </a:pPr>
            <a:endParaRPr lang="en-US" altLang="zh-CN" sz="2000" kern="0" dirty="0">
              <a:latin typeface="+mj-ea"/>
              <a:ea typeface="+mj-ea"/>
            </a:endParaRPr>
          </a:p>
          <a:p>
            <a:pPr>
              <a:buClrTx/>
            </a:pPr>
            <a:r>
              <a:rPr lang="zh-CN" altLang="en-US" sz="1600" kern="0" dirty="0" smtClean="0">
                <a:latin typeface="+mn-ea"/>
                <a:ea typeface="+mn-ea"/>
              </a:rPr>
              <a:t>转移距离模型</a:t>
            </a:r>
            <a:endParaRPr lang="en-US" altLang="zh-CN" sz="1600" kern="0" dirty="0" smtClean="0">
              <a:latin typeface="+mn-ea"/>
              <a:ea typeface="+mn-ea"/>
            </a:endParaRPr>
          </a:p>
          <a:p>
            <a:pPr marL="0" indent="0">
              <a:buClrTx/>
              <a:buNone/>
            </a:pPr>
            <a:endParaRPr lang="en-US" altLang="zh-CN" sz="1600" kern="0" dirty="0" smtClean="0">
              <a:latin typeface="+mn-ea"/>
              <a:ea typeface="+mn-ea"/>
            </a:endParaRPr>
          </a:p>
          <a:p>
            <a:pPr>
              <a:buClrTx/>
            </a:pPr>
            <a:r>
              <a:rPr lang="zh-CN" altLang="en-US" sz="1600" kern="0" dirty="0">
                <a:latin typeface="+mn-ea"/>
                <a:ea typeface="+mn-ea"/>
              </a:rPr>
              <a:t>语义</a:t>
            </a:r>
            <a:r>
              <a:rPr lang="zh-CN" altLang="en-US" sz="1600" kern="0" dirty="0" smtClean="0">
                <a:latin typeface="+mn-ea"/>
                <a:ea typeface="+mn-ea"/>
              </a:rPr>
              <a:t>匹配模型</a:t>
            </a:r>
            <a:endParaRPr lang="en-US" altLang="zh-CN" sz="1600" kern="0" dirty="0" smtClean="0">
              <a:latin typeface="+mn-ea"/>
              <a:ea typeface="+mn-ea"/>
            </a:endParaRPr>
          </a:p>
          <a:p>
            <a:pPr marL="0" indent="0">
              <a:buClrTx/>
              <a:buNone/>
            </a:pPr>
            <a:endParaRPr lang="en-US" altLang="zh-CN" sz="1600" kern="0" dirty="0" smtClean="0">
              <a:latin typeface="+mn-ea"/>
              <a:ea typeface="+mn-ea"/>
            </a:endParaRPr>
          </a:p>
          <a:p>
            <a:pPr>
              <a:buClrTx/>
            </a:pPr>
            <a:r>
              <a:rPr lang="zh-CN" altLang="en-US" sz="1600" kern="0" dirty="0" smtClean="0">
                <a:latin typeface="+mn-ea"/>
                <a:ea typeface="+mn-ea"/>
              </a:rPr>
              <a:t>考虑附加信息的模型</a:t>
            </a:r>
            <a:endParaRPr lang="en-US" altLang="zh-CN" sz="1600" kern="1200" dirty="0" smtClean="0">
              <a:latin typeface="+mn-ea"/>
              <a:ea typeface="+mn-ea"/>
            </a:endParaRPr>
          </a:p>
          <a:p>
            <a:pPr marL="0" indent="0">
              <a:buClrTx/>
              <a:buFont typeface="Wingdings" pitchFamily="2" charset="2"/>
              <a:buNone/>
            </a:pPr>
            <a:r>
              <a:rPr lang="en-US" altLang="zh-CN" sz="1600" kern="0" dirty="0" smtClean="0">
                <a:latin typeface="+mn-ea"/>
                <a:ea typeface="+mn-ea"/>
              </a:rPr>
              <a:t>    </a:t>
            </a:r>
          </a:p>
          <a:p>
            <a:pPr marL="0" indent="0">
              <a:buClrTx/>
              <a:buNone/>
            </a:pPr>
            <a:endParaRPr lang="en-US" altLang="zh-CN" sz="1600" kern="0" dirty="0">
              <a:latin typeface="宋体" panose="02010600030101010101" pitchFamily="2" charset="-122"/>
              <a:ea typeface="宋体" panose="02010600030101010101" pitchFamily="2" charset="-122"/>
            </a:endParaRPr>
          </a:p>
          <a:p>
            <a:pPr marL="0" indent="0">
              <a:buClrTx/>
              <a:buNone/>
            </a:pPr>
            <a:endParaRPr lang="en-US" altLang="zh-CN" sz="1600" kern="0" dirty="0" smtClean="0">
              <a:latin typeface="+mj-ea"/>
              <a:ea typeface="+mj-ea"/>
            </a:endParaRPr>
          </a:p>
        </p:txBody>
      </p:sp>
    </p:spTree>
    <p:extLst>
      <p:ext uri="{BB962C8B-B14F-4D97-AF65-F5344CB8AC3E}">
        <p14:creationId xmlns:p14="http://schemas.microsoft.com/office/powerpoint/2010/main" val="57140409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知识图谱表示</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Font typeface="Wingdings" pitchFamily="2" charset="2"/>
              <a:buNone/>
            </a:pPr>
            <a:r>
              <a:rPr lang="zh-CN" altLang="en-US" sz="2000" kern="0" dirty="0">
                <a:latin typeface="+mj-ea"/>
                <a:ea typeface="+mj-ea"/>
              </a:rPr>
              <a:t>知识</a:t>
            </a:r>
            <a:r>
              <a:rPr lang="zh-CN" altLang="en-US" sz="2000" kern="0" dirty="0" smtClean="0">
                <a:latin typeface="+mj-ea"/>
                <a:ea typeface="+mj-ea"/>
              </a:rPr>
              <a:t>图谱嵌入的方法</a:t>
            </a:r>
            <a:endParaRPr lang="en-US" altLang="zh-CN" sz="2000" kern="0" dirty="0" smtClean="0">
              <a:latin typeface="+mj-ea"/>
              <a:ea typeface="+mj-ea"/>
            </a:endParaRPr>
          </a:p>
          <a:p>
            <a:pPr marL="0" indent="0">
              <a:buClrTx/>
              <a:buNone/>
            </a:pPr>
            <a:endParaRPr lang="en-US" altLang="zh-CN" sz="2000" kern="0" dirty="0">
              <a:latin typeface="+mj-ea"/>
              <a:ea typeface="+mj-ea"/>
            </a:endParaRPr>
          </a:p>
          <a:p>
            <a:pPr>
              <a:buClrTx/>
            </a:pPr>
            <a:r>
              <a:rPr lang="zh-CN" altLang="en-US" sz="1800" kern="0" dirty="0" smtClean="0">
                <a:latin typeface="+mn-ea"/>
                <a:ea typeface="+mn-ea"/>
              </a:rPr>
              <a:t>转移距离模型</a:t>
            </a:r>
            <a:endParaRPr lang="en-US" altLang="zh-CN" sz="1800" kern="0" dirty="0" smtClean="0">
              <a:latin typeface="+mn-ea"/>
              <a:ea typeface="+mn-ea"/>
            </a:endParaRPr>
          </a:p>
          <a:p>
            <a:pPr marL="0" indent="0">
              <a:buClrTx/>
              <a:buNone/>
            </a:pPr>
            <a:endParaRPr lang="en-US" altLang="zh-CN" sz="1800" kern="0" dirty="0" smtClean="0">
              <a:latin typeface="+mn-ea"/>
              <a:ea typeface="+mn-ea"/>
            </a:endParaRPr>
          </a:p>
          <a:p>
            <a:pPr marL="0" indent="0">
              <a:buClrTx/>
              <a:buNone/>
            </a:pPr>
            <a:endParaRPr lang="en-US" altLang="zh-CN" sz="1800" kern="0" dirty="0" smtClean="0">
              <a:latin typeface="+mn-ea"/>
              <a:ea typeface="+mn-ea"/>
            </a:endParaRPr>
          </a:p>
          <a:p>
            <a:pPr marL="0" indent="0">
              <a:buClrTx/>
              <a:buNone/>
            </a:pPr>
            <a:endParaRPr lang="en-US" altLang="zh-CN" sz="1800" kern="0" dirty="0">
              <a:latin typeface="+mn-ea"/>
              <a:ea typeface="+mn-ea"/>
            </a:endParaRPr>
          </a:p>
          <a:p>
            <a:pPr marL="0" indent="0">
              <a:buClrTx/>
              <a:buNone/>
            </a:pPr>
            <a:endParaRPr lang="en-US" altLang="zh-CN" sz="1800" kern="0" dirty="0" smtClean="0">
              <a:latin typeface="+mn-ea"/>
              <a:ea typeface="+mn-ea"/>
            </a:endParaRPr>
          </a:p>
          <a:p>
            <a:pPr marL="0" indent="0">
              <a:buClrTx/>
              <a:buNone/>
            </a:pPr>
            <a:endParaRPr lang="en-US" altLang="zh-CN" sz="1800" kern="0" dirty="0">
              <a:latin typeface="+mn-ea"/>
              <a:ea typeface="+mn-ea"/>
            </a:endParaRPr>
          </a:p>
          <a:p>
            <a:pPr marL="0" indent="0">
              <a:buClrTx/>
              <a:buNone/>
            </a:pPr>
            <a:endParaRPr lang="en-US" altLang="zh-CN" sz="1800" kern="0" dirty="0" smtClean="0">
              <a:latin typeface="+mn-ea"/>
              <a:ea typeface="+mn-ea"/>
            </a:endParaRPr>
          </a:p>
          <a:p>
            <a:pPr marL="0" indent="0">
              <a:buClrTx/>
              <a:buNone/>
            </a:pPr>
            <a:r>
              <a:rPr lang="zh-CN" altLang="en-US" sz="1600" kern="0" dirty="0" smtClean="0">
                <a:latin typeface="宋体" panose="02010600030101010101" pitchFamily="2" charset="-122"/>
                <a:ea typeface="宋体" panose="02010600030101010101" pitchFamily="2" charset="-122"/>
              </a:rPr>
              <a:t>重点：计算得分函数（利用关系把头实体转移到尾实体的合理函数）</a:t>
            </a:r>
            <a:endParaRPr lang="en-US" altLang="zh-CN" sz="1600" kern="0" dirty="0" smtClean="0">
              <a:latin typeface="宋体" panose="02010600030101010101" pitchFamily="2" charset="-122"/>
              <a:ea typeface="宋体" panose="02010600030101010101" pitchFamily="2" charset="-122"/>
            </a:endParaRPr>
          </a:p>
          <a:p>
            <a:pPr marL="0" indent="0">
              <a:buClrTx/>
              <a:buNone/>
            </a:pPr>
            <a:endParaRPr lang="en-US" altLang="zh-CN" sz="1600" kern="0" dirty="0">
              <a:latin typeface="宋体" panose="02010600030101010101" pitchFamily="2" charset="-122"/>
              <a:ea typeface="宋体" panose="02010600030101010101" pitchFamily="2" charset="-122"/>
            </a:endParaRPr>
          </a:p>
          <a:p>
            <a:pPr marL="0" indent="0">
              <a:buClrTx/>
              <a:buNone/>
            </a:pPr>
            <a:r>
              <a:rPr lang="zh-CN" altLang="en-US" sz="1600" kern="0" dirty="0" smtClean="0">
                <a:latin typeface="宋体" panose="02010600030101010101" pitchFamily="2" charset="-122"/>
                <a:ea typeface="宋体" panose="02010600030101010101" pitchFamily="2" charset="-122"/>
              </a:rPr>
              <a:t>在</a:t>
            </a:r>
            <a:r>
              <a:rPr lang="en-US" altLang="zh-CN" sz="1600" kern="0" dirty="0" err="1" smtClean="0">
                <a:latin typeface="宋体" panose="02010600030101010101" pitchFamily="2" charset="-122"/>
                <a:ea typeface="宋体" panose="02010600030101010101" pitchFamily="2" charset="-122"/>
              </a:rPr>
              <a:t>TransE</a:t>
            </a:r>
            <a:r>
              <a:rPr lang="zh-CN" altLang="en-US" sz="1600" kern="0" dirty="0" smtClean="0">
                <a:latin typeface="宋体" panose="02010600030101010101" pitchFamily="2" charset="-122"/>
                <a:ea typeface="宋体" panose="02010600030101010101" pitchFamily="2" charset="-122"/>
              </a:rPr>
              <a:t>中，将实体和关系都表示成向量，知识图谱中某一个三元组</a:t>
            </a:r>
            <a:r>
              <a:rPr lang="en-US" altLang="zh-CN" sz="1600" kern="0" dirty="0" smtClean="0">
                <a:latin typeface="宋体" panose="02010600030101010101" pitchFamily="2" charset="-122"/>
                <a:ea typeface="宋体" panose="02010600030101010101" pitchFamily="2" charset="-122"/>
              </a:rPr>
              <a:t>(</a:t>
            </a:r>
            <a:r>
              <a:rPr lang="en-US" altLang="zh-CN" sz="1600" kern="0" dirty="0" err="1" smtClean="0">
                <a:latin typeface="宋体" panose="02010600030101010101" pitchFamily="2" charset="-122"/>
                <a:ea typeface="宋体" panose="02010600030101010101" pitchFamily="2" charset="-122"/>
              </a:rPr>
              <a:t>head,relation,tail</a:t>
            </a:r>
            <a:r>
              <a:rPr lang="en-US" altLang="zh-CN" sz="1600" kern="0" dirty="0" smtClean="0">
                <a:latin typeface="宋体" panose="02010600030101010101" pitchFamily="2" charset="-122"/>
                <a:ea typeface="宋体" panose="02010600030101010101" pitchFamily="2" charset="-122"/>
              </a:rPr>
              <a:t>)</a:t>
            </a:r>
            <a:r>
              <a:rPr lang="zh-CN" altLang="en-US" sz="1600" kern="0" dirty="0" smtClean="0">
                <a:latin typeface="宋体" panose="02010600030101010101" pitchFamily="2" charset="-122"/>
                <a:ea typeface="宋体" panose="02010600030101010101" pitchFamily="2" charset="-122"/>
              </a:rPr>
              <a:t>成立，则需要满足 </a:t>
            </a:r>
            <a:r>
              <a:rPr lang="en-US" altLang="zh-CN" sz="1600" kern="0" dirty="0" err="1" smtClean="0">
                <a:latin typeface="宋体" panose="02010600030101010101" pitchFamily="2" charset="-122"/>
                <a:ea typeface="宋体" panose="02010600030101010101" pitchFamily="2" charset="-122"/>
              </a:rPr>
              <a:t>head+relation</a:t>
            </a:r>
            <a:r>
              <a:rPr lang="en-US" altLang="zh-CN" sz="1600" kern="0" dirty="0" err="1">
                <a:latin typeface="宋体" panose="02010600030101010101" pitchFamily="2" charset="-122"/>
                <a:ea typeface="宋体" panose="02010600030101010101" pitchFamily="2" charset="-122"/>
              </a:rPr>
              <a:t>≈tail</a:t>
            </a:r>
            <a:endParaRPr lang="en-US" altLang="zh-CN" sz="1600" kern="0" dirty="0">
              <a:latin typeface="宋体" panose="02010600030101010101" pitchFamily="2" charset="-122"/>
              <a:ea typeface="宋体" panose="02010600030101010101" pitchFamily="2" charset="-122"/>
            </a:endParaRPr>
          </a:p>
          <a:p>
            <a:pPr marL="0" indent="0">
              <a:buClrTx/>
              <a:buNone/>
            </a:pPr>
            <a:endParaRPr lang="en-US" altLang="zh-CN" sz="1800" kern="0" dirty="0" smtClean="0">
              <a:latin typeface="+mn-ea"/>
              <a:ea typeface="+mn-ea"/>
            </a:endParaRPr>
          </a:p>
          <a:p>
            <a:pPr marL="0" indent="0">
              <a:buClrTx/>
              <a:buFont typeface="Wingdings" pitchFamily="2" charset="2"/>
              <a:buNone/>
            </a:pPr>
            <a:endParaRPr lang="en-US" altLang="zh-CN" sz="1600" kern="0" dirty="0">
              <a:latin typeface="+mn-ea"/>
              <a:ea typeface="+mn-ea"/>
            </a:endParaRPr>
          </a:p>
          <a:p>
            <a:pPr marL="0" indent="0">
              <a:buClrTx/>
              <a:buFont typeface="Wingdings" pitchFamily="2" charset="2"/>
              <a:buNone/>
            </a:pPr>
            <a:r>
              <a:rPr lang="en-US" altLang="zh-CN" sz="1600" kern="0" dirty="0" smtClean="0">
                <a:latin typeface="+mn-ea"/>
                <a:ea typeface="+mn-ea"/>
              </a:rPr>
              <a:t>    </a:t>
            </a:r>
          </a:p>
          <a:p>
            <a:pPr marL="0" indent="0">
              <a:buClrTx/>
              <a:buNone/>
            </a:pPr>
            <a:endParaRPr lang="en-US" altLang="zh-CN" sz="1600" kern="0" dirty="0">
              <a:latin typeface="宋体" panose="02010600030101010101" pitchFamily="2" charset="-122"/>
              <a:ea typeface="宋体" panose="02010600030101010101" pitchFamily="2" charset="-122"/>
            </a:endParaRPr>
          </a:p>
          <a:p>
            <a:pPr marL="0" indent="0">
              <a:buClrTx/>
              <a:buNone/>
            </a:pPr>
            <a:endParaRPr lang="en-US" altLang="zh-CN" sz="1600" kern="0" dirty="0" smtClean="0">
              <a:latin typeface="+mj-ea"/>
              <a:ea typeface="+mj-ea"/>
            </a:endParaRPr>
          </a:p>
        </p:txBody>
      </p:sp>
      <p:pic>
        <p:nvPicPr>
          <p:cNvPr id="3" name="图片 2"/>
          <p:cNvPicPr>
            <a:picLocks noChangeAspect="1"/>
          </p:cNvPicPr>
          <p:nvPr/>
        </p:nvPicPr>
        <p:blipFill>
          <a:blip r:embed="rId3"/>
          <a:stretch>
            <a:fillRect/>
          </a:stretch>
        </p:blipFill>
        <p:spPr>
          <a:xfrm>
            <a:off x="899592" y="2636912"/>
            <a:ext cx="4314825" cy="2000250"/>
          </a:xfrm>
          <a:prstGeom prst="rect">
            <a:avLst/>
          </a:prstGeom>
        </p:spPr>
      </p:pic>
    </p:spTree>
    <p:extLst>
      <p:ext uri="{BB962C8B-B14F-4D97-AF65-F5344CB8AC3E}">
        <p14:creationId xmlns:p14="http://schemas.microsoft.com/office/powerpoint/2010/main" val="21933186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7" name="Rectangle 6"/>
          <p:cNvSpPr>
            <a:spLocks noChangeArrowheads="1"/>
          </p:cNvSpPr>
          <p:nvPr/>
        </p:nvSpPr>
        <p:spPr bwMode="gray">
          <a:xfrm>
            <a:off x="660599" y="1700808"/>
            <a:ext cx="446087" cy="501650"/>
          </a:xfrm>
          <a:prstGeom prst="rect">
            <a:avLst/>
          </a:prstGeom>
          <a:solidFill>
            <a:schemeClr val="bg1">
              <a:lumMod val="75000"/>
            </a:schemeClr>
          </a:solidFill>
          <a:ln w="6350" algn="ctr">
            <a:noFill/>
            <a:miter lim="800000"/>
            <a:headEnd/>
            <a:tailEnd/>
          </a:ln>
          <a:effectLst/>
        </p:spPr>
        <p:txBody>
          <a:bodyPr wrap="none" lIns="126000" anchor="ctr"/>
          <a:lstStyle/>
          <a:p>
            <a:r>
              <a:rPr lang="en-US" altLang="zh-CN" sz="2000" b="1" dirty="0">
                <a:solidFill>
                  <a:srgbClr val="000000"/>
                </a:solidFill>
                <a:latin typeface="+mn-ea"/>
              </a:rPr>
              <a:t>1</a:t>
            </a:r>
            <a:r>
              <a:rPr lang="en-US" altLang="zh-CN" sz="2000" b="1" dirty="0" smtClean="0">
                <a:solidFill>
                  <a:srgbClr val="000000"/>
                </a:solidFill>
                <a:latin typeface="+mn-ea"/>
              </a:rPr>
              <a:t>  </a:t>
            </a:r>
            <a:endParaRPr lang="en-US" altLang="zh-CN" sz="2000" b="1" dirty="0">
              <a:solidFill>
                <a:srgbClr val="000000"/>
              </a:solidFill>
              <a:latin typeface="+mn-ea"/>
            </a:endParaRPr>
          </a:p>
        </p:txBody>
      </p:sp>
      <p:sp>
        <p:nvSpPr>
          <p:cNvPr id="8" name="Rectangle 6"/>
          <p:cNvSpPr>
            <a:spLocks noChangeArrowheads="1"/>
          </p:cNvSpPr>
          <p:nvPr/>
        </p:nvSpPr>
        <p:spPr bwMode="gray">
          <a:xfrm>
            <a:off x="660599" y="2420888"/>
            <a:ext cx="446087" cy="501650"/>
          </a:xfrm>
          <a:prstGeom prst="rect">
            <a:avLst/>
          </a:prstGeom>
          <a:solidFill>
            <a:schemeClr val="bg1">
              <a:lumMod val="75000"/>
            </a:schemeClr>
          </a:solidFill>
          <a:ln w="6350" algn="ctr">
            <a:noFill/>
            <a:miter lim="800000"/>
            <a:headEnd/>
            <a:tailEnd/>
          </a:ln>
          <a:effectLst/>
        </p:spPr>
        <p:txBody>
          <a:bodyPr wrap="none" lIns="126000" anchor="ctr"/>
          <a:lstStyle/>
          <a:p>
            <a:r>
              <a:rPr lang="en-US" altLang="zh-CN" sz="2000" b="1" dirty="0">
                <a:solidFill>
                  <a:srgbClr val="000000"/>
                </a:solidFill>
                <a:latin typeface="+mn-ea"/>
              </a:rPr>
              <a:t>2</a:t>
            </a:r>
            <a:r>
              <a:rPr lang="en-US" altLang="zh-CN" sz="2000" b="1" dirty="0" smtClean="0">
                <a:solidFill>
                  <a:srgbClr val="000000"/>
                </a:solidFill>
                <a:latin typeface="+mn-ea"/>
              </a:rPr>
              <a:t>  </a:t>
            </a:r>
            <a:endParaRPr lang="en-US" altLang="zh-CN" sz="2000" b="1" dirty="0">
              <a:solidFill>
                <a:srgbClr val="000000"/>
              </a:solidFill>
              <a:latin typeface="+mn-ea"/>
            </a:endParaRPr>
          </a:p>
        </p:txBody>
      </p:sp>
      <p:sp>
        <p:nvSpPr>
          <p:cNvPr id="10" name="Rectangle 7"/>
          <p:cNvSpPr>
            <a:spLocks noChangeArrowheads="1"/>
          </p:cNvSpPr>
          <p:nvPr/>
        </p:nvSpPr>
        <p:spPr bwMode="gray">
          <a:xfrm>
            <a:off x="1240037" y="2424063"/>
            <a:ext cx="1891804" cy="498475"/>
          </a:xfrm>
          <a:prstGeom prst="rect">
            <a:avLst/>
          </a:prstGeom>
          <a:solidFill>
            <a:schemeClr val="bg1">
              <a:lumMod val="75000"/>
            </a:schemeClr>
          </a:solidFill>
          <a:ln w="6350" algn="ctr">
            <a:noFill/>
            <a:miter lim="800000"/>
            <a:headEnd/>
            <a:tailEnd/>
          </a:ln>
          <a:effectLst/>
        </p:spPr>
        <p:txBody>
          <a:bodyPr wrap="none" lIns="126000" anchor="ctr"/>
          <a:lstStyle/>
          <a:p>
            <a:r>
              <a:rPr lang="zh-CN" altLang="en-US" sz="2000" b="1" dirty="0" smtClean="0">
                <a:solidFill>
                  <a:srgbClr val="000000"/>
                </a:solidFill>
                <a:latin typeface="+mn-ea"/>
              </a:rPr>
              <a:t>知识图谱表示</a:t>
            </a:r>
            <a:endParaRPr lang="zh-CN" altLang="en-US" sz="2000" b="1" dirty="0">
              <a:solidFill>
                <a:srgbClr val="000000"/>
              </a:solidFill>
              <a:latin typeface="+mn-ea"/>
            </a:endParaRPr>
          </a:p>
        </p:txBody>
      </p:sp>
      <p:sp>
        <p:nvSpPr>
          <p:cNvPr id="11" name="Rectangle 7"/>
          <p:cNvSpPr>
            <a:spLocks noChangeArrowheads="1"/>
          </p:cNvSpPr>
          <p:nvPr/>
        </p:nvSpPr>
        <p:spPr bwMode="gray">
          <a:xfrm>
            <a:off x="1249089" y="1700808"/>
            <a:ext cx="1882751" cy="504825"/>
          </a:xfrm>
          <a:prstGeom prst="rect">
            <a:avLst/>
          </a:prstGeom>
          <a:solidFill>
            <a:schemeClr val="bg1">
              <a:lumMod val="75000"/>
            </a:schemeClr>
          </a:solidFill>
          <a:ln w="6350" algn="ctr">
            <a:noFill/>
            <a:miter lim="800000"/>
            <a:headEnd/>
            <a:tailEnd/>
          </a:ln>
          <a:effectLst/>
        </p:spPr>
        <p:txBody>
          <a:bodyPr wrap="none" lIns="126000" anchor="ctr"/>
          <a:lstStyle/>
          <a:p>
            <a:r>
              <a:rPr lang="zh-CN" altLang="en-US" sz="2000" b="1" dirty="0"/>
              <a:t>概述</a:t>
            </a:r>
            <a:endParaRPr lang="en-US" altLang="zh-CN" sz="2000" b="1" dirty="0"/>
          </a:p>
        </p:txBody>
      </p:sp>
      <p:pic>
        <p:nvPicPr>
          <p:cNvPr id="12" name="Picture 2" descr="PPT_title_art copy"/>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660232" y="1710246"/>
            <a:ext cx="2465408" cy="2510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6"/>
          <p:cNvSpPr>
            <a:spLocks noChangeArrowheads="1"/>
          </p:cNvSpPr>
          <p:nvPr/>
        </p:nvSpPr>
        <p:spPr bwMode="gray">
          <a:xfrm>
            <a:off x="660599" y="3169075"/>
            <a:ext cx="446087" cy="501650"/>
          </a:xfrm>
          <a:prstGeom prst="rect">
            <a:avLst/>
          </a:prstGeom>
          <a:solidFill>
            <a:schemeClr val="bg1">
              <a:lumMod val="75000"/>
            </a:schemeClr>
          </a:solidFill>
          <a:ln w="6350" algn="ctr">
            <a:noFill/>
            <a:miter lim="800000"/>
            <a:headEnd/>
            <a:tailEnd/>
          </a:ln>
          <a:effectLst/>
        </p:spPr>
        <p:txBody>
          <a:bodyPr wrap="none" lIns="126000" anchor="ctr"/>
          <a:lstStyle/>
          <a:p>
            <a:r>
              <a:rPr lang="en-US" altLang="zh-CN" sz="2000" b="1" dirty="0">
                <a:solidFill>
                  <a:srgbClr val="000000"/>
                </a:solidFill>
                <a:latin typeface="+mn-ea"/>
              </a:rPr>
              <a:t>3</a:t>
            </a:r>
            <a:r>
              <a:rPr lang="en-US" altLang="zh-CN" sz="2000" b="1" dirty="0" smtClean="0">
                <a:solidFill>
                  <a:srgbClr val="000000"/>
                </a:solidFill>
                <a:latin typeface="+mn-ea"/>
              </a:rPr>
              <a:t> </a:t>
            </a:r>
            <a:endParaRPr lang="en-US" altLang="zh-CN" sz="2000" b="1" dirty="0">
              <a:solidFill>
                <a:srgbClr val="000000"/>
              </a:solidFill>
              <a:latin typeface="+mn-ea"/>
            </a:endParaRPr>
          </a:p>
        </p:txBody>
      </p:sp>
      <p:sp>
        <p:nvSpPr>
          <p:cNvPr id="14" name="Rectangle 7"/>
          <p:cNvSpPr>
            <a:spLocks noChangeArrowheads="1"/>
          </p:cNvSpPr>
          <p:nvPr/>
        </p:nvSpPr>
        <p:spPr bwMode="gray">
          <a:xfrm>
            <a:off x="1236083" y="3188517"/>
            <a:ext cx="1895757" cy="498475"/>
          </a:xfrm>
          <a:prstGeom prst="rect">
            <a:avLst/>
          </a:prstGeom>
          <a:solidFill>
            <a:schemeClr val="bg1">
              <a:lumMod val="75000"/>
            </a:schemeClr>
          </a:solidFill>
          <a:ln w="6350" algn="ctr">
            <a:noFill/>
            <a:miter lim="800000"/>
            <a:headEnd/>
            <a:tailEnd/>
          </a:ln>
          <a:effectLst/>
        </p:spPr>
        <p:txBody>
          <a:bodyPr wrap="none" lIns="126000" anchor="ctr"/>
          <a:lstStyle/>
          <a:p>
            <a:r>
              <a:rPr lang="zh-CN" altLang="en-US" sz="2000" b="1" dirty="0" smtClean="0">
                <a:latin typeface="+mn-ea"/>
              </a:rPr>
              <a:t>知识存储</a:t>
            </a:r>
            <a:endParaRPr lang="zh-CN" altLang="en-US" sz="2000" b="1" dirty="0">
              <a:latin typeface="+mn-ea"/>
            </a:endParaRPr>
          </a:p>
        </p:txBody>
      </p:sp>
      <p:sp>
        <p:nvSpPr>
          <p:cNvPr id="15" name="Rectangle 6"/>
          <p:cNvSpPr>
            <a:spLocks noChangeArrowheads="1"/>
          </p:cNvSpPr>
          <p:nvPr/>
        </p:nvSpPr>
        <p:spPr bwMode="gray">
          <a:xfrm>
            <a:off x="656646" y="3861048"/>
            <a:ext cx="446087" cy="501650"/>
          </a:xfrm>
          <a:prstGeom prst="rect">
            <a:avLst/>
          </a:prstGeom>
          <a:solidFill>
            <a:schemeClr val="bg1">
              <a:lumMod val="75000"/>
            </a:schemeClr>
          </a:solidFill>
          <a:ln w="6350" algn="ctr">
            <a:noFill/>
            <a:miter lim="800000"/>
            <a:headEnd/>
            <a:tailEnd/>
          </a:ln>
          <a:effectLst/>
        </p:spPr>
        <p:txBody>
          <a:bodyPr wrap="none" lIns="126000" anchor="ctr"/>
          <a:lstStyle/>
          <a:p>
            <a:r>
              <a:rPr lang="en-US" altLang="zh-CN" sz="2000" b="1" dirty="0">
                <a:solidFill>
                  <a:srgbClr val="000000"/>
                </a:solidFill>
                <a:latin typeface="+mn-ea"/>
              </a:rPr>
              <a:t>4</a:t>
            </a:r>
            <a:r>
              <a:rPr lang="en-US" altLang="zh-CN" sz="2000" b="1" dirty="0" smtClean="0">
                <a:solidFill>
                  <a:srgbClr val="000000"/>
                </a:solidFill>
                <a:latin typeface="+mn-ea"/>
              </a:rPr>
              <a:t>  </a:t>
            </a:r>
            <a:endParaRPr lang="en-US" altLang="zh-CN" sz="2000" b="1" dirty="0">
              <a:solidFill>
                <a:srgbClr val="000000"/>
              </a:solidFill>
              <a:latin typeface="+mn-ea"/>
            </a:endParaRPr>
          </a:p>
        </p:txBody>
      </p:sp>
      <p:sp>
        <p:nvSpPr>
          <p:cNvPr id="16" name="Rectangle 7"/>
          <p:cNvSpPr>
            <a:spLocks noChangeArrowheads="1"/>
          </p:cNvSpPr>
          <p:nvPr/>
        </p:nvSpPr>
        <p:spPr bwMode="gray">
          <a:xfrm>
            <a:off x="1236083" y="3864223"/>
            <a:ext cx="1895757" cy="498475"/>
          </a:xfrm>
          <a:prstGeom prst="rect">
            <a:avLst/>
          </a:prstGeom>
          <a:solidFill>
            <a:schemeClr val="bg1">
              <a:lumMod val="75000"/>
            </a:schemeClr>
          </a:solidFill>
          <a:ln w="6350" algn="ctr">
            <a:noFill/>
            <a:miter lim="800000"/>
            <a:headEnd/>
            <a:tailEnd/>
          </a:ln>
          <a:effectLst/>
        </p:spPr>
        <p:txBody>
          <a:bodyPr wrap="none" lIns="126000" anchor="ctr"/>
          <a:lstStyle/>
          <a:p>
            <a:r>
              <a:rPr lang="zh-CN" altLang="en-US" sz="2000" b="1" dirty="0" smtClean="0">
                <a:solidFill>
                  <a:srgbClr val="000000"/>
                </a:solidFill>
                <a:latin typeface="+mn-ea"/>
              </a:rPr>
              <a:t>知识抽取</a:t>
            </a:r>
            <a:endParaRPr lang="zh-CN" altLang="en-US" sz="2000" b="1" dirty="0">
              <a:solidFill>
                <a:srgbClr val="000000"/>
              </a:solidFill>
              <a:latin typeface="+mn-ea"/>
            </a:endParaRPr>
          </a:p>
        </p:txBody>
      </p:sp>
      <p:sp>
        <p:nvSpPr>
          <p:cNvPr id="17" name="Rectangle 6"/>
          <p:cNvSpPr>
            <a:spLocks noChangeArrowheads="1"/>
          </p:cNvSpPr>
          <p:nvPr/>
        </p:nvSpPr>
        <p:spPr bwMode="gray">
          <a:xfrm>
            <a:off x="669652" y="4576440"/>
            <a:ext cx="446087" cy="501650"/>
          </a:xfrm>
          <a:prstGeom prst="rect">
            <a:avLst/>
          </a:prstGeom>
          <a:solidFill>
            <a:schemeClr val="bg1">
              <a:lumMod val="75000"/>
            </a:schemeClr>
          </a:solidFill>
          <a:ln w="6350" algn="ctr">
            <a:noFill/>
            <a:miter lim="800000"/>
            <a:headEnd/>
            <a:tailEnd/>
          </a:ln>
          <a:effectLst/>
        </p:spPr>
        <p:txBody>
          <a:bodyPr wrap="none" lIns="126000" anchor="ctr"/>
          <a:lstStyle/>
          <a:p>
            <a:r>
              <a:rPr lang="en-US" altLang="zh-CN" sz="2000" b="1" dirty="0">
                <a:solidFill>
                  <a:srgbClr val="000000"/>
                </a:solidFill>
                <a:latin typeface="+mn-ea"/>
              </a:rPr>
              <a:t>5</a:t>
            </a:r>
            <a:r>
              <a:rPr lang="en-US" altLang="zh-CN" sz="2000" b="1" dirty="0" smtClean="0">
                <a:solidFill>
                  <a:srgbClr val="000000"/>
                </a:solidFill>
                <a:latin typeface="+mn-ea"/>
              </a:rPr>
              <a:t>  </a:t>
            </a:r>
            <a:endParaRPr lang="en-US" altLang="zh-CN" sz="2000" b="1" dirty="0">
              <a:solidFill>
                <a:srgbClr val="000000"/>
              </a:solidFill>
              <a:latin typeface="+mn-ea"/>
            </a:endParaRPr>
          </a:p>
        </p:txBody>
      </p:sp>
      <p:sp>
        <p:nvSpPr>
          <p:cNvPr id="18" name="Rectangle 7"/>
          <p:cNvSpPr>
            <a:spLocks noChangeArrowheads="1"/>
          </p:cNvSpPr>
          <p:nvPr/>
        </p:nvSpPr>
        <p:spPr bwMode="gray">
          <a:xfrm>
            <a:off x="1249089" y="4579615"/>
            <a:ext cx="1882751" cy="498475"/>
          </a:xfrm>
          <a:prstGeom prst="rect">
            <a:avLst/>
          </a:prstGeom>
          <a:solidFill>
            <a:schemeClr val="bg1">
              <a:lumMod val="75000"/>
            </a:schemeClr>
          </a:solidFill>
          <a:ln w="6350" algn="ctr">
            <a:noFill/>
            <a:miter lim="800000"/>
            <a:headEnd/>
            <a:tailEnd/>
          </a:ln>
          <a:effectLst/>
        </p:spPr>
        <p:txBody>
          <a:bodyPr wrap="none" lIns="126000" anchor="ctr"/>
          <a:lstStyle/>
          <a:p>
            <a:r>
              <a:rPr lang="zh-CN" altLang="en-US" sz="2000" b="1" dirty="0" smtClean="0">
                <a:solidFill>
                  <a:srgbClr val="000000"/>
                </a:solidFill>
                <a:latin typeface="+mn-ea"/>
              </a:rPr>
              <a:t>知识挖掘</a:t>
            </a:r>
            <a:endParaRPr lang="zh-CN" altLang="en-US" sz="2000" b="1" dirty="0">
              <a:solidFill>
                <a:srgbClr val="000000"/>
              </a:solidFill>
              <a:latin typeface="+mn-ea"/>
            </a:endParaRPr>
          </a:p>
        </p:txBody>
      </p:sp>
      <p:sp>
        <p:nvSpPr>
          <p:cNvPr id="19" name="Rectangle 6"/>
          <p:cNvSpPr>
            <a:spLocks noChangeArrowheads="1"/>
          </p:cNvSpPr>
          <p:nvPr/>
        </p:nvSpPr>
        <p:spPr bwMode="gray">
          <a:xfrm>
            <a:off x="674300" y="6042444"/>
            <a:ext cx="446087" cy="501650"/>
          </a:xfrm>
          <a:prstGeom prst="rect">
            <a:avLst/>
          </a:prstGeom>
          <a:solidFill>
            <a:schemeClr val="bg1">
              <a:lumMod val="75000"/>
            </a:schemeClr>
          </a:solidFill>
          <a:ln w="6350" algn="ctr">
            <a:noFill/>
            <a:miter lim="800000"/>
            <a:headEnd/>
            <a:tailEnd/>
          </a:ln>
          <a:effectLst/>
        </p:spPr>
        <p:txBody>
          <a:bodyPr wrap="none" lIns="126000" anchor="ctr"/>
          <a:lstStyle/>
          <a:p>
            <a:r>
              <a:rPr lang="en-US" altLang="zh-CN" sz="2000" b="1" dirty="0">
                <a:solidFill>
                  <a:srgbClr val="000000"/>
                </a:solidFill>
                <a:latin typeface="+mn-ea"/>
              </a:rPr>
              <a:t>7</a:t>
            </a:r>
          </a:p>
        </p:txBody>
      </p:sp>
      <p:sp>
        <p:nvSpPr>
          <p:cNvPr id="20" name="Rectangle 7"/>
          <p:cNvSpPr>
            <a:spLocks noChangeArrowheads="1"/>
          </p:cNvSpPr>
          <p:nvPr/>
        </p:nvSpPr>
        <p:spPr bwMode="gray">
          <a:xfrm>
            <a:off x="1264051" y="6045619"/>
            <a:ext cx="1867790" cy="498475"/>
          </a:xfrm>
          <a:prstGeom prst="rect">
            <a:avLst/>
          </a:prstGeom>
          <a:solidFill>
            <a:schemeClr val="bg1">
              <a:lumMod val="75000"/>
            </a:schemeClr>
          </a:solidFill>
          <a:ln w="6350" algn="ctr">
            <a:noFill/>
            <a:miter lim="800000"/>
            <a:headEnd/>
            <a:tailEnd/>
          </a:ln>
          <a:effectLst/>
        </p:spPr>
        <p:txBody>
          <a:bodyPr wrap="none" lIns="126000" anchor="ctr"/>
          <a:lstStyle/>
          <a:p>
            <a:r>
              <a:rPr lang="zh-CN" altLang="en-US" sz="2000" b="1" dirty="0" smtClean="0">
                <a:solidFill>
                  <a:srgbClr val="000000"/>
                </a:solidFill>
                <a:latin typeface="+mn-ea"/>
              </a:rPr>
              <a:t>知识推理</a:t>
            </a:r>
            <a:endParaRPr lang="zh-CN" altLang="en-US" sz="2000" b="1" dirty="0">
              <a:solidFill>
                <a:srgbClr val="000000"/>
              </a:solidFill>
              <a:latin typeface="+mn-ea"/>
            </a:endParaRPr>
          </a:p>
        </p:txBody>
      </p:sp>
      <p:sp>
        <p:nvSpPr>
          <p:cNvPr id="21" name="Rectangle 6"/>
          <p:cNvSpPr>
            <a:spLocks noChangeArrowheads="1"/>
          </p:cNvSpPr>
          <p:nvPr/>
        </p:nvSpPr>
        <p:spPr bwMode="gray">
          <a:xfrm>
            <a:off x="656645" y="5291832"/>
            <a:ext cx="446087" cy="501650"/>
          </a:xfrm>
          <a:prstGeom prst="rect">
            <a:avLst/>
          </a:prstGeom>
          <a:solidFill>
            <a:schemeClr val="bg1">
              <a:lumMod val="75000"/>
            </a:schemeClr>
          </a:solidFill>
          <a:ln w="6350" algn="ctr">
            <a:noFill/>
            <a:miter lim="800000"/>
            <a:headEnd/>
            <a:tailEnd/>
          </a:ln>
          <a:effectLst/>
        </p:spPr>
        <p:txBody>
          <a:bodyPr wrap="none" lIns="126000" anchor="ctr"/>
          <a:lstStyle/>
          <a:p>
            <a:r>
              <a:rPr lang="en-US" altLang="zh-CN" sz="2000" b="1" dirty="0">
                <a:solidFill>
                  <a:srgbClr val="000000"/>
                </a:solidFill>
                <a:latin typeface="+mn-ea"/>
              </a:rPr>
              <a:t>6</a:t>
            </a:r>
            <a:r>
              <a:rPr lang="en-US" altLang="zh-CN" sz="2000" b="1" dirty="0" smtClean="0">
                <a:solidFill>
                  <a:srgbClr val="000000"/>
                </a:solidFill>
                <a:latin typeface="+mn-ea"/>
              </a:rPr>
              <a:t>  </a:t>
            </a:r>
            <a:endParaRPr lang="en-US" altLang="zh-CN" sz="2000" b="1" dirty="0">
              <a:solidFill>
                <a:srgbClr val="000000"/>
              </a:solidFill>
              <a:latin typeface="+mn-ea"/>
            </a:endParaRPr>
          </a:p>
        </p:txBody>
      </p:sp>
      <p:sp>
        <p:nvSpPr>
          <p:cNvPr id="22" name="Rectangle 7"/>
          <p:cNvSpPr>
            <a:spLocks noChangeArrowheads="1"/>
          </p:cNvSpPr>
          <p:nvPr/>
        </p:nvSpPr>
        <p:spPr bwMode="gray">
          <a:xfrm>
            <a:off x="1298467" y="5291832"/>
            <a:ext cx="1833373" cy="498475"/>
          </a:xfrm>
          <a:prstGeom prst="rect">
            <a:avLst/>
          </a:prstGeom>
          <a:solidFill>
            <a:schemeClr val="bg1">
              <a:lumMod val="75000"/>
            </a:schemeClr>
          </a:solidFill>
          <a:ln w="6350" algn="ctr">
            <a:noFill/>
            <a:miter lim="800000"/>
            <a:headEnd/>
            <a:tailEnd/>
          </a:ln>
          <a:effectLst/>
        </p:spPr>
        <p:txBody>
          <a:bodyPr wrap="none" lIns="126000" anchor="ctr"/>
          <a:lstStyle/>
          <a:p>
            <a:r>
              <a:rPr lang="zh-CN" altLang="en-US" sz="2000" b="1" dirty="0" smtClean="0">
                <a:solidFill>
                  <a:srgbClr val="000000"/>
                </a:solidFill>
                <a:latin typeface="+mn-ea"/>
              </a:rPr>
              <a:t>知识</a:t>
            </a:r>
            <a:r>
              <a:rPr lang="zh-CN" altLang="en-US" sz="2000" b="1" dirty="0">
                <a:solidFill>
                  <a:srgbClr val="000000"/>
                </a:solidFill>
                <a:latin typeface="+mn-ea"/>
              </a:rPr>
              <a:t>融合</a:t>
            </a:r>
          </a:p>
        </p:txBody>
      </p:sp>
      <p:sp>
        <p:nvSpPr>
          <p:cNvPr id="23" name="Rectangle 6"/>
          <p:cNvSpPr>
            <a:spLocks noChangeArrowheads="1"/>
          </p:cNvSpPr>
          <p:nvPr/>
        </p:nvSpPr>
        <p:spPr bwMode="gray">
          <a:xfrm>
            <a:off x="3830760" y="1700808"/>
            <a:ext cx="446087" cy="501650"/>
          </a:xfrm>
          <a:prstGeom prst="rect">
            <a:avLst/>
          </a:prstGeom>
          <a:solidFill>
            <a:schemeClr val="bg1">
              <a:lumMod val="75000"/>
            </a:schemeClr>
          </a:solidFill>
          <a:ln w="6350" algn="ctr">
            <a:noFill/>
            <a:miter lim="800000"/>
            <a:headEnd/>
            <a:tailEnd/>
          </a:ln>
          <a:effectLst/>
        </p:spPr>
        <p:txBody>
          <a:bodyPr wrap="none" lIns="126000" anchor="ctr"/>
          <a:lstStyle/>
          <a:p>
            <a:r>
              <a:rPr lang="en-US" altLang="zh-CN" sz="2000" b="1" dirty="0" smtClean="0">
                <a:solidFill>
                  <a:srgbClr val="000000"/>
                </a:solidFill>
                <a:latin typeface="+mn-ea"/>
              </a:rPr>
              <a:t>8</a:t>
            </a:r>
            <a:endParaRPr lang="en-US" altLang="zh-CN" sz="2000" b="1" dirty="0">
              <a:solidFill>
                <a:srgbClr val="000000"/>
              </a:solidFill>
              <a:latin typeface="+mn-ea"/>
            </a:endParaRPr>
          </a:p>
        </p:txBody>
      </p:sp>
      <p:sp>
        <p:nvSpPr>
          <p:cNvPr id="24" name="Rectangle 7"/>
          <p:cNvSpPr>
            <a:spLocks noChangeArrowheads="1"/>
          </p:cNvSpPr>
          <p:nvPr/>
        </p:nvSpPr>
        <p:spPr bwMode="gray">
          <a:xfrm>
            <a:off x="4632283" y="1710246"/>
            <a:ext cx="1867790" cy="498475"/>
          </a:xfrm>
          <a:prstGeom prst="rect">
            <a:avLst/>
          </a:prstGeom>
          <a:solidFill>
            <a:schemeClr val="bg1">
              <a:lumMod val="75000"/>
            </a:schemeClr>
          </a:solidFill>
          <a:ln w="6350" algn="ctr">
            <a:noFill/>
            <a:miter lim="800000"/>
            <a:headEnd/>
            <a:tailEnd/>
          </a:ln>
          <a:effectLst/>
        </p:spPr>
        <p:txBody>
          <a:bodyPr wrap="none" lIns="126000" anchor="ctr"/>
          <a:lstStyle/>
          <a:p>
            <a:r>
              <a:rPr lang="zh-CN" altLang="en-US" sz="2000" b="1" dirty="0">
                <a:solidFill>
                  <a:srgbClr val="000000"/>
                </a:solidFill>
                <a:latin typeface="+mn-ea"/>
              </a:rPr>
              <a:t>语义搜索</a:t>
            </a:r>
          </a:p>
        </p:txBody>
      </p:sp>
      <p:sp>
        <p:nvSpPr>
          <p:cNvPr id="25" name="Rectangle 7"/>
          <p:cNvSpPr>
            <a:spLocks noChangeArrowheads="1"/>
          </p:cNvSpPr>
          <p:nvPr/>
        </p:nvSpPr>
        <p:spPr bwMode="gray">
          <a:xfrm>
            <a:off x="4632283" y="2457289"/>
            <a:ext cx="1867790" cy="498475"/>
          </a:xfrm>
          <a:prstGeom prst="rect">
            <a:avLst/>
          </a:prstGeom>
          <a:solidFill>
            <a:schemeClr val="bg1">
              <a:lumMod val="75000"/>
            </a:schemeClr>
          </a:solidFill>
          <a:ln w="6350" algn="ctr">
            <a:noFill/>
            <a:miter lim="800000"/>
            <a:headEnd/>
            <a:tailEnd/>
          </a:ln>
          <a:effectLst/>
        </p:spPr>
        <p:txBody>
          <a:bodyPr wrap="none" lIns="126000" anchor="ctr"/>
          <a:lstStyle/>
          <a:p>
            <a:r>
              <a:rPr lang="zh-CN" altLang="en-US" sz="2000" b="1" dirty="0" smtClean="0">
                <a:solidFill>
                  <a:srgbClr val="000000"/>
                </a:solidFill>
                <a:latin typeface="+mn-ea"/>
              </a:rPr>
              <a:t>知识问答</a:t>
            </a:r>
            <a:endParaRPr lang="zh-CN" altLang="en-US" sz="2000" b="1" dirty="0">
              <a:solidFill>
                <a:srgbClr val="000000"/>
              </a:solidFill>
              <a:latin typeface="+mn-ea"/>
            </a:endParaRPr>
          </a:p>
        </p:txBody>
      </p:sp>
      <p:sp>
        <p:nvSpPr>
          <p:cNvPr id="26" name="Rectangle 7"/>
          <p:cNvSpPr>
            <a:spLocks noChangeArrowheads="1"/>
          </p:cNvSpPr>
          <p:nvPr/>
        </p:nvSpPr>
        <p:spPr bwMode="gray">
          <a:xfrm>
            <a:off x="4632283" y="3188517"/>
            <a:ext cx="2202659" cy="498475"/>
          </a:xfrm>
          <a:prstGeom prst="rect">
            <a:avLst/>
          </a:prstGeom>
          <a:solidFill>
            <a:schemeClr val="bg1">
              <a:lumMod val="75000"/>
            </a:schemeClr>
          </a:solidFill>
          <a:ln w="6350" algn="ctr">
            <a:noFill/>
            <a:miter lim="800000"/>
            <a:headEnd/>
            <a:tailEnd/>
          </a:ln>
          <a:effectLst/>
        </p:spPr>
        <p:txBody>
          <a:bodyPr wrap="none" lIns="126000" anchor="ctr"/>
          <a:lstStyle/>
          <a:p>
            <a:r>
              <a:rPr lang="zh-CN" altLang="en-US" sz="2000" b="1" dirty="0">
                <a:solidFill>
                  <a:srgbClr val="000000"/>
                </a:solidFill>
                <a:latin typeface="+mn-ea"/>
              </a:rPr>
              <a:t>知识</a:t>
            </a:r>
            <a:r>
              <a:rPr lang="zh-CN" altLang="en-US" sz="2000" b="1" dirty="0" smtClean="0">
                <a:solidFill>
                  <a:srgbClr val="000000"/>
                </a:solidFill>
                <a:latin typeface="+mn-ea"/>
              </a:rPr>
              <a:t>图谱应用案例</a:t>
            </a:r>
            <a:endParaRPr lang="zh-CN" altLang="en-US" sz="2000" b="1" dirty="0">
              <a:solidFill>
                <a:srgbClr val="000000"/>
              </a:solidFill>
              <a:latin typeface="+mn-ea"/>
            </a:endParaRPr>
          </a:p>
        </p:txBody>
      </p:sp>
      <p:sp>
        <p:nvSpPr>
          <p:cNvPr id="27" name="Rectangle 6"/>
          <p:cNvSpPr>
            <a:spLocks noChangeArrowheads="1"/>
          </p:cNvSpPr>
          <p:nvPr/>
        </p:nvSpPr>
        <p:spPr bwMode="gray">
          <a:xfrm>
            <a:off x="3830760" y="2464017"/>
            <a:ext cx="446087" cy="501650"/>
          </a:xfrm>
          <a:prstGeom prst="rect">
            <a:avLst/>
          </a:prstGeom>
          <a:solidFill>
            <a:schemeClr val="bg1">
              <a:lumMod val="75000"/>
            </a:schemeClr>
          </a:solidFill>
          <a:ln w="6350" algn="ctr">
            <a:noFill/>
            <a:miter lim="800000"/>
            <a:headEnd/>
            <a:tailEnd/>
          </a:ln>
          <a:effectLst/>
        </p:spPr>
        <p:txBody>
          <a:bodyPr wrap="none" lIns="126000" anchor="ctr"/>
          <a:lstStyle/>
          <a:p>
            <a:r>
              <a:rPr lang="en-US" altLang="zh-CN" sz="2000" b="1" dirty="0">
                <a:solidFill>
                  <a:srgbClr val="000000"/>
                </a:solidFill>
                <a:latin typeface="+mn-ea"/>
              </a:rPr>
              <a:t>9</a:t>
            </a:r>
          </a:p>
        </p:txBody>
      </p:sp>
      <p:sp>
        <p:nvSpPr>
          <p:cNvPr id="28" name="Rectangle 6"/>
          <p:cNvSpPr>
            <a:spLocks noChangeArrowheads="1"/>
          </p:cNvSpPr>
          <p:nvPr/>
        </p:nvSpPr>
        <p:spPr bwMode="gray">
          <a:xfrm>
            <a:off x="3830760" y="3225665"/>
            <a:ext cx="446087" cy="501650"/>
          </a:xfrm>
          <a:prstGeom prst="rect">
            <a:avLst/>
          </a:prstGeom>
          <a:solidFill>
            <a:schemeClr val="bg1">
              <a:lumMod val="75000"/>
            </a:schemeClr>
          </a:solidFill>
          <a:ln w="6350" algn="ctr">
            <a:noFill/>
            <a:miter lim="800000"/>
            <a:headEnd/>
            <a:tailEnd/>
          </a:ln>
          <a:effectLst/>
        </p:spPr>
        <p:txBody>
          <a:bodyPr wrap="none" lIns="126000" anchor="ctr"/>
          <a:lstStyle/>
          <a:p>
            <a:pPr algn="ctr"/>
            <a:r>
              <a:rPr lang="en-US" altLang="zh-CN" sz="2000" b="1" dirty="0" smtClean="0">
                <a:solidFill>
                  <a:srgbClr val="000000"/>
                </a:solidFill>
                <a:latin typeface="+mn-ea"/>
              </a:rPr>
              <a:t>10</a:t>
            </a:r>
            <a:endParaRPr lang="en-US" altLang="zh-CN" sz="2000" b="1" dirty="0">
              <a:solidFill>
                <a:srgbClr val="000000"/>
              </a:solidFill>
              <a:latin typeface="+mn-ea"/>
            </a:endParaRPr>
          </a:p>
        </p:txBody>
      </p:sp>
    </p:spTree>
    <p:extLst>
      <p:ext uri="{BB962C8B-B14F-4D97-AF65-F5344CB8AC3E}">
        <p14:creationId xmlns:p14="http://schemas.microsoft.com/office/powerpoint/2010/main" val="876475679"/>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知识图谱表示</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Font typeface="Wingdings" pitchFamily="2" charset="2"/>
              <a:buNone/>
            </a:pPr>
            <a:r>
              <a:rPr lang="zh-CN" altLang="en-US" sz="2000" kern="0" dirty="0">
                <a:latin typeface="+mj-ea"/>
                <a:ea typeface="+mj-ea"/>
              </a:rPr>
              <a:t>知识</a:t>
            </a:r>
            <a:r>
              <a:rPr lang="zh-CN" altLang="en-US" sz="2000" kern="0" dirty="0" smtClean="0">
                <a:latin typeface="+mj-ea"/>
                <a:ea typeface="+mj-ea"/>
              </a:rPr>
              <a:t>图谱嵌入的方法</a:t>
            </a:r>
            <a:endParaRPr lang="en-US" altLang="zh-CN" sz="2000" kern="0" dirty="0" smtClean="0">
              <a:latin typeface="+mj-ea"/>
              <a:ea typeface="+mj-ea"/>
            </a:endParaRPr>
          </a:p>
          <a:p>
            <a:pPr marL="0" indent="0">
              <a:buClrTx/>
              <a:buFont typeface="Wingdings" pitchFamily="2" charset="2"/>
              <a:buNone/>
            </a:pPr>
            <a:endParaRPr lang="en-US" altLang="zh-CN" sz="2000" kern="0" dirty="0" smtClean="0">
              <a:latin typeface="+mj-ea"/>
              <a:ea typeface="+mj-ea"/>
            </a:endParaRPr>
          </a:p>
          <a:p>
            <a:pPr>
              <a:buClrTx/>
            </a:pPr>
            <a:r>
              <a:rPr lang="zh-CN" altLang="en-US" sz="1800" kern="0" dirty="0">
                <a:latin typeface="+mn-ea"/>
              </a:rPr>
              <a:t>语义匹配模型</a:t>
            </a:r>
            <a:endParaRPr lang="en-US" altLang="zh-CN" sz="1800" kern="0" dirty="0">
              <a:latin typeface="+mn-ea"/>
            </a:endParaRPr>
          </a:p>
          <a:p>
            <a:pPr marL="0" indent="0">
              <a:buNone/>
            </a:pPr>
            <a:r>
              <a:rPr lang="zh-CN" altLang="en-US" sz="1600" dirty="0" smtClean="0">
                <a:latin typeface="宋体" panose="02010600030101010101" pitchFamily="2" charset="-122"/>
                <a:ea typeface="宋体" panose="02010600030101010101" pitchFamily="2" charset="-122"/>
              </a:rPr>
              <a:t>    相对</a:t>
            </a:r>
            <a:r>
              <a:rPr lang="zh-CN" altLang="en-US" sz="1600" dirty="0">
                <a:latin typeface="宋体" panose="02010600030101010101" pitchFamily="2" charset="-122"/>
                <a:ea typeface="宋体" panose="02010600030101010101" pitchFamily="2" charset="-122"/>
              </a:rPr>
              <a:t>于转移距离模型，语义匹配模型更注重挖掘向量化后的实体和关系的潜在语义</a:t>
            </a:r>
            <a:endParaRPr lang="en-US" altLang="zh-CN" sz="1600" dirty="0">
              <a:latin typeface="宋体" panose="02010600030101010101" pitchFamily="2" charset="-122"/>
              <a:ea typeface="宋体" panose="02010600030101010101" pitchFamily="2" charset="-122"/>
            </a:endParaRPr>
          </a:p>
          <a:p>
            <a:pPr marL="0" indent="0">
              <a:buClrTx/>
              <a:buFont typeface="Wingdings" pitchFamily="2" charset="2"/>
              <a:buNone/>
            </a:pPr>
            <a:endParaRPr lang="en-US" altLang="zh-CN" sz="1600" kern="0" dirty="0">
              <a:latin typeface="+mn-ea"/>
              <a:ea typeface="+mn-ea"/>
            </a:endParaRPr>
          </a:p>
          <a:p>
            <a:pPr marL="0" indent="0">
              <a:buClrTx/>
              <a:buFont typeface="Wingdings" pitchFamily="2" charset="2"/>
              <a:buNone/>
            </a:pPr>
            <a:r>
              <a:rPr lang="en-US" altLang="zh-CN" sz="1600" kern="0" dirty="0" smtClean="0">
                <a:latin typeface="+mn-ea"/>
                <a:ea typeface="+mn-ea"/>
              </a:rPr>
              <a:t>    </a:t>
            </a:r>
          </a:p>
          <a:p>
            <a:pPr marL="0" indent="0">
              <a:buClrTx/>
              <a:buNone/>
            </a:pPr>
            <a:endParaRPr lang="en-US" altLang="zh-CN" sz="1600" kern="0" dirty="0">
              <a:latin typeface="宋体" panose="02010600030101010101" pitchFamily="2" charset="-122"/>
              <a:ea typeface="宋体" panose="02010600030101010101" pitchFamily="2" charset="-122"/>
            </a:endParaRPr>
          </a:p>
          <a:p>
            <a:pPr marL="0" indent="0">
              <a:buClrTx/>
              <a:buNone/>
            </a:pPr>
            <a:endParaRPr lang="en-US" altLang="zh-CN" sz="1600" kern="0" dirty="0" smtClean="0">
              <a:latin typeface="+mj-ea"/>
              <a:ea typeface="+mj-ea"/>
            </a:endParaRPr>
          </a:p>
        </p:txBody>
      </p:sp>
      <p:pic>
        <p:nvPicPr>
          <p:cNvPr id="9" name="图片 8"/>
          <p:cNvPicPr>
            <a:picLocks noChangeAspect="1"/>
          </p:cNvPicPr>
          <p:nvPr/>
        </p:nvPicPr>
        <p:blipFill>
          <a:blip r:embed="rId3"/>
          <a:stretch>
            <a:fillRect/>
          </a:stretch>
        </p:blipFill>
        <p:spPr>
          <a:xfrm>
            <a:off x="899592" y="2996952"/>
            <a:ext cx="7248525" cy="2981325"/>
          </a:xfrm>
          <a:prstGeom prst="rect">
            <a:avLst/>
          </a:prstGeom>
        </p:spPr>
      </p:pic>
    </p:spTree>
    <p:extLst>
      <p:ext uri="{BB962C8B-B14F-4D97-AF65-F5344CB8AC3E}">
        <p14:creationId xmlns:p14="http://schemas.microsoft.com/office/powerpoint/2010/main" val="173012273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知识图谱表示</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Font typeface="Wingdings" pitchFamily="2" charset="2"/>
              <a:buNone/>
            </a:pPr>
            <a:r>
              <a:rPr lang="zh-CN" altLang="en-US" sz="2000" kern="0" dirty="0">
                <a:latin typeface="+mj-ea"/>
                <a:ea typeface="+mj-ea"/>
              </a:rPr>
              <a:t>知识</a:t>
            </a:r>
            <a:r>
              <a:rPr lang="zh-CN" altLang="en-US" sz="2000" kern="0" dirty="0" smtClean="0">
                <a:latin typeface="+mj-ea"/>
                <a:ea typeface="+mj-ea"/>
              </a:rPr>
              <a:t>图谱嵌入的方法</a:t>
            </a:r>
            <a:endParaRPr lang="en-US" altLang="zh-CN" sz="2000" kern="0" dirty="0" smtClean="0">
              <a:latin typeface="+mj-ea"/>
              <a:ea typeface="+mj-ea"/>
            </a:endParaRPr>
          </a:p>
          <a:p>
            <a:pPr marL="0" indent="0">
              <a:buClrTx/>
              <a:buNone/>
            </a:pPr>
            <a:r>
              <a:rPr lang="en-US" altLang="zh-CN" sz="2000" kern="0" dirty="0" smtClean="0">
                <a:latin typeface="+mj-ea"/>
                <a:ea typeface="+mj-ea"/>
              </a:rPr>
              <a:t>   </a:t>
            </a:r>
            <a:endParaRPr lang="en-US" altLang="zh-CN" sz="2000" kern="0" dirty="0">
              <a:latin typeface="+mj-ea"/>
              <a:ea typeface="+mj-ea"/>
            </a:endParaRPr>
          </a:p>
          <a:p>
            <a:pPr>
              <a:buClrTx/>
            </a:pPr>
            <a:r>
              <a:rPr lang="zh-CN" altLang="en-US" sz="1800" kern="0" dirty="0" smtClean="0">
                <a:latin typeface="+mn-ea"/>
                <a:ea typeface="+mn-ea"/>
              </a:rPr>
              <a:t>考虑附加信息的模型</a:t>
            </a:r>
            <a:endParaRPr lang="en-US" altLang="zh-CN" sz="1800" kern="0" dirty="0" smtClean="0">
              <a:latin typeface="+mn-ea"/>
              <a:ea typeface="+mn-ea"/>
            </a:endParaRPr>
          </a:p>
          <a:p>
            <a:pPr marL="0" indent="0">
              <a:buClrTx/>
              <a:buNone/>
            </a:pPr>
            <a:endParaRPr lang="en-US" altLang="zh-CN" sz="1800" kern="0" dirty="0" smtClean="0">
              <a:latin typeface="+mn-ea"/>
              <a:ea typeface="+mn-ea"/>
            </a:endParaRPr>
          </a:p>
          <a:p>
            <a:pPr>
              <a:buClrTx/>
              <a:buFont typeface="Arial" panose="020B0604020202020204" pitchFamily="34" charset="0"/>
              <a:buChar char="•"/>
            </a:pPr>
            <a:r>
              <a:rPr lang="zh-CN" altLang="en-US" sz="1600" kern="0" dirty="0" smtClean="0">
                <a:latin typeface="+mn-ea"/>
                <a:ea typeface="+mn-ea"/>
              </a:rPr>
              <a:t>实体类型</a:t>
            </a:r>
            <a:endParaRPr lang="en-US" altLang="zh-CN" sz="1600" kern="0" dirty="0" smtClean="0">
              <a:latin typeface="+mn-ea"/>
              <a:ea typeface="+mn-ea"/>
            </a:endParaRPr>
          </a:p>
          <a:p>
            <a:pPr marL="0" indent="0">
              <a:buClrTx/>
              <a:buNone/>
            </a:pPr>
            <a:r>
              <a:rPr lang="zh-CN" altLang="en-US" sz="1600" kern="0" dirty="0" smtClean="0">
                <a:latin typeface="宋体" panose="02010600030101010101" pitchFamily="2" charset="-122"/>
                <a:ea typeface="宋体" panose="02010600030101010101" pitchFamily="2" charset="-122"/>
              </a:rPr>
              <a:t>   设立类似于</a:t>
            </a:r>
            <a:r>
              <a:rPr lang="en-US" altLang="zh-CN" sz="1600" kern="0" dirty="0" err="1" smtClean="0">
                <a:latin typeface="宋体" panose="02010600030101010101" pitchFamily="2" charset="-122"/>
                <a:ea typeface="宋体" panose="02010600030101010101" pitchFamily="2" charset="-122"/>
              </a:rPr>
              <a:t>IsA</a:t>
            </a:r>
            <a:r>
              <a:rPr lang="zh-CN" altLang="en-US" sz="1600" kern="0" dirty="0" smtClean="0">
                <a:latin typeface="宋体" panose="02010600030101010101" pitchFamily="2" charset="-122"/>
                <a:ea typeface="宋体" panose="02010600030101010101" pitchFamily="2" charset="-122"/>
              </a:rPr>
              <a:t>这样可以表示实体属性的关系</a:t>
            </a:r>
            <a:endParaRPr lang="en-US" altLang="zh-CN" sz="1600" kern="0" dirty="0">
              <a:latin typeface="宋体" panose="02010600030101010101" pitchFamily="2" charset="-122"/>
              <a:ea typeface="宋体" panose="02010600030101010101" pitchFamily="2" charset="-122"/>
            </a:endParaRPr>
          </a:p>
          <a:p>
            <a:pPr marL="0" indent="0">
              <a:buClrTx/>
              <a:buNone/>
            </a:pPr>
            <a:endParaRPr lang="en-US" altLang="zh-CN" sz="1600" kern="0" dirty="0" smtClean="0">
              <a:latin typeface="+mn-ea"/>
              <a:ea typeface="+mn-ea"/>
            </a:endParaRPr>
          </a:p>
          <a:p>
            <a:pPr>
              <a:buClrTx/>
              <a:buFont typeface="Arial" panose="020B0604020202020204" pitchFamily="34" charset="0"/>
              <a:buChar char="•"/>
            </a:pPr>
            <a:r>
              <a:rPr lang="zh-CN" altLang="en-US" sz="1600" kern="0" dirty="0" smtClean="0">
                <a:latin typeface="+mn-ea"/>
                <a:ea typeface="+mn-ea"/>
              </a:rPr>
              <a:t>关系路径</a:t>
            </a:r>
            <a:endParaRPr lang="en-US" altLang="zh-CN" sz="1600" kern="0" dirty="0" smtClean="0">
              <a:latin typeface="+mn-ea"/>
              <a:ea typeface="+mn-ea"/>
            </a:endParaRPr>
          </a:p>
          <a:p>
            <a:pPr marL="0" indent="0">
              <a:buClrTx/>
              <a:buNone/>
            </a:pPr>
            <a:r>
              <a:rPr lang="en-US" altLang="zh-CN" sz="1600" kern="0" dirty="0" smtClean="0">
                <a:latin typeface="+mn-ea"/>
                <a:ea typeface="+mn-ea"/>
              </a:rPr>
              <a:t>     </a:t>
            </a:r>
            <a:r>
              <a:rPr lang="zh-CN" altLang="en-US" sz="1600" kern="0" dirty="0" smtClean="0">
                <a:latin typeface="宋体" panose="02010600030101010101" pitchFamily="2" charset="-122"/>
                <a:ea typeface="宋体" panose="02010600030101010101" pitchFamily="2" charset="-122"/>
              </a:rPr>
              <a:t>实体之间的多跳关系，一般指可以连接两个实体的关系链</a:t>
            </a:r>
            <a:endParaRPr lang="en-US" altLang="zh-CN" sz="1600" kern="0" dirty="0" smtClean="0">
              <a:latin typeface="宋体" panose="02010600030101010101" pitchFamily="2" charset="-122"/>
              <a:ea typeface="宋体" panose="02010600030101010101" pitchFamily="2" charset="-122"/>
            </a:endParaRPr>
          </a:p>
          <a:p>
            <a:pPr>
              <a:buClrTx/>
              <a:buFont typeface="Arial" panose="020B0604020202020204" pitchFamily="34" charset="0"/>
              <a:buChar char="•"/>
            </a:pPr>
            <a:endParaRPr lang="en-US" altLang="zh-CN" sz="1600" kern="0" dirty="0" smtClean="0">
              <a:latin typeface="+mn-ea"/>
              <a:ea typeface="+mn-ea"/>
            </a:endParaRPr>
          </a:p>
          <a:p>
            <a:pPr>
              <a:buClrTx/>
              <a:buFont typeface="Arial" panose="020B0604020202020204" pitchFamily="34" charset="0"/>
              <a:buChar char="•"/>
            </a:pPr>
            <a:r>
              <a:rPr lang="zh-CN" altLang="en-US" sz="1600" kern="0" dirty="0" smtClean="0">
                <a:latin typeface="+mn-ea"/>
                <a:ea typeface="+mn-ea"/>
              </a:rPr>
              <a:t>文本描述</a:t>
            </a:r>
            <a:endParaRPr lang="en-US" altLang="zh-CN" sz="1600" kern="0" dirty="0" smtClean="0">
              <a:latin typeface="+mn-ea"/>
              <a:ea typeface="+mn-ea"/>
            </a:endParaRPr>
          </a:p>
          <a:p>
            <a:pPr marL="0" indent="0">
              <a:buClrTx/>
              <a:buNone/>
            </a:pPr>
            <a:r>
              <a:rPr lang="en-US" altLang="zh-CN" sz="1600" kern="0" dirty="0" smtClean="0">
                <a:latin typeface="+mn-ea"/>
                <a:ea typeface="+mn-ea"/>
              </a:rPr>
              <a:t>      </a:t>
            </a:r>
            <a:r>
              <a:rPr lang="zh-CN" altLang="en-US" sz="1600" kern="0" dirty="0" smtClean="0">
                <a:latin typeface="宋体" panose="02010600030101010101" pitchFamily="2" charset="-122"/>
                <a:ea typeface="宋体" panose="02010600030101010101" pitchFamily="2" charset="-122"/>
              </a:rPr>
              <a:t>指在一些知识图谱中，对实体有一些简要的文本描述</a:t>
            </a:r>
            <a:endParaRPr lang="en-US" altLang="zh-CN" sz="1600" kern="0" dirty="0" smtClean="0">
              <a:latin typeface="宋体" panose="02010600030101010101" pitchFamily="2" charset="-122"/>
              <a:ea typeface="宋体" panose="02010600030101010101" pitchFamily="2" charset="-122"/>
            </a:endParaRPr>
          </a:p>
          <a:p>
            <a:pPr marL="0" indent="0">
              <a:buClrTx/>
              <a:buNone/>
            </a:pPr>
            <a:endParaRPr lang="en-US" altLang="zh-CN" sz="1600" kern="0" dirty="0" smtClean="0">
              <a:latin typeface="宋体" panose="02010600030101010101" pitchFamily="2" charset="-122"/>
              <a:ea typeface="宋体" panose="02010600030101010101" pitchFamily="2" charset="-122"/>
            </a:endParaRPr>
          </a:p>
          <a:p>
            <a:pPr>
              <a:buClrTx/>
              <a:buFont typeface="Arial" panose="020B0604020202020204" pitchFamily="34" charset="0"/>
              <a:buChar char="•"/>
            </a:pPr>
            <a:r>
              <a:rPr lang="zh-CN" altLang="en-US" sz="1600" kern="0" dirty="0" smtClean="0">
                <a:latin typeface="+mn-ea"/>
                <a:ea typeface="+mn-ea"/>
              </a:rPr>
              <a:t>逻辑规则</a:t>
            </a:r>
            <a:endParaRPr lang="en-US" altLang="zh-CN" sz="1600" kern="0" dirty="0" smtClean="0">
              <a:latin typeface="+mn-ea"/>
              <a:ea typeface="+mn-ea"/>
            </a:endParaRPr>
          </a:p>
          <a:p>
            <a:pPr marL="0" indent="0">
              <a:buClrTx/>
              <a:buNone/>
            </a:pPr>
            <a:r>
              <a:rPr lang="en-US" altLang="zh-CN" sz="1600" kern="0" dirty="0">
                <a:latin typeface="+mn-ea"/>
                <a:ea typeface="+mn-ea"/>
              </a:rPr>
              <a:t> </a:t>
            </a:r>
            <a:r>
              <a:rPr lang="en-US" altLang="zh-CN" sz="1600" kern="0" dirty="0" smtClean="0">
                <a:latin typeface="+mn-ea"/>
                <a:ea typeface="+mn-ea"/>
              </a:rPr>
              <a:t>     </a:t>
            </a:r>
            <a:r>
              <a:rPr lang="zh-CN" altLang="en-US" sz="1600" kern="0" dirty="0" smtClean="0">
                <a:latin typeface="宋体" panose="02010600030101010101" pitchFamily="2" charset="-122"/>
                <a:ea typeface="宋体" panose="02010600030101010101" pitchFamily="2" charset="-122"/>
              </a:rPr>
              <a:t>将规则学习和知识图谱嵌入学习互相迭代</a:t>
            </a:r>
            <a:endParaRPr lang="en-US" altLang="zh-CN" sz="1600" kern="0" dirty="0" smtClean="0">
              <a:latin typeface="宋体" panose="02010600030101010101" pitchFamily="2" charset="-122"/>
              <a:ea typeface="宋体" panose="02010600030101010101" pitchFamily="2" charset="-122"/>
            </a:endParaRPr>
          </a:p>
          <a:p>
            <a:pPr marL="0" indent="0">
              <a:buClrTx/>
              <a:buFont typeface="Wingdings" pitchFamily="2" charset="2"/>
              <a:buNone/>
            </a:pPr>
            <a:endParaRPr lang="en-US" altLang="zh-CN" sz="1600" kern="0" dirty="0">
              <a:latin typeface="宋体" panose="02010600030101010101" pitchFamily="2" charset="-122"/>
              <a:ea typeface="宋体" panose="02010600030101010101" pitchFamily="2" charset="-122"/>
            </a:endParaRPr>
          </a:p>
          <a:p>
            <a:pPr marL="0" indent="0">
              <a:buClrTx/>
              <a:buFont typeface="Wingdings" pitchFamily="2" charset="2"/>
              <a:buNone/>
            </a:pPr>
            <a:r>
              <a:rPr lang="en-US" altLang="zh-CN" sz="1600" kern="0" dirty="0" smtClean="0">
                <a:latin typeface="+mn-ea"/>
                <a:ea typeface="+mn-ea"/>
              </a:rPr>
              <a:t>    </a:t>
            </a:r>
          </a:p>
          <a:p>
            <a:pPr marL="0" indent="0">
              <a:buClrTx/>
              <a:buNone/>
            </a:pPr>
            <a:endParaRPr lang="en-US" altLang="zh-CN" sz="1600" kern="0" dirty="0">
              <a:latin typeface="宋体" panose="02010600030101010101" pitchFamily="2" charset="-122"/>
              <a:ea typeface="宋体" panose="02010600030101010101" pitchFamily="2" charset="-122"/>
            </a:endParaRPr>
          </a:p>
          <a:p>
            <a:pPr marL="0" indent="0">
              <a:buClrTx/>
              <a:buNone/>
            </a:pPr>
            <a:endParaRPr lang="en-US" altLang="zh-CN" sz="1600" kern="0" dirty="0" smtClean="0">
              <a:latin typeface="+mj-ea"/>
              <a:ea typeface="+mj-ea"/>
            </a:endParaRPr>
          </a:p>
        </p:txBody>
      </p:sp>
      <p:pic>
        <p:nvPicPr>
          <p:cNvPr id="7" name="图片 6"/>
          <p:cNvPicPr>
            <a:picLocks noChangeAspect="1"/>
          </p:cNvPicPr>
          <p:nvPr/>
        </p:nvPicPr>
        <p:blipFill>
          <a:blip r:embed="rId3"/>
          <a:stretch>
            <a:fillRect/>
          </a:stretch>
        </p:blipFill>
        <p:spPr>
          <a:xfrm>
            <a:off x="6228184" y="3813980"/>
            <a:ext cx="2438400" cy="914400"/>
          </a:xfrm>
          <a:prstGeom prst="rect">
            <a:avLst/>
          </a:prstGeom>
        </p:spPr>
      </p:pic>
      <p:pic>
        <p:nvPicPr>
          <p:cNvPr id="8" name="图片 7"/>
          <p:cNvPicPr>
            <a:picLocks noChangeAspect="1"/>
          </p:cNvPicPr>
          <p:nvPr/>
        </p:nvPicPr>
        <p:blipFill>
          <a:blip r:embed="rId4"/>
          <a:stretch>
            <a:fillRect/>
          </a:stretch>
        </p:blipFill>
        <p:spPr>
          <a:xfrm>
            <a:off x="5004048" y="2793218"/>
            <a:ext cx="1600200" cy="876300"/>
          </a:xfrm>
          <a:prstGeom prst="rect">
            <a:avLst/>
          </a:prstGeom>
        </p:spPr>
      </p:pic>
    </p:spTree>
    <p:extLst>
      <p:ext uri="{BB962C8B-B14F-4D97-AF65-F5344CB8AC3E}">
        <p14:creationId xmlns:p14="http://schemas.microsoft.com/office/powerpoint/2010/main" val="3568196513"/>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知识图谱表示</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Font typeface="Wingdings" pitchFamily="2" charset="2"/>
              <a:buNone/>
            </a:pPr>
            <a:endParaRPr lang="en-US" altLang="zh-CN" sz="2000" kern="0" dirty="0" smtClean="0">
              <a:latin typeface="+mj-ea"/>
              <a:ea typeface="+mj-ea"/>
            </a:endParaRPr>
          </a:p>
          <a:p>
            <a:pPr marL="0" indent="0">
              <a:buClrTx/>
              <a:buNone/>
            </a:pPr>
            <a:r>
              <a:rPr lang="en-US" altLang="zh-CN" sz="2000" kern="0" dirty="0" smtClean="0">
                <a:latin typeface="+mj-ea"/>
                <a:ea typeface="+mj-ea"/>
              </a:rPr>
              <a:t>   </a:t>
            </a:r>
            <a:endParaRPr lang="en-US" altLang="zh-CN" sz="2000" kern="0" dirty="0">
              <a:latin typeface="+mj-ea"/>
              <a:ea typeface="+mj-ea"/>
            </a:endParaRPr>
          </a:p>
          <a:p>
            <a:pPr marL="0" indent="0">
              <a:buClrTx/>
              <a:buFont typeface="Wingdings" pitchFamily="2" charset="2"/>
              <a:buNone/>
            </a:pPr>
            <a:endParaRPr lang="en-US" altLang="zh-CN" sz="1600" kern="0" dirty="0">
              <a:latin typeface="宋体" panose="02010600030101010101" pitchFamily="2" charset="-122"/>
              <a:ea typeface="宋体" panose="02010600030101010101" pitchFamily="2" charset="-122"/>
            </a:endParaRPr>
          </a:p>
          <a:p>
            <a:pPr marL="0" indent="0">
              <a:buClrTx/>
              <a:buFont typeface="Wingdings" pitchFamily="2" charset="2"/>
              <a:buNone/>
            </a:pPr>
            <a:r>
              <a:rPr lang="en-US" altLang="zh-CN" sz="1600" kern="0" dirty="0" smtClean="0">
                <a:latin typeface="+mn-ea"/>
                <a:ea typeface="+mn-ea"/>
              </a:rPr>
              <a:t>    </a:t>
            </a:r>
          </a:p>
          <a:p>
            <a:pPr marL="0" indent="0">
              <a:buClrTx/>
              <a:buNone/>
            </a:pPr>
            <a:endParaRPr lang="en-US" altLang="zh-CN" sz="1600" kern="0" dirty="0">
              <a:latin typeface="宋体" panose="02010600030101010101" pitchFamily="2" charset="-122"/>
              <a:ea typeface="宋体" panose="02010600030101010101" pitchFamily="2" charset="-122"/>
            </a:endParaRPr>
          </a:p>
          <a:p>
            <a:pPr marL="0" indent="0">
              <a:buClrTx/>
              <a:buNone/>
            </a:pPr>
            <a:endParaRPr lang="en-US" altLang="zh-CN" sz="1600" kern="0" dirty="0" smtClean="0">
              <a:latin typeface="+mj-ea"/>
              <a:ea typeface="+mj-ea"/>
            </a:endParaRPr>
          </a:p>
        </p:txBody>
      </p:sp>
      <p:pic>
        <p:nvPicPr>
          <p:cNvPr id="9" name="图片 8"/>
          <p:cNvPicPr>
            <a:picLocks noChangeAspect="1"/>
          </p:cNvPicPr>
          <p:nvPr/>
        </p:nvPicPr>
        <p:blipFill>
          <a:blip r:embed="rId3"/>
          <a:stretch>
            <a:fillRect/>
          </a:stretch>
        </p:blipFill>
        <p:spPr>
          <a:xfrm>
            <a:off x="157956" y="980728"/>
            <a:ext cx="8905875" cy="5762625"/>
          </a:xfrm>
          <a:prstGeom prst="rect">
            <a:avLst/>
          </a:prstGeom>
        </p:spPr>
      </p:pic>
      <p:sp>
        <p:nvSpPr>
          <p:cNvPr id="10" name="文本框 9"/>
          <p:cNvSpPr txBox="1"/>
          <p:nvPr/>
        </p:nvSpPr>
        <p:spPr>
          <a:xfrm>
            <a:off x="281306" y="1268760"/>
            <a:ext cx="2031325" cy="369332"/>
          </a:xfrm>
          <a:prstGeom prst="rect">
            <a:avLst/>
          </a:prstGeom>
          <a:noFill/>
        </p:spPr>
        <p:txBody>
          <a:bodyPr wrap="none" rtlCol="0">
            <a:spAutoFit/>
          </a:bodyPr>
          <a:lstStyle/>
          <a:p>
            <a:r>
              <a:rPr lang="zh-CN" altLang="en-US" dirty="0" smtClean="0">
                <a:latin typeface="+mj-ea"/>
                <a:ea typeface="+mj-ea"/>
              </a:rPr>
              <a:t>深度学习算法模型</a:t>
            </a:r>
            <a:endParaRPr lang="zh-CN" altLang="en-US" dirty="0">
              <a:latin typeface="+mj-ea"/>
              <a:ea typeface="+mj-ea"/>
            </a:endParaRPr>
          </a:p>
        </p:txBody>
      </p:sp>
    </p:spTree>
    <p:extLst>
      <p:ext uri="{BB962C8B-B14F-4D97-AF65-F5344CB8AC3E}">
        <p14:creationId xmlns:p14="http://schemas.microsoft.com/office/powerpoint/2010/main" val="2480132245"/>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知识图谱表示</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Font typeface="Wingdings" pitchFamily="2" charset="2"/>
              <a:buNone/>
            </a:pPr>
            <a:r>
              <a:rPr lang="zh-CN" altLang="en-US" sz="2000" kern="0" dirty="0">
                <a:latin typeface="+mj-ea"/>
                <a:ea typeface="+mj-ea"/>
              </a:rPr>
              <a:t>知识</a:t>
            </a:r>
            <a:r>
              <a:rPr lang="zh-CN" altLang="en-US" sz="2000" kern="0" dirty="0" smtClean="0">
                <a:latin typeface="+mj-ea"/>
                <a:ea typeface="+mj-ea"/>
              </a:rPr>
              <a:t>图谱嵌入的</a:t>
            </a:r>
            <a:r>
              <a:rPr lang="zh-CN" altLang="en-US" sz="2000" kern="0" dirty="0">
                <a:latin typeface="+mj-ea"/>
                <a:ea typeface="+mj-ea"/>
              </a:rPr>
              <a:t>应用</a:t>
            </a:r>
            <a:endParaRPr lang="en-US" altLang="zh-CN" sz="2000" kern="0" dirty="0" smtClean="0">
              <a:latin typeface="+mj-ea"/>
              <a:ea typeface="+mj-ea"/>
            </a:endParaRPr>
          </a:p>
          <a:p>
            <a:pPr marL="0" indent="0">
              <a:buClrTx/>
              <a:buFont typeface="Wingdings" pitchFamily="2" charset="2"/>
              <a:buNone/>
            </a:pPr>
            <a:endParaRPr lang="en-US" altLang="zh-CN" sz="2000" kern="0" dirty="0" smtClean="0">
              <a:latin typeface="+mj-ea"/>
              <a:ea typeface="+mj-ea"/>
            </a:endParaRPr>
          </a:p>
          <a:p>
            <a:pPr>
              <a:buClrTx/>
            </a:pPr>
            <a:r>
              <a:rPr lang="zh-CN" altLang="en-US" sz="1600" kern="0" dirty="0" smtClean="0">
                <a:latin typeface="+mj-ea"/>
                <a:ea typeface="+mj-ea"/>
              </a:rPr>
              <a:t>链接预测</a:t>
            </a:r>
            <a:endParaRPr lang="en-US" altLang="zh-CN" sz="1600" kern="0" dirty="0" smtClean="0">
              <a:latin typeface="+mj-ea"/>
              <a:ea typeface="+mj-ea"/>
            </a:endParaRPr>
          </a:p>
          <a:p>
            <a:pPr>
              <a:buClrTx/>
            </a:pPr>
            <a:endParaRPr lang="en-US" altLang="zh-CN" sz="1600" kern="0" dirty="0" smtClean="0">
              <a:latin typeface="+mj-ea"/>
              <a:ea typeface="+mj-ea"/>
            </a:endParaRPr>
          </a:p>
          <a:p>
            <a:pPr>
              <a:buClrTx/>
            </a:pPr>
            <a:r>
              <a:rPr lang="zh-CN" altLang="en-US" sz="1600" kern="0" dirty="0" smtClean="0">
                <a:latin typeface="+mj-ea"/>
                <a:ea typeface="+mj-ea"/>
              </a:rPr>
              <a:t>三元组分类</a:t>
            </a:r>
            <a:endParaRPr lang="en-US" altLang="zh-CN" sz="1600" kern="0" dirty="0" smtClean="0">
              <a:latin typeface="+mj-ea"/>
              <a:ea typeface="+mj-ea"/>
            </a:endParaRPr>
          </a:p>
          <a:p>
            <a:pPr>
              <a:buClrTx/>
            </a:pPr>
            <a:endParaRPr lang="en-US" altLang="zh-CN" sz="1600" kern="0" dirty="0" smtClean="0">
              <a:latin typeface="+mj-ea"/>
              <a:ea typeface="+mj-ea"/>
            </a:endParaRPr>
          </a:p>
          <a:p>
            <a:pPr>
              <a:buClrTx/>
            </a:pPr>
            <a:r>
              <a:rPr lang="zh-CN" altLang="en-US" sz="1600" kern="0" dirty="0">
                <a:latin typeface="+mj-ea"/>
                <a:ea typeface="+mj-ea"/>
              </a:rPr>
              <a:t>实体</a:t>
            </a:r>
            <a:r>
              <a:rPr lang="zh-CN" altLang="en-US" sz="1600" kern="0" dirty="0" smtClean="0">
                <a:latin typeface="+mj-ea"/>
                <a:ea typeface="+mj-ea"/>
              </a:rPr>
              <a:t>对齐</a:t>
            </a:r>
            <a:endParaRPr lang="en-US" altLang="zh-CN" sz="1600" kern="0" dirty="0" smtClean="0">
              <a:latin typeface="+mj-ea"/>
              <a:ea typeface="+mj-ea"/>
            </a:endParaRPr>
          </a:p>
          <a:p>
            <a:pPr>
              <a:buClrTx/>
            </a:pPr>
            <a:endParaRPr lang="en-US" altLang="zh-CN" sz="1600" kern="0" dirty="0" smtClean="0">
              <a:latin typeface="+mj-ea"/>
              <a:ea typeface="+mj-ea"/>
            </a:endParaRPr>
          </a:p>
          <a:p>
            <a:pPr>
              <a:buClrTx/>
            </a:pPr>
            <a:r>
              <a:rPr lang="zh-CN" altLang="en-US" sz="1600" kern="0" dirty="0">
                <a:latin typeface="+mj-ea"/>
                <a:ea typeface="+mj-ea"/>
              </a:rPr>
              <a:t>问答</a:t>
            </a:r>
            <a:r>
              <a:rPr lang="zh-CN" altLang="en-US" sz="1600" kern="0" dirty="0" smtClean="0">
                <a:latin typeface="+mj-ea"/>
                <a:ea typeface="+mj-ea"/>
              </a:rPr>
              <a:t>系统</a:t>
            </a:r>
            <a:endParaRPr lang="en-US" altLang="zh-CN" sz="1600" kern="0" dirty="0" smtClean="0">
              <a:latin typeface="+mj-ea"/>
              <a:ea typeface="+mj-ea"/>
            </a:endParaRPr>
          </a:p>
          <a:p>
            <a:pPr>
              <a:buClrTx/>
            </a:pPr>
            <a:endParaRPr lang="en-US" altLang="zh-CN" sz="1600" kern="0" dirty="0" smtClean="0">
              <a:latin typeface="+mj-ea"/>
              <a:ea typeface="+mj-ea"/>
            </a:endParaRPr>
          </a:p>
          <a:p>
            <a:pPr>
              <a:buClrTx/>
            </a:pPr>
            <a:r>
              <a:rPr lang="zh-CN" altLang="en-US" sz="1600" kern="0" dirty="0" smtClean="0">
                <a:latin typeface="+mj-ea"/>
                <a:ea typeface="+mj-ea"/>
              </a:rPr>
              <a:t>推荐系统</a:t>
            </a:r>
            <a:endParaRPr lang="en-US" altLang="zh-CN" sz="1600" kern="0" dirty="0">
              <a:latin typeface="+mj-ea"/>
              <a:ea typeface="+mj-ea"/>
            </a:endParaRPr>
          </a:p>
          <a:p>
            <a:pPr marL="0" indent="0">
              <a:buClrTx/>
              <a:buFont typeface="Wingdings" pitchFamily="2" charset="2"/>
              <a:buNone/>
            </a:pPr>
            <a:r>
              <a:rPr lang="en-US" altLang="zh-CN" sz="1600" kern="0" dirty="0" smtClean="0">
                <a:latin typeface="+mn-ea"/>
                <a:ea typeface="+mn-ea"/>
              </a:rPr>
              <a:t>    </a:t>
            </a:r>
          </a:p>
          <a:p>
            <a:pPr marL="0" indent="0">
              <a:buClrTx/>
              <a:buNone/>
            </a:pPr>
            <a:endParaRPr lang="en-US" altLang="zh-CN" sz="1600" kern="0" dirty="0">
              <a:latin typeface="宋体" panose="02010600030101010101" pitchFamily="2" charset="-122"/>
              <a:ea typeface="宋体" panose="02010600030101010101" pitchFamily="2" charset="-122"/>
            </a:endParaRPr>
          </a:p>
          <a:p>
            <a:pPr marL="0" indent="0">
              <a:buClrTx/>
              <a:buNone/>
            </a:pPr>
            <a:endParaRPr lang="en-US" altLang="zh-CN" sz="1600" kern="0" dirty="0" smtClean="0">
              <a:latin typeface="+mj-ea"/>
              <a:ea typeface="+mj-ea"/>
            </a:endParaRPr>
          </a:p>
        </p:txBody>
      </p:sp>
    </p:spTree>
    <p:extLst>
      <p:ext uri="{BB962C8B-B14F-4D97-AF65-F5344CB8AC3E}">
        <p14:creationId xmlns:p14="http://schemas.microsoft.com/office/powerpoint/2010/main" val="237497193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知识图谱表示</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Font typeface="Wingdings" pitchFamily="2" charset="2"/>
              <a:buNone/>
            </a:pPr>
            <a:r>
              <a:rPr lang="zh-CN" altLang="en-US" sz="2000" kern="0" dirty="0">
                <a:latin typeface="+mj-ea"/>
                <a:ea typeface="+mj-ea"/>
              </a:rPr>
              <a:t>知识</a:t>
            </a:r>
            <a:r>
              <a:rPr lang="zh-CN" altLang="en-US" sz="2000" kern="0" dirty="0" smtClean="0">
                <a:latin typeface="+mj-ea"/>
                <a:ea typeface="+mj-ea"/>
              </a:rPr>
              <a:t>图谱嵌入的</a:t>
            </a:r>
            <a:r>
              <a:rPr lang="zh-CN" altLang="en-US" sz="2000" kern="0" dirty="0">
                <a:latin typeface="+mj-ea"/>
                <a:ea typeface="+mj-ea"/>
              </a:rPr>
              <a:t>应用</a:t>
            </a:r>
            <a:endParaRPr lang="en-US" altLang="zh-CN" sz="2000" kern="0" dirty="0" smtClean="0">
              <a:latin typeface="+mj-ea"/>
              <a:ea typeface="+mj-ea"/>
            </a:endParaRPr>
          </a:p>
          <a:p>
            <a:pPr marL="0" indent="0">
              <a:buClrTx/>
              <a:buFont typeface="Wingdings" pitchFamily="2" charset="2"/>
              <a:buNone/>
            </a:pPr>
            <a:endParaRPr lang="en-US" altLang="zh-CN" sz="2000" kern="0" dirty="0" smtClean="0">
              <a:latin typeface="+mj-ea"/>
              <a:ea typeface="+mj-ea"/>
            </a:endParaRPr>
          </a:p>
          <a:p>
            <a:pPr>
              <a:buClrTx/>
            </a:pPr>
            <a:r>
              <a:rPr lang="zh-CN" altLang="en-US" sz="1800" kern="0" dirty="0" smtClean="0">
                <a:latin typeface="+mj-ea"/>
                <a:ea typeface="+mj-ea"/>
              </a:rPr>
              <a:t>链接预测</a:t>
            </a:r>
            <a:endParaRPr lang="en-US" altLang="zh-CN" sz="1800" kern="0" dirty="0" smtClean="0">
              <a:latin typeface="+mj-ea"/>
              <a:ea typeface="+mj-ea"/>
            </a:endParaRPr>
          </a:p>
          <a:p>
            <a:pPr marL="0" indent="0">
              <a:buClrTx/>
              <a:buNone/>
            </a:pPr>
            <a:r>
              <a:rPr lang="zh-CN" altLang="en-US" sz="1600" kern="0" dirty="0" smtClean="0">
                <a:latin typeface="宋体" panose="02010600030101010101" pitchFamily="2" charset="-122"/>
                <a:ea typeface="宋体" panose="02010600030101010101" pitchFamily="2" charset="-122"/>
              </a:rPr>
              <a:t>     通过一个已知的实体和关系预测另一个实体，或者通过两个实体预测关系</a:t>
            </a:r>
            <a:endParaRPr lang="en-US" altLang="zh-CN" sz="1600" kern="0" dirty="0" smtClean="0">
              <a:latin typeface="宋体" panose="02010600030101010101" pitchFamily="2" charset="-122"/>
              <a:ea typeface="宋体" panose="02010600030101010101" pitchFamily="2" charset="-122"/>
            </a:endParaRPr>
          </a:p>
          <a:p>
            <a:pPr marL="0" indent="0">
              <a:buClrTx/>
              <a:buNone/>
            </a:pPr>
            <a:r>
              <a:rPr lang="zh-CN" altLang="en-US" sz="1600" kern="0" dirty="0" smtClean="0">
                <a:latin typeface="宋体" panose="02010600030101010101" pitchFamily="2" charset="-122"/>
                <a:ea typeface="宋体" panose="02010600030101010101" pitchFamily="2" charset="-122"/>
              </a:rPr>
              <a:t>即</a:t>
            </a:r>
            <a:r>
              <a:rPr lang="en-US" altLang="zh-CN" sz="1600" kern="0" dirty="0" smtClean="0">
                <a:latin typeface="宋体" panose="02010600030101010101" pitchFamily="2" charset="-122"/>
                <a:ea typeface="宋体" panose="02010600030101010101" pitchFamily="2" charset="-122"/>
              </a:rPr>
              <a:t>(</a:t>
            </a:r>
            <a:r>
              <a:rPr lang="en-US" altLang="zh-CN" sz="1600" kern="0" dirty="0" err="1" smtClean="0">
                <a:latin typeface="宋体" panose="02010600030101010101" pitchFamily="2" charset="-122"/>
                <a:ea typeface="宋体" panose="02010600030101010101" pitchFamily="2" charset="-122"/>
              </a:rPr>
              <a:t>h,r</a:t>
            </a:r>
            <a:r>
              <a:rPr lang="en-US" altLang="zh-CN" sz="1600" kern="0" dirty="0" smtClean="0">
                <a:latin typeface="宋体" panose="02010600030101010101" pitchFamily="2" charset="-122"/>
                <a:ea typeface="宋体" panose="02010600030101010101" pitchFamily="2" charset="-122"/>
              </a:rPr>
              <a:t>,?),(?,</a:t>
            </a:r>
            <a:r>
              <a:rPr lang="en-US" altLang="zh-CN" sz="1600" kern="0" dirty="0" err="1" smtClean="0">
                <a:latin typeface="宋体" panose="02010600030101010101" pitchFamily="2" charset="-122"/>
                <a:ea typeface="宋体" panose="02010600030101010101" pitchFamily="2" charset="-122"/>
              </a:rPr>
              <a:t>r,t</a:t>
            </a:r>
            <a:r>
              <a:rPr lang="en-US" altLang="zh-CN" sz="1600" kern="0" dirty="0" smtClean="0">
                <a:latin typeface="宋体" panose="02010600030101010101" pitchFamily="2" charset="-122"/>
                <a:ea typeface="宋体" panose="02010600030101010101" pitchFamily="2" charset="-122"/>
              </a:rPr>
              <a:t>),(</a:t>
            </a:r>
            <a:r>
              <a:rPr lang="en-US" altLang="zh-CN" sz="1600" kern="0" dirty="0" err="1" smtClean="0">
                <a:latin typeface="宋体" panose="02010600030101010101" pitchFamily="2" charset="-122"/>
                <a:ea typeface="宋体" panose="02010600030101010101" pitchFamily="2" charset="-122"/>
              </a:rPr>
              <a:t>h,?,t</a:t>
            </a:r>
            <a:r>
              <a:rPr lang="en-US" altLang="zh-CN" sz="1600" kern="0" dirty="0" smtClean="0">
                <a:latin typeface="宋体" panose="02010600030101010101" pitchFamily="2" charset="-122"/>
                <a:ea typeface="宋体" panose="02010600030101010101" pitchFamily="2" charset="-122"/>
              </a:rPr>
              <a:t>)</a:t>
            </a:r>
            <a:r>
              <a:rPr lang="zh-CN" altLang="en-US" sz="1600" kern="0" dirty="0" smtClean="0">
                <a:latin typeface="宋体" panose="02010600030101010101" pitchFamily="2" charset="-122"/>
                <a:ea typeface="宋体" panose="02010600030101010101" pitchFamily="2" charset="-122"/>
              </a:rPr>
              <a:t>三种知识图谱的补全任务</a:t>
            </a:r>
            <a:endParaRPr lang="en-US" altLang="zh-CN" sz="1600" kern="0" dirty="0" smtClean="0">
              <a:latin typeface="宋体" panose="02010600030101010101" pitchFamily="2" charset="-122"/>
              <a:ea typeface="宋体" panose="02010600030101010101" pitchFamily="2" charset="-122"/>
            </a:endParaRPr>
          </a:p>
          <a:p>
            <a:pPr marL="0" indent="0">
              <a:buClrTx/>
              <a:buFont typeface="Wingdings" pitchFamily="2" charset="2"/>
              <a:buNone/>
            </a:pPr>
            <a:r>
              <a:rPr lang="en-US" altLang="zh-CN" sz="1600" kern="0" dirty="0" smtClean="0">
                <a:latin typeface="+mn-ea"/>
                <a:ea typeface="+mn-ea"/>
              </a:rPr>
              <a:t>    </a:t>
            </a:r>
          </a:p>
          <a:p>
            <a:pPr marL="0" indent="0">
              <a:buClrTx/>
              <a:buNone/>
            </a:pPr>
            <a:endParaRPr lang="en-US" altLang="zh-CN" sz="1600" kern="0" dirty="0">
              <a:latin typeface="宋体" panose="02010600030101010101" pitchFamily="2" charset="-122"/>
              <a:ea typeface="宋体" panose="02010600030101010101" pitchFamily="2" charset="-122"/>
            </a:endParaRPr>
          </a:p>
          <a:p>
            <a:pPr marL="0" indent="0">
              <a:buClrTx/>
              <a:buNone/>
            </a:pPr>
            <a:endParaRPr lang="en-US" altLang="zh-CN" sz="1600" kern="0" dirty="0" smtClean="0">
              <a:latin typeface="+mj-ea"/>
              <a:ea typeface="+mj-ea"/>
            </a:endParaRPr>
          </a:p>
        </p:txBody>
      </p:sp>
      <p:pic>
        <p:nvPicPr>
          <p:cNvPr id="3" name="图片 2"/>
          <p:cNvPicPr>
            <a:picLocks noChangeAspect="1"/>
          </p:cNvPicPr>
          <p:nvPr/>
        </p:nvPicPr>
        <p:blipFill>
          <a:blip r:embed="rId3"/>
          <a:stretch>
            <a:fillRect/>
          </a:stretch>
        </p:blipFill>
        <p:spPr>
          <a:xfrm>
            <a:off x="1187624" y="3429000"/>
            <a:ext cx="7267575" cy="2505075"/>
          </a:xfrm>
          <a:prstGeom prst="rect">
            <a:avLst/>
          </a:prstGeom>
        </p:spPr>
      </p:pic>
    </p:spTree>
    <p:extLst>
      <p:ext uri="{BB962C8B-B14F-4D97-AF65-F5344CB8AC3E}">
        <p14:creationId xmlns:p14="http://schemas.microsoft.com/office/powerpoint/2010/main" val="3093551273"/>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知识图谱表示</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Font typeface="Wingdings" pitchFamily="2" charset="2"/>
              <a:buNone/>
            </a:pPr>
            <a:r>
              <a:rPr lang="zh-CN" altLang="en-US" sz="2000" kern="0" dirty="0">
                <a:latin typeface="+mj-ea"/>
                <a:ea typeface="+mj-ea"/>
              </a:rPr>
              <a:t>知识</a:t>
            </a:r>
            <a:r>
              <a:rPr lang="zh-CN" altLang="en-US" sz="2000" kern="0" dirty="0" smtClean="0">
                <a:latin typeface="+mj-ea"/>
                <a:ea typeface="+mj-ea"/>
              </a:rPr>
              <a:t>图谱嵌入的</a:t>
            </a:r>
            <a:r>
              <a:rPr lang="zh-CN" altLang="en-US" sz="2000" kern="0" dirty="0">
                <a:latin typeface="+mj-ea"/>
                <a:ea typeface="+mj-ea"/>
              </a:rPr>
              <a:t>应用</a:t>
            </a:r>
            <a:endParaRPr lang="en-US" altLang="zh-CN" sz="2000" kern="0" dirty="0" smtClean="0">
              <a:latin typeface="+mj-ea"/>
              <a:ea typeface="+mj-ea"/>
            </a:endParaRPr>
          </a:p>
          <a:p>
            <a:pPr marL="0" indent="0">
              <a:buClrTx/>
              <a:buFont typeface="Wingdings" pitchFamily="2" charset="2"/>
              <a:buNone/>
            </a:pPr>
            <a:endParaRPr lang="en-US" altLang="zh-CN" sz="2000" kern="0" dirty="0" smtClean="0">
              <a:latin typeface="+mj-ea"/>
              <a:ea typeface="+mj-ea"/>
            </a:endParaRPr>
          </a:p>
          <a:p>
            <a:pPr>
              <a:buClrTx/>
            </a:pPr>
            <a:r>
              <a:rPr lang="zh-CN" altLang="en-US" sz="1800" kern="0" dirty="0" smtClean="0">
                <a:latin typeface="+mj-ea"/>
                <a:ea typeface="+mj-ea"/>
              </a:rPr>
              <a:t>问答系统</a:t>
            </a:r>
            <a:endParaRPr lang="en-US" altLang="zh-CN" sz="1800" kern="0" dirty="0" smtClean="0">
              <a:latin typeface="+mj-ea"/>
              <a:ea typeface="+mj-ea"/>
            </a:endParaRPr>
          </a:p>
          <a:p>
            <a:pPr marL="0" indent="0">
              <a:buClrTx/>
              <a:buFont typeface="Wingdings" pitchFamily="2" charset="2"/>
              <a:buNone/>
            </a:pPr>
            <a:r>
              <a:rPr lang="en-US" altLang="zh-CN" sz="1600" kern="0" dirty="0" smtClean="0">
                <a:latin typeface="+mn-ea"/>
                <a:ea typeface="+mn-ea"/>
              </a:rPr>
              <a:t>      </a:t>
            </a:r>
            <a:r>
              <a:rPr lang="zh-CN" altLang="en-US" sz="1600" kern="0" dirty="0" smtClean="0">
                <a:latin typeface="宋体" panose="02010600030101010101" pitchFamily="2" charset="-122"/>
                <a:ea typeface="宋体" panose="02010600030101010101" pitchFamily="2" charset="-122"/>
              </a:rPr>
              <a:t>对某个具体的通过自然语言表达的问题，使用知识图谱的三元组对其进行回答</a:t>
            </a:r>
            <a:endParaRPr lang="en-US" altLang="zh-CN" sz="1600" kern="0" dirty="0" smtClean="0">
              <a:latin typeface="宋体" panose="02010600030101010101" pitchFamily="2" charset="-122"/>
              <a:ea typeface="宋体" panose="02010600030101010101" pitchFamily="2" charset="-122"/>
            </a:endParaRPr>
          </a:p>
          <a:p>
            <a:pPr marL="0" indent="0">
              <a:buClrTx/>
              <a:buFont typeface="Wingdings" pitchFamily="2" charset="2"/>
              <a:buNone/>
            </a:pPr>
            <a:endParaRPr lang="en-US" altLang="zh-CN" sz="1600" kern="0" dirty="0">
              <a:latin typeface="宋体" panose="02010600030101010101" pitchFamily="2" charset="-122"/>
              <a:ea typeface="宋体" panose="02010600030101010101" pitchFamily="2" charset="-122"/>
            </a:endParaRPr>
          </a:p>
          <a:p>
            <a:pPr marL="0" indent="0">
              <a:buClrTx/>
              <a:buFont typeface="Wingdings" pitchFamily="2" charset="2"/>
              <a:buNone/>
            </a:pPr>
            <a:r>
              <a:rPr lang="en-US" altLang="zh-CN" sz="1600" kern="0" dirty="0" smtClean="0">
                <a:latin typeface="宋体" panose="02010600030101010101" pitchFamily="2" charset="-122"/>
                <a:ea typeface="宋体" panose="02010600030101010101" pitchFamily="2" charset="-122"/>
              </a:rPr>
              <a:t>                 A</a:t>
            </a:r>
            <a:r>
              <a:rPr lang="zh-CN" altLang="en-US" sz="1600" kern="0" dirty="0" smtClean="0">
                <a:latin typeface="宋体" panose="02010600030101010101" pitchFamily="2" charset="-122"/>
                <a:ea typeface="宋体" panose="02010600030101010101" pitchFamily="2" charset="-122"/>
              </a:rPr>
              <a:t>：</a:t>
            </a:r>
            <a:r>
              <a:rPr lang="en-US" altLang="zh-CN" sz="1600" kern="0" dirty="0" smtClean="0">
                <a:latin typeface="宋体" panose="02010600030101010101" pitchFamily="2" charset="-122"/>
                <a:ea typeface="宋体" panose="02010600030101010101" pitchFamily="2" charset="-122"/>
              </a:rPr>
              <a:t>Where is the capital of Italy ?</a:t>
            </a:r>
          </a:p>
          <a:p>
            <a:pPr marL="0" indent="0">
              <a:buClrTx/>
              <a:buFont typeface="Wingdings" pitchFamily="2" charset="2"/>
              <a:buNone/>
            </a:pPr>
            <a:r>
              <a:rPr lang="en-US" altLang="zh-CN" sz="1600" kern="0" dirty="0" smtClean="0">
                <a:latin typeface="宋体" panose="02010600030101010101" pitchFamily="2" charset="-122"/>
                <a:ea typeface="宋体" panose="02010600030101010101" pitchFamily="2" charset="-122"/>
              </a:rPr>
              <a:t>                 Q</a:t>
            </a:r>
            <a:r>
              <a:rPr lang="zh-CN" altLang="en-US" sz="1600" kern="0" dirty="0" smtClean="0">
                <a:latin typeface="宋体" panose="02010600030101010101" pitchFamily="2" charset="-122"/>
                <a:ea typeface="宋体" panose="02010600030101010101" pitchFamily="2" charset="-122"/>
              </a:rPr>
              <a:t>：</a:t>
            </a:r>
            <a:r>
              <a:rPr lang="en-US" altLang="zh-CN" sz="1600" kern="0" dirty="0" smtClean="0">
                <a:latin typeface="宋体" panose="02010600030101010101" pitchFamily="2" charset="-122"/>
                <a:ea typeface="宋体" panose="02010600030101010101" pitchFamily="2" charset="-122"/>
              </a:rPr>
              <a:t>Rome (</a:t>
            </a:r>
            <a:r>
              <a:rPr lang="en-US" altLang="zh-CN" sz="1600" kern="0" dirty="0" err="1" smtClean="0">
                <a:latin typeface="宋体" panose="02010600030101010101" pitchFamily="2" charset="-122"/>
                <a:ea typeface="宋体" panose="02010600030101010101" pitchFamily="2" charset="-122"/>
              </a:rPr>
              <a:t>Rome,is</a:t>
            </a:r>
            <a:r>
              <a:rPr lang="en-US" altLang="zh-CN" sz="1600" kern="0" dirty="0" smtClean="0">
                <a:latin typeface="宋体" panose="02010600030101010101" pitchFamily="2" charset="-122"/>
                <a:ea typeface="宋体" panose="02010600030101010101" pitchFamily="2" charset="-122"/>
              </a:rPr>
              <a:t>-capital-</a:t>
            </a:r>
            <a:r>
              <a:rPr lang="en-US" altLang="zh-CN" sz="1600" kern="0" dirty="0" err="1" smtClean="0">
                <a:latin typeface="宋体" panose="02010600030101010101" pitchFamily="2" charset="-122"/>
                <a:ea typeface="宋体" panose="02010600030101010101" pitchFamily="2" charset="-122"/>
              </a:rPr>
              <a:t>of,Italy</a:t>
            </a:r>
            <a:r>
              <a:rPr lang="en-US" altLang="zh-CN" sz="1600" kern="0" dirty="0" smtClean="0">
                <a:latin typeface="宋体" panose="02010600030101010101" pitchFamily="2" charset="-122"/>
                <a:ea typeface="宋体" panose="02010600030101010101" pitchFamily="2" charset="-122"/>
              </a:rPr>
              <a:t>)</a:t>
            </a:r>
          </a:p>
          <a:p>
            <a:pPr marL="0" indent="0">
              <a:buClrTx/>
              <a:buFont typeface="Wingdings" pitchFamily="2" charset="2"/>
              <a:buNone/>
            </a:pPr>
            <a:endParaRPr lang="en-US" altLang="zh-CN" sz="1600" kern="0" dirty="0">
              <a:latin typeface="宋体" panose="02010600030101010101" pitchFamily="2" charset="-122"/>
              <a:ea typeface="宋体" panose="02010600030101010101" pitchFamily="2" charset="-122"/>
            </a:endParaRPr>
          </a:p>
          <a:p>
            <a:pPr marL="0" indent="0">
              <a:buClrTx/>
              <a:buFont typeface="Wingdings" pitchFamily="2" charset="2"/>
              <a:buNone/>
            </a:pPr>
            <a:r>
              <a:rPr lang="zh-CN" altLang="en-US" sz="1600" kern="0" dirty="0" smtClean="0">
                <a:latin typeface="宋体" panose="02010600030101010101" pitchFamily="2" charset="-122"/>
                <a:ea typeface="宋体" panose="02010600030101010101" pitchFamily="2" charset="-122"/>
              </a:rPr>
              <a:t>    方法：设计一种得分函数，当</a:t>
            </a:r>
            <a:r>
              <a:rPr lang="en-US" altLang="zh-CN" sz="1600" kern="0" dirty="0" smtClean="0">
                <a:latin typeface="宋体" panose="02010600030101010101" pitchFamily="2" charset="-122"/>
                <a:ea typeface="宋体" panose="02010600030101010101" pitchFamily="2" charset="-122"/>
              </a:rPr>
              <a:t>a</a:t>
            </a:r>
            <a:r>
              <a:rPr lang="zh-CN" altLang="en-US" sz="1600" kern="0" dirty="0" smtClean="0">
                <a:latin typeface="宋体" panose="02010600030101010101" pitchFamily="2" charset="-122"/>
                <a:ea typeface="宋体" panose="02010600030101010101" pitchFamily="2" charset="-122"/>
              </a:rPr>
              <a:t>是</a:t>
            </a:r>
            <a:r>
              <a:rPr lang="en-US" altLang="zh-CN" sz="1600" kern="0" dirty="0" smtClean="0">
                <a:latin typeface="宋体" panose="02010600030101010101" pitchFamily="2" charset="-122"/>
                <a:ea typeface="宋体" panose="02010600030101010101" pitchFamily="2" charset="-122"/>
              </a:rPr>
              <a:t>q</a:t>
            </a:r>
            <a:r>
              <a:rPr lang="zh-CN" altLang="en-US" sz="1600" kern="0" dirty="0" smtClean="0">
                <a:latin typeface="宋体" panose="02010600030101010101" pitchFamily="2" charset="-122"/>
                <a:ea typeface="宋体" panose="02010600030101010101" pitchFamily="2" charset="-122"/>
              </a:rPr>
              <a:t>的正确答案时，得分函数</a:t>
            </a:r>
            <a:r>
              <a:rPr lang="en-US" altLang="zh-CN" sz="1600" kern="0" dirty="0" smtClean="0">
                <a:latin typeface="宋体" panose="02010600030101010101" pitchFamily="2" charset="-122"/>
                <a:ea typeface="宋体" panose="02010600030101010101" pitchFamily="2" charset="-122"/>
              </a:rPr>
              <a:t>S(</a:t>
            </a:r>
            <a:r>
              <a:rPr lang="en-US" altLang="zh-CN" sz="1600" kern="0" dirty="0" err="1" smtClean="0">
                <a:latin typeface="宋体" panose="02010600030101010101" pitchFamily="2" charset="-122"/>
                <a:ea typeface="宋体" panose="02010600030101010101" pitchFamily="2" charset="-122"/>
              </a:rPr>
              <a:t>q,a</a:t>
            </a:r>
            <a:r>
              <a:rPr lang="en-US" altLang="zh-CN" sz="1600" kern="0" dirty="0" smtClean="0">
                <a:latin typeface="宋体" panose="02010600030101010101" pitchFamily="2" charset="-122"/>
                <a:ea typeface="宋体" panose="02010600030101010101" pitchFamily="2" charset="-122"/>
              </a:rPr>
              <a:t>)</a:t>
            </a:r>
            <a:r>
              <a:rPr lang="zh-CN" altLang="en-US" sz="1600" kern="0" dirty="0" smtClean="0">
                <a:latin typeface="宋体" panose="02010600030101010101" pitchFamily="2" charset="-122"/>
                <a:ea typeface="宋体" panose="02010600030101010101" pitchFamily="2" charset="-122"/>
              </a:rPr>
              <a:t>被期望得到一个较高分数。</a:t>
            </a:r>
            <a:r>
              <a:rPr lang="en-US" altLang="zh-CN" sz="1600" dirty="0" smtClean="0">
                <a:latin typeface="宋体" panose="02010600030101010101" pitchFamily="2" charset="-122"/>
                <a:ea typeface="宋体" panose="02010600030101010101" pitchFamily="2" charset="-122"/>
                <a:cs typeface="Times New Roman" panose="02020603050405020304" pitchFamily="18" charset="0"/>
              </a:rPr>
              <a:t>W</a:t>
            </a:r>
            <a:r>
              <a:rPr lang="el-GR" altLang="zh-CN" sz="1600" dirty="0">
                <a:latin typeface="Times New Roman" panose="02020603050405020304" pitchFamily="18" charset="0"/>
                <a:ea typeface="宋体" panose="02010600030101010101" pitchFamily="2" charset="-122"/>
                <a:cs typeface="Times New Roman" panose="02020603050405020304" pitchFamily="18" charset="0"/>
              </a:rPr>
              <a:t>Φ</a:t>
            </a:r>
            <a:r>
              <a:rPr lang="en-US" altLang="zh-CN" sz="1600" dirty="0">
                <a:latin typeface="宋体" panose="02010600030101010101" pitchFamily="2" charset="-122"/>
                <a:ea typeface="宋体" panose="02010600030101010101" pitchFamily="2" charset="-122"/>
                <a:cs typeface="Times New Roman" panose="02020603050405020304" pitchFamily="18" charset="0"/>
              </a:rPr>
              <a:t>(q)</a:t>
            </a:r>
            <a:r>
              <a:rPr lang="zh-CN" altLang="en-US" sz="1600" dirty="0">
                <a:latin typeface="宋体" panose="02010600030101010101" pitchFamily="2" charset="-122"/>
                <a:ea typeface="宋体" panose="02010600030101010101" pitchFamily="2" charset="-122"/>
                <a:cs typeface="Times New Roman" panose="02020603050405020304" pitchFamily="18" charset="0"/>
              </a:rPr>
              <a:t>和</a:t>
            </a:r>
            <a:r>
              <a:rPr lang="en-US" altLang="zh-CN" sz="1600" dirty="0">
                <a:latin typeface="宋体" panose="02010600030101010101" pitchFamily="2" charset="-122"/>
                <a:ea typeface="宋体" panose="02010600030101010101" pitchFamily="2" charset="-122"/>
                <a:cs typeface="Times New Roman" panose="02020603050405020304" pitchFamily="18" charset="0"/>
              </a:rPr>
              <a:t> W</a:t>
            </a:r>
            <a:r>
              <a:rPr lang="el-GR" altLang="zh-CN" sz="1600" dirty="0">
                <a:latin typeface="Times New Roman" panose="02020603050405020304" pitchFamily="18" charset="0"/>
                <a:ea typeface="宋体" panose="02010600030101010101" pitchFamily="2" charset="-122"/>
                <a:cs typeface="Times New Roman" panose="02020603050405020304" pitchFamily="18" charset="0"/>
              </a:rPr>
              <a:t>Ψ</a:t>
            </a:r>
            <a:r>
              <a:rPr lang="en-US" altLang="zh-CN" sz="1600" dirty="0">
                <a:latin typeface="宋体" panose="02010600030101010101" pitchFamily="2" charset="-122"/>
                <a:ea typeface="宋体" panose="02010600030101010101" pitchFamily="2" charset="-122"/>
                <a:cs typeface="Times New Roman" panose="02020603050405020304" pitchFamily="18" charset="0"/>
              </a:rPr>
              <a:t>(a)</a:t>
            </a:r>
            <a:r>
              <a:rPr lang="zh-CN" altLang="en-US" sz="1600" dirty="0">
                <a:latin typeface="宋体" panose="02010600030101010101" pitchFamily="2" charset="-122"/>
                <a:ea typeface="宋体" panose="02010600030101010101" pitchFamily="2" charset="-122"/>
                <a:cs typeface="Times New Roman" panose="02020603050405020304" pitchFamily="18" charset="0"/>
              </a:rPr>
              <a:t>分别表示问题和回答的向量</a:t>
            </a:r>
            <a:r>
              <a:rPr lang="zh-CN" altLang="en-US" sz="1600" dirty="0" smtClean="0">
                <a:latin typeface="宋体" panose="02010600030101010101" pitchFamily="2" charset="-122"/>
                <a:ea typeface="宋体" panose="02010600030101010101" pitchFamily="2" charset="-122"/>
                <a:cs typeface="Times New Roman" panose="02020603050405020304" pitchFamily="18" charset="0"/>
              </a:rPr>
              <a:t>表示</a:t>
            </a:r>
            <a:endParaRPr lang="en-US" altLang="zh-CN" sz="1600" dirty="0" smtClean="0">
              <a:latin typeface="宋体" panose="02010600030101010101" pitchFamily="2" charset="-122"/>
              <a:ea typeface="宋体" panose="02010600030101010101" pitchFamily="2" charset="-122"/>
              <a:cs typeface="Times New Roman" panose="02020603050405020304" pitchFamily="18" charset="0"/>
            </a:endParaRPr>
          </a:p>
          <a:p>
            <a:pPr marL="0" indent="0">
              <a:buClrTx/>
              <a:buFont typeface="Wingdings" pitchFamily="2" charset="2"/>
              <a:buNone/>
            </a:pPr>
            <a:endParaRPr lang="en-US" altLang="zh-CN" sz="1100" kern="0" dirty="0">
              <a:latin typeface="宋体" panose="02010600030101010101" pitchFamily="2" charset="-122"/>
              <a:ea typeface="宋体" panose="02010600030101010101" pitchFamily="2" charset="-122"/>
              <a:cs typeface="Times New Roman" panose="02020603050405020304" pitchFamily="18" charset="0"/>
            </a:endParaRPr>
          </a:p>
          <a:p>
            <a:pPr marL="0" indent="0">
              <a:buClrTx/>
              <a:buFont typeface="Wingdings" pitchFamily="2" charset="2"/>
              <a:buNone/>
            </a:pPr>
            <a:endParaRPr lang="en-US" altLang="zh-CN" sz="1600" kern="0" dirty="0">
              <a:latin typeface="宋体" panose="02010600030101010101" pitchFamily="2" charset="-122"/>
              <a:ea typeface="宋体" panose="02010600030101010101" pitchFamily="2" charset="-122"/>
            </a:endParaRPr>
          </a:p>
          <a:p>
            <a:pPr marL="0" indent="0">
              <a:buClrTx/>
              <a:buNone/>
            </a:pPr>
            <a:endParaRPr lang="en-US" altLang="zh-CN" sz="1600" kern="0" dirty="0" smtClean="0">
              <a:latin typeface="+mj-ea"/>
              <a:ea typeface="+mj-ea"/>
            </a:endParaRPr>
          </a:p>
          <a:p>
            <a:pPr marL="0" indent="0">
              <a:buClrTx/>
              <a:buNone/>
            </a:pPr>
            <a:endParaRPr lang="en-US" altLang="zh-CN" sz="1600" kern="0" dirty="0">
              <a:latin typeface="+mj-ea"/>
              <a:ea typeface="+mj-ea"/>
            </a:endParaRPr>
          </a:p>
          <a:p>
            <a:pPr marL="0" indent="0">
              <a:buClrTx/>
              <a:buNone/>
            </a:pPr>
            <a:endParaRPr lang="en-US" altLang="zh-CN" sz="1600" kern="0" dirty="0" smtClean="0">
              <a:latin typeface="+mj-ea"/>
              <a:ea typeface="+mj-ea"/>
            </a:endParaRPr>
          </a:p>
        </p:txBody>
      </p:sp>
      <p:pic>
        <p:nvPicPr>
          <p:cNvPr id="6" name="图片 5"/>
          <p:cNvPicPr>
            <a:picLocks noChangeAspect="1"/>
          </p:cNvPicPr>
          <p:nvPr/>
        </p:nvPicPr>
        <p:blipFill>
          <a:blip r:embed="rId3"/>
          <a:stretch>
            <a:fillRect/>
          </a:stretch>
        </p:blipFill>
        <p:spPr>
          <a:xfrm>
            <a:off x="3203848" y="4869160"/>
            <a:ext cx="2200275" cy="762000"/>
          </a:xfrm>
          <a:prstGeom prst="rect">
            <a:avLst/>
          </a:prstGeom>
        </p:spPr>
      </p:pic>
    </p:spTree>
    <p:extLst>
      <p:ext uri="{BB962C8B-B14F-4D97-AF65-F5344CB8AC3E}">
        <p14:creationId xmlns:p14="http://schemas.microsoft.com/office/powerpoint/2010/main" val="715213366"/>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a:t>
            </a:r>
            <a:r>
              <a:rPr lang="zh-CN" altLang="en-US" dirty="0" smtClean="0"/>
              <a:t>图谱建模</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539552" y="1125538"/>
            <a:ext cx="3456384" cy="5032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Font typeface="Wingdings" pitchFamily="2" charset="2"/>
              <a:buNone/>
            </a:pPr>
            <a:r>
              <a:rPr lang="zh-CN" altLang="en-US" sz="2000" kern="0" dirty="0" smtClean="0">
                <a:latin typeface="+mj-ea"/>
                <a:ea typeface="+mj-ea"/>
              </a:rPr>
              <a:t>基于</a:t>
            </a:r>
            <a:r>
              <a:rPr lang="en-US" altLang="zh-CN" sz="2000" kern="0" dirty="0" smtClean="0">
                <a:latin typeface="+mj-ea"/>
                <a:ea typeface="+mj-ea"/>
              </a:rPr>
              <a:t>Protégé</a:t>
            </a:r>
            <a:r>
              <a:rPr lang="zh-CN" altLang="en-US" sz="2000" kern="0" dirty="0" smtClean="0">
                <a:latin typeface="+mj-ea"/>
                <a:ea typeface="+mj-ea"/>
              </a:rPr>
              <a:t>的本体知识建模</a:t>
            </a:r>
            <a:endParaRPr lang="en-US" altLang="zh-CN" sz="2000" kern="0" dirty="0" smtClean="0">
              <a:latin typeface="+mj-ea"/>
              <a:ea typeface="+mj-ea"/>
            </a:endParaRPr>
          </a:p>
          <a:p>
            <a:pPr marL="0" indent="0">
              <a:buClrTx/>
              <a:buFont typeface="Wingdings" pitchFamily="2" charset="2"/>
              <a:buNone/>
            </a:pPr>
            <a:endParaRPr lang="en-US" altLang="zh-CN" sz="2000" kern="0" dirty="0" smtClean="0">
              <a:latin typeface="+mj-ea"/>
              <a:ea typeface="+mj-ea"/>
            </a:endParaRPr>
          </a:p>
          <a:p>
            <a:pPr marL="0" indent="0">
              <a:buClrTx/>
              <a:buNone/>
            </a:pPr>
            <a:endParaRPr lang="en-US" altLang="zh-CN" sz="1600" kern="0" dirty="0">
              <a:latin typeface="宋体" panose="02010600030101010101" pitchFamily="2" charset="-122"/>
              <a:ea typeface="宋体" panose="02010600030101010101" pitchFamily="2" charset="-122"/>
            </a:endParaRPr>
          </a:p>
          <a:p>
            <a:pPr marL="0" indent="0">
              <a:buClrTx/>
              <a:buNone/>
            </a:pPr>
            <a:endParaRPr lang="en-US" altLang="zh-CN" sz="1600" kern="0" dirty="0" smtClean="0">
              <a:latin typeface="+mj-ea"/>
              <a:ea typeface="+mj-ea"/>
            </a:endParaRPr>
          </a:p>
        </p:txBody>
      </p:sp>
      <p:pic>
        <p:nvPicPr>
          <p:cNvPr id="2052" name="Picture 4" descr="https://img-blog.csdn.net/2018032922073488?watermark/2/text/aHR0cHM6Ly9ibG9nLmNzZG4ubmV0L1NvbGl0YXJpbHk=/font/5a6L5L2T/fontsize/400/fill/I0JBQkFCMA==/dissolve/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700808"/>
            <a:ext cx="7498733" cy="482557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115616" y="6067077"/>
            <a:ext cx="2520280" cy="307777"/>
          </a:xfrm>
          <a:prstGeom prst="rect">
            <a:avLst/>
          </a:prstGeom>
          <a:solidFill>
            <a:schemeClr val="bg1"/>
          </a:solidFill>
        </p:spPr>
        <p:txBody>
          <a:bodyPr wrap="square" rtlCol="0">
            <a:spAutoFit/>
          </a:bodyPr>
          <a:lstStyle/>
          <a:p>
            <a:r>
              <a:rPr lang="zh-CN" altLang="en-US" sz="1400" dirty="0">
                <a:latin typeface="+mj-ea"/>
                <a:ea typeface="+mj-ea"/>
              </a:rPr>
              <a:t>金山寺和与之有关的人物关系</a:t>
            </a:r>
          </a:p>
        </p:txBody>
      </p:sp>
    </p:spTree>
    <p:extLst>
      <p:ext uri="{BB962C8B-B14F-4D97-AF65-F5344CB8AC3E}">
        <p14:creationId xmlns:p14="http://schemas.microsoft.com/office/powerpoint/2010/main" val="208219609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a:t>
            </a:r>
            <a:r>
              <a:rPr lang="zh-CN" altLang="en-US" dirty="0"/>
              <a:t>存储</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Font typeface="Wingdings" pitchFamily="2" charset="2"/>
              <a:buNone/>
            </a:pPr>
            <a:r>
              <a:rPr lang="zh-CN" altLang="en-US" sz="2000" kern="0" dirty="0" smtClean="0">
                <a:latin typeface="+mj-ea"/>
                <a:ea typeface="+mj-ea"/>
              </a:rPr>
              <a:t>知识图谱数据库基本知识</a:t>
            </a:r>
            <a:endParaRPr lang="en-US" altLang="zh-CN" sz="2000" kern="0" dirty="0" smtClean="0">
              <a:latin typeface="+mj-ea"/>
              <a:ea typeface="+mj-ea"/>
            </a:endParaRPr>
          </a:p>
          <a:p>
            <a:pPr marL="0" indent="0">
              <a:buClrTx/>
              <a:buNone/>
            </a:pPr>
            <a:endParaRPr lang="en-US" altLang="zh-CN" sz="1600" kern="0" dirty="0">
              <a:latin typeface="宋体" panose="02010600030101010101" pitchFamily="2" charset="-122"/>
              <a:ea typeface="宋体" panose="02010600030101010101" pitchFamily="2" charset="-122"/>
            </a:endParaRPr>
          </a:p>
          <a:p>
            <a:pPr marL="0" indent="0">
              <a:buClrTx/>
              <a:buNone/>
            </a:pPr>
            <a:endParaRPr lang="en-US" altLang="zh-CN" sz="1600" kern="0" dirty="0" smtClean="0">
              <a:latin typeface="+mj-ea"/>
              <a:ea typeface="+mj-ea"/>
            </a:endParaRPr>
          </a:p>
        </p:txBody>
      </p:sp>
      <p:pic>
        <p:nvPicPr>
          <p:cNvPr id="6" name="图片 5"/>
          <p:cNvPicPr>
            <a:picLocks noChangeAspect="1"/>
          </p:cNvPicPr>
          <p:nvPr/>
        </p:nvPicPr>
        <p:blipFill>
          <a:blip r:embed="rId3"/>
          <a:stretch>
            <a:fillRect/>
          </a:stretch>
        </p:blipFill>
        <p:spPr>
          <a:xfrm>
            <a:off x="677069" y="2341563"/>
            <a:ext cx="7867650" cy="2895600"/>
          </a:xfrm>
          <a:prstGeom prst="rect">
            <a:avLst/>
          </a:prstGeom>
        </p:spPr>
      </p:pic>
    </p:spTree>
    <p:extLst>
      <p:ext uri="{BB962C8B-B14F-4D97-AF65-F5344CB8AC3E}">
        <p14:creationId xmlns:p14="http://schemas.microsoft.com/office/powerpoint/2010/main" val="1938819657"/>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a:t>
            </a:r>
            <a:r>
              <a:rPr lang="zh-CN" altLang="en-US" dirty="0"/>
              <a:t>存储</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Font typeface="Wingdings" pitchFamily="2" charset="2"/>
              <a:buNone/>
            </a:pPr>
            <a:r>
              <a:rPr lang="zh-CN" altLang="en-US" sz="2000" kern="0" dirty="0" smtClean="0">
                <a:latin typeface="+mj-ea"/>
                <a:ea typeface="+mj-ea"/>
              </a:rPr>
              <a:t>知识图谱数据模型</a:t>
            </a:r>
            <a:endParaRPr lang="en-US" altLang="zh-CN" sz="2000" kern="0" dirty="0" smtClean="0">
              <a:latin typeface="+mj-ea"/>
              <a:ea typeface="+mj-ea"/>
            </a:endParaRPr>
          </a:p>
          <a:p>
            <a:pPr marL="0" indent="0">
              <a:buClrTx/>
              <a:buNone/>
            </a:pPr>
            <a:endParaRPr lang="en-US" altLang="zh-CN" sz="1600" kern="0" dirty="0">
              <a:latin typeface="宋体" panose="02010600030101010101" pitchFamily="2" charset="-122"/>
              <a:ea typeface="宋体" panose="02010600030101010101" pitchFamily="2" charset="-122"/>
            </a:endParaRPr>
          </a:p>
          <a:p>
            <a:pPr marL="0" indent="0">
              <a:buClrTx/>
              <a:buNone/>
            </a:pPr>
            <a:endParaRPr lang="en-US" altLang="zh-CN" sz="1600" kern="0" dirty="0" smtClean="0">
              <a:latin typeface="+mj-ea"/>
              <a:ea typeface="+mj-ea"/>
            </a:endParaRPr>
          </a:p>
        </p:txBody>
      </p:sp>
      <p:pic>
        <p:nvPicPr>
          <p:cNvPr id="3" name="图片 2"/>
          <p:cNvPicPr>
            <a:picLocks noChangeAspect="1"/>
          </p:cNvPicPr>
          <p:nvPr/>
        </p:nvPicPr>
        <p:blipFill>
          <a:blip r:embed="rId3"/>
          <a:stretch>
            <a:fillRect/>
          </a:stretch>
        </p:blipFill>
        <p:spPr>
          <a:xfrm>
            <a:off x="1115616" y="1927225"/>
            <a:ext cx="6619875" cy="3724275"/>
          </a:xfrm>
          <a:prstGeom prst="rect">
            <a:avLst/>
          </a:prstGeom>
        </p:spPr>
      </p:pic>
      <p:cxnSp>
        <p:nvCxnSpPr>
          <p:cNvPr id="8" name="直接箭头连接符 7"/>
          <p:cNvCxnSpPr/>
          <p:nvPr/>
        </p:nvCxnSpPr>
        <p:spPr>
          <a:xfrm flipH="1" flipV="1">
            <a:off x="1691680" y="2348880"/>
            <a:ext cx="504056"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 name="直接箭头连接符 9"/>
          <p:cNvCxnSpPr/>
          <p:nvPr/>
        </p:nvCxnSpPr>
        <p:spPr>
          <a:xfrm flipV="1">
            <a:off x="2195736" y="2348880"/>
            <a:ext cx="432048"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直接箭头连接符 11"/>
          <p:cNvCxnSpPr/>
          <p:nvPr/>
        </p:nvCxnSpPr>
        <p:spPr>
          <a:xfrm flipH="1" flipV="1">
            <a:off x="4283968" y="2348880"/>
            <a:ext cx="141585"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 name="直接箭头连接符 13"/>
          <p:cNvCxnSpPr/>
          <p:nvPr/>
        </p:nvCxnSpPr>
        <p:spPr>
          <a:xfrm flipV="1">
            <a:off x="4425553" y="2348880"/>
            <a:ext cx="434479"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 name="直接箭头连接符 15"/>
          <p:cNvCxnSpPr/>
          <p:nvPr/>
        </p:nvCxnSpPr>
        <p:spPr>
          <a:xfrm flipH="1" flipV="1">
            <a:off x="6081737" y="2276872"/>
            <a:ext cx="218455" cy="50405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8" name="直接箭头连接符 17"/>
          <p:cNvCxnSpPr/>
          <p:nvPr/>
        </p:nvCxnSpPr>
        <p:spPr>
          <a:xfrm flipV="1">
            <a:off x="6300192" y="2348880"/>
            <a:ext cx="648072"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 name="直接箭头连接符 19"/>
          <p:cNvCxnSpPr/>
          <p:nvPr/>
        </p:nvCxnSpPr>
        <p:spPr>
          <a:xfrm>
            <a:off x="2372705" y="3356992"/>
            <a:ext cx="0" cy="79208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 name="直接箭头连接符 21"/>
          <p:cNvCxnSpPr/>
          <p:nvPr/>
        </p:nvCxnSpPr>
        <p:spPr>
          <a:xfrm flipH="1">
            <a:off x="1943708" y="4725144"/>
            <a:ext cx="324036" cy="50405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4" name="直接箭头连接符 23"/>
          <p:cNvCxnSpPr/>
          <p:nvPr/>
        </p:nvCxnSpPr>
        <p:spPr>
          <a:xfrm>
            <a:off x="2267744" y="4725144"/>
            <a:ext cx="432048" cy="50405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6" name="直接箭头连接符 25"/>
          <p:cNvCxnSpPr/>
          <p:nvPr/>
        </p:nvCxnSpPr>
        <p:spPr>
          <a:xfrm>
            <a:off x="2372705" y="3356992"/>
            <a:ext cx="2127287" cy="79208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8" name="直接箭头连接符 27"/>
          <p:cNvCxnSpPr/>
          <p:nvPr/>
        </p:nvCxnSpPr>
        <p:spPr>
          <a:xfrm flipH="1">
            <a:off x="3990455" y="4725144"/>
            <a:ext cx="620439" cy="50405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 name="直接箭头连接符 29"/>
          <p:cNvCxnSpPr/>
          <p:nvPr/>
        </p:nvCxnSpPr>
        <p:spPr>
          <a:xfrm>
            <a:off x="4610894" y="4725144"/>
            <a:ext cx="296528" cy="50405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2" name="直接箭头连接符 31"/>
          <p:cNvCxnSpPr/>
          <p:nvPr/>
        </p:nvCxnSpPr>
        <p:spPr>
          <a:xfrm flipH="1">
            <a:off x="6190964" y="4725144"/>
            <a:ext cx="109228" cy="50405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4" name="直接箭头连接符 33"/>
          <p:cNvCxnSpPr/>
          <p:nvPr/>
        </p:nvCxnSpPr>
        <p:spPr>
          <a:xfrm>
            <a:off x="6300192" y="4725144"/>
            <a:ext cx="1080120" cy="50405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6" name="直接箭头连接符 35"/>
          <p:cNvCxnSpPr/>
          <p:nvPr/>
        </p:nvCxnSpPr>
        <p:spPr>
          <a:xfrm flipH="1" flipV="1">
            <a:off x="4472980" y="3356992"/>
            <a:ext cx="27012" cy="79208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8" name="直接箭头连接符 37"/>
          <p:cNvCxnSpPr/>
          <p:nvPr/>
        </p:nvCxnSpPr>
        <p:spPr>
          <a:xfrm>
            <a:off x="6245578" y="3356992"/>
            <a:ext cx="54614" cy="82764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1" name="直接箭头连接符 40"/>
          <p:cNvCxnSpPr/>
          <p:nvPr/>
        </p:nvCxnSpPr>
        <p:spPr>
          <a:xfrm flipH="1">
            <a:off x="4907422" y="3069853"/>
            <a:ext cx="67269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3" name="直接箭头连接符 42"/>
          <p:cNvCxnSpPr/>
          <p:nvPr/>
        </p:nvCxnSpPr>
        <p:spPr>
          <a:xfrm>
            <a:off x="2987824" y="2996952"/>
            <a:ext cx="827732"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5" name="直接箭头连接符 44"/>
          <p:cNvCxnSpPr/>
          <p:nvPr/>
        </p:nvCxnSpPr>
        <p:spPr>
          <a:xfrm>
            <a:off x="5148064" y="4437112"/>
            <a:ext cx="648072"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46" name="文本框 45"/>
          <p:cNvSpPr txBox="1"/>
          <p:nvPr/>
        </p:nvSpPr>
        <p:spPr>
          <a:xfrm>
            <a:off x="1515910" y="2481398"/>
            <a:ext cx="504056" cy="276999"/>
          </a:xfrm>
          <a:prstGeom prst="rect">
            <a:avLst/>
          </a:prstGeom>
          <a:noFill/>
        </p:spPr>
        <p:txBody>
          <a:bodyPr wrap="square" rtlCol="0">
            <a:spAutoFit/>
          </a:bodyPr>
          <a:lstStyle/>
          <a:p>
            <a:r>
              <a:rPr lang="zh-CN" altLang="en-US" sz="1200" dirty="0" smtClean="0"/>
              <a:t>姓名</a:t>
            </a:r>
            <a:endParaRPr lang="zh-CN" altLang="en-US" sz="1200" dirty="0"/>
          </a:p>
        </p:txBody>
      </p:sp>
      <p:sp>
        <p:nvSpPr>
          <p:cNvPr id="47" name="文本框 46"/>
          <p:cNvSpPr txBox="1"/>
          <p:nvPr/>
        </p:nvSpPr>
        <p:spPr>
          <a:xfrm>
            <a:off x="2447764" y="2457609"/>
            <a:ext cx="504056" cy="276999"/>
          </a:xfrm>
          <a:prstGeom prst="rect">
            <a:avLst/>
          </a:prstGeom>
          <a:noFill/>
        </p:spPr>
        <p:txBody>
          <a:bodyPr wrap="square" rtlCol="0">
            <a:spAutoFit/>
          </a:bodyPr>
          <a:lstStyle/>
          <a:p>
            <a:r>
              <a:rPr lang="zh-CN" altLang="en-US" sz="1200" dirty="0"/>
              <a:t>年龄</a:t>
            </a:r>
          </a:p>
        </p:txBody>
      </p:sp>
      <p:sp>
        <p:nvSpPr>
          <p:cNvPr id="48" name="文本框 47"/>
          <p:cNvSpPr txBox="1"/>
          <p:nvPr/>
        </p:nvSpPr>
        <p:spPr>
          <a:xfrm>
            <a:off x="1701610" y="4838672"/>
            <a:ext cx="511829" cy="276999"/>
          </a:xfrm>
          <a:prstGeom prst="rect">
            <a:avLst/>
          </a:prstGeom>
          <a:noFill/>
        </p:spPr>
        <p:txBody>
          <a:bodyPr wrap="square" rtlCol="0">
            <a:spAutoFit/>
          </a:bodyPr>
          <a:lstStyle/>
          <a:p>
            <a:r>
              <a:rPr lang="zh-CN" altLang="en-US" sz="1200" dirty="0" smtClean="0"/>
              <a:t>姓名</a:t>
            </a:r>
            <a:endParaRPr lang="zh-CN" altLang="en-US" sz="1200" dirty="0"/>
          </a:p>
        </p:txBody>
      </p:sp>
      <p:sp>
        <p:nvSpPr>
          <p:cNvPr id="49" name="文本框 48"/>
          <p:cNvSpPr txBox="1"/>
          <p:nvPr/>
        </p:nvSpPr>
        <p:spPr>
          <a:xfrm>
            <a:off x="2383169" y="4833797"/>
            <a:ext cx="504056" cy="276999"/>
          </a:xfrm>
          <a:prstGeom prst="rect">
            <a:avLst/>
          </a:prstGeom>
          <a:noFill/>
        </p:spPr>
        <p:txBody>
          <a:bodyPr wrap="square" rtlCol="0">
            <a:spAutoFit/>
          </a:bodyPr>
          <a:lstStyle/>
          <a:p>
            <a:r>
              <a:rPr lang="zh-CN" altLang="en-US" sz="1200" dirty="0"/>
              <a:t>年龄</a:t>
            </a:r>
          </a:p>
        </p:txBody>
      </p:sp>
      <p:sp>
        <p:nvSpPr>
          <p:cNvPr id="50" name="文本框 49"/>
          <p:cNvSpPr txBox="1"/>
          <p:nvPr/>
        </p:nvSpPr>
        <p:spPr>
          <a:xfrm>
            <a:off x="6582122" y="2528900"/>
            <a:ext cx="504056" cy="276999"/>
          </a:xfrm>
          <a:prstGeom prst="rect">
            <a:avLst/>
          </a:prstGeom>
          <a:noFill/>
        </p:spPr>
        <p:txBody>
          <a:bodyPr wrap="square" rtlCol="0">
            <a:spAutoFit/>
          </a:bodyPr>
          <a:lstStyle/>
          <a:p>
            <a:r>
              <a:rPr lang="zh-CN" altLang="en-US" sz="1200" dirty="0"/>
              <a:t>年龄</a:t>
            </a:r>
          </a:p>
        </p:txBody>
      </p:sp>
      <p:sp>
        <p:nvSpPr>
          <p:cNvPr id="51" name="文本框 50"/>
          <p:cNvSpPr txBox="1"/>
          <p:nvPr/>
        </p:nvSpPr>
        <p:spPr>
          <a:xfrm>
            <a:off x="4739711" y="4833796"/>
            <a:ext cx="504056" cy="276999"/>
          </a:xfrm>
          <a:prstGeom prst="rect">
            <a:avLst/>
          </a:prstGeom>
          <a:noFill/>
        </p:spPr>
        <p:txBody>
          <a:bodyPr wrap="square" rtlCol="0">
            <a:spAutoFit/>
          </a:bodyPr>
          <a:lstStyle/>
          <a:p>
            <a:r>
              <a:rPr lang="zh-CN" altLang="en-US" sz="1200" dirty="0"/>
              <a:t>年龄</a:t>
            </a:r>
          </a:p>
        </p:txBody>
      </p:sp>
      <p:sp>
        <p:nvSpPr>
          <p:cNvPr id="52" name="文本框 51"/>
          <p:cNvSpPr txBox="1"/>
          <p:nvPr/>
        </p:nvSpPr>
        <p:spPr>
          <a:xfrm>
            <a:off x="3876847" y="4812267"/>
            <a:ext cx="504056" cy="276999"/>
          </a:xfrm>
          <a:prstGeom prst="rect">
            <a:avLst/>
          </a:prstGeom>
          <a:noFill/>
        </p:spPr>
        <p:txBody>
          <a:bodyPr wrap="square" rtlCol="0">
            <a:spAutoFit/>
          </a:bodyPr>
          <a:lstStyle/>
          <a:p>
            <a:r>
              <a:rPr lang="zh-CN" altLang="en-US" sz="1200" dirty="0" smtClean="0"/>
              <a:t>姓名</a:t>
            </a:r>
            <a:endParaRPr lang="zh-CN" altLang="en-US" sz="1200" dirty="0"/>
          </a:p>
        </p:txBody>
      </p:sp>
      <p:sp>
        <p:nvSpPr>
          <p:cNvPr id="53" name="文本框 52"/>
          <p:cNvSpPr txBox="1"/>
          <p:nvPr/>
        </p:nvSpPr>
        <p:spPr>
          <a:xfrm>
            <a:off x="5780044" y="2426404"/>
            <a:ext cx="504056" cy="276999"/>
          </a:xfrm>
          <a:prstGeom prst="rect">
            <a:avLst/>
          </a:prstGeom>
          <a:noFill/>
        </p:spPr>
        <p:txBody>
          <a:bodyPr wrap="square" rtlCol="0">
            <a:spAutoFit/>
          </a:bodyPr>
          <a:lstStyle/>
          <a:p>
            <a:r>
              <a:rPr lang="zh-CN" altLang="en-US" sz="1200" dirty="0" smtClean="0"/>
              <a:t>姓名</a:t>
            </a:r>
            <a:endParaRPr lang="zh-CN" altLang="en-US" sz="1200" dirty="0"/>
          </a:p>
        </p:txBody>
      </p:sp>
      <p:sp>
        <p:nvSpPr>
          <p:cNvPr id="54" name="文本框 53"/>
          <p:cNvSpPr txBox="1"/>
          <p:nvPr/>
        </p:nvSpPr>
        <p:spPr>
          <a:xfrm>
            <a:off x="4574431" y="2457609"/>
            <a:ext cx="504056" cy="276999"/>
          </a:xfrm>
          <a:prstGeom prst="rect">
            <a:avLst/>
          </a:prstGeom>
          <a:noFill/>
        </p:spPr>
        <p:txBody>
          <a:bodyPr wrap="square" rtlCol="0">
            <a:spAutoFit/>
          </a:bodyPr>
          <a:lstStyle/>
          <a:p>
            <a:r>
              <a:rPr lang="zh-CN" altLang="en-US" sz="1200" dirty="0"/>
              <a:t>语言</a:t>
            </a:r>
          </a:p>
        </p:txBody>
      </p:sp>
      <p:sp>
        <p:nvSpPr>
          <p:cNvPr id="55" name="文本框 54"/>
          <p:cNvSpPr txBox="1"/>
          <p:nvPr/>
        </p:nvSpPr>
        <p:spPr>
          <a:xfrm>
            <a:off x="6876256" y="4805910"/>
            <a:ext cx="504056" cy="276999"/>
          </a:xfrm>
          <a:prstGeom prst="rect">
            <a:avLst/>
          </a:prstGeom>
          <a:noFill/>
        </p:spPr>
        <p:txBody>
          <a:bodyPr wrap="square" rtlCol="0">
            <a:spAutoFit/>
          </a:bodyPr>
          <a:lstStyle/>
          <a:p>
            <a:r>
              <a:rPr lang="zh-CN" altLang="en-US" sz="1200" dirty="0"/>
              <a:t>语言</a:t>
            </a:r>
          </a:p>
        </p:txBody>
      </p:sp>
      <p:sp>
        <p:nvSpPr>
          <p:cNvPr id="56" name="文本框 55"/>
          <p:cNvSpPr txBox="1"/>
          <p:nvPr/>
        </p:nvSpPr>
        <p:spPr>
          <a:xfrm>
            <a:off x="3932461" y="2435397"/>
            <a:ext cx="504056" cy="276999"/>
          </a:xfrm>
          <a:prstGeom prst="rect">
            <a:avLst/>
          </a:prstGeom>
          <a:noFill/>
        </p:spPr>
        <p:txBody>
          <a:bodyPr wrap="square" rtlCol="0">
            <a:spAutoFit/>
          </a:bodyPr>
          <a:lstStyle/>
          <a:p>
            <a:r>
              <a:rPr lang="zh-CN" altLang="en-US" sz="1200" dirty="0" smtClean="0"/>
              <a:t>项目</a:t>
            </a:r>
            <a:endParaRPr lang="zh-CN" altLang="en-US" sz="1200" dirty="0"/>
          </a:p>
        </p:txBody>
      </p:sp>
      <p:sp>
        <p:nvSpPr>
          <p:cNvPr id="57" name="文本框 56"/>
          <p:cNvSpPr txBox="1"/>
          <p:nvPr/>
        </p:nvSpPr>
        <p:spPr>
          <a:xfrm>
            <a:off x="5841255" y="4812266"/>
            <a:ext cx="504056" cy="276999"/>
          </a:xfrm>
          <a:prstGeom prst="rect">
            <a:avLst/>
          </a:prstGeom>
          <a:noFill/>
        </p:spPr>
        <p:txBody>
          <a:bodyPr wrap="square" rtlCol="0">
            <a:spAutoFit/>
          </a:bodyPr>
          <a:lstStyle/>
          <a:p>
            <a:r>
              <a:rPr lang="zh-CN" altLang="en-US" sz="1200" dirty="0" smtClean="0"/>
              <a:t>项目</a:t>
            </a:r>
            <a:endParaRPr lang="zh-CN" altLang="en-US" sz="1200" dirty="0"/>
          </a:p>
        </p:txBody>
      </p:sp>
      <p:sp>
        <p:nvSpPr>
          <p:cNvPr id="58" name="文本框 57"/>
          <p:cNvSpPr txBox="1"/>
          <p:nvPr/>
        </p:nvSpPr>
        <p:spPr>
          <a:xfrm>
            <a:off x="3149662" y="3015335"/>
            <a:ext cx="504056" cy="276999"/>
          </a:xfrm>
          <a:prstGeom prst="rect">
            <a:avLst/>
          </a:prstGeom>
          <a:noFill/>
        </p:spPr>
        <p:txBody>
          <a:bodyPr wrap="square" rtlCol="0">
            <a:spAutoFit/>
          </a:bodyPr>
          <a:lstStyle/>
          <a:p>
            <a:r>
              <a:rPr lang="zh-CN" altLang="en-US" sz="1200" dirty="0"/>
              <a:t>参加</a:t>
            </a:r>
          </a:p>
        </p:txBody>
      </p:sp>
      <p:sp>
        <p:nvSpPr>
          <p:cNvPr id="59" name="文本框 58"/>
          <p:cNvSpPr txBox="1"/>
          <p:nvPr/>
        </p:nvSpPr>
        <p:spPr>
          <a:xfrm>
            <a:off x="5076056" y="3084225"/>
            <a:ext cx="504056" cy="276999"/>
          </a:xfrm>
          <a:prstGeom prst="rect">
            <a:avLst/>
          </a:prstGeom>
          <a:noFill/>
        </p:spPr>
        <p:txBody>
          <a:bodyPr wrap="square" rtlCol="0">
            <a:spAutoFit/>
          </a:bodyPr>
          <a:lstStyle/>
          <a:p>
            <a:r>
              <a:rPr lang="zh-CN" altLang="en-US" sz="1200" dirty="0"/>
              <a:t>参加</a:t>
            </a:r>
          </a:p>
        </p:txBody>
      </p:sp>
      <p:sp>
        <p:nvSpPr>
          <p:cNvPr id="60" name="文本框 59"/>
          <p:cNvSpPr txBox="1"/>
          <p:nvPr/>
        </p:nvSpPr>
        <p:spPr>
          <a:xfrm>
            <a:off x="5135235" y="4145742"/>
            <a:ext cx="504056" cy="276999"/>
          </a:xfrm>
          <a:prstGeom prst="rect">
            <a:avLst/>
          </a:prstGeom>
          <a:noFill/>
        </p:spPr>
        <p:txBody>
          <a:bodyPr wrap="square" rtlCol="0">
            <a:spAutoFit/>
          </a:bodyPr>
          <a:lstStyle/>
          <a:p>
            <a:r>
              <a:rPr lang="zh-CN" altLang="en-US" sz="1200" dirty="0"/>
              <a:t>参加</a:t>
            </a:r>
          </a:p>
        </p:txBody>
      </p:sp>
      <p:sp>
        <p:nvSpPr>
          <p:cNvPr id="61" name="文本框 60"/>
          <p:cNvSpPr txBox="1"/>
          <p:nvPr/>
        </p:nvSpPr>
        <p:spPr>
          <a:xfrm>
            <a:off x="6261757" y="3614536"/>
            <a:ext cx="504056" cy="276999"/>
          </a:xfrm>
          <a:prstGeom prst="rect">
            <a:avLst/>
          </a:prstGeom>
          <a:noFill/>
        </p:spPr>
        <p:txBody>
          <a:bodyPr wrap="square" rtlCol="0">
            <a:spAutoFit/>
          </a:bodyPr>
          <a:lstStyle/>
          <a:p>
            <a:r>
              <a:rPr lang="zh-CN" altLang="en-US" sz="1200" dirty="0"/>
              <a:t>参加</a:t>
            </a:r>
          </a:p>
        </p:txBody>
      </p:sp>
      <p:sp>
        <p:nvSpPr>
          <p:cNvPr id="62" name="文本框 61"/>
          <p:cNvSpPr txBox="1"/>
          <p:nvPr/>
        </p:nvSpPr>
        <p:spPr>
          <a:xfrm>
            <a:off x="3047437" y="3755422"/>
            <a:ext cx="504056" cy="276999"/>
          </a:xfrm>
          <a:prstGeom prst="rect">
            <a:avLst/>
          </a:prstGeom>
          <a:noFill/>
        </p:spPr>
        <p:txBody>
          <a:bodyPr wrap="square" rtlCol="0">
            <a:spAutoFit/>
          </a:bodyPr>
          <a:lstStyle/>
          <a:p>
            <a:r>
              <a:rPr lang="zh-CN" altLang="en-US" sz="1200" dirty="0"/>
              <a:t>认识</a:t>
            </a:r>
          </a:p>
        </p:txBody>
      </p:sp>
      <p:sp>
        <p:nvSpPr>
          <p:cNvPr id="63" name="文本框 62"/>
          <p:cNvSpPr txBox="1"/>
          <p:nvPr/>
        </p:nvSpPr>
        <p:spPr>
          <a:xfrm>
            <a:off x="1953988" y="3635835"/>
            <a:ext cx="504056" cy="276999"/>
          </a:xfrm>
          <a:prstGeom prst="rect">
            <a:avLst/>
          </a:prstGeom>
          <a:noFill/>
        </p:spPr>
        <p:txBody>
          <a:bodyPr wrap="square" rtlCol="0">
            <a:spAutoFit/>
          </a:bodyPr>
          <a:lstStyle/>
          <a:p>
            <a:r>
              <a:rPr lang="zh-CN" altLang="en-US" sz="1200" dirty="0"/>
              <a:t>认识</a:t>
            </a:r>
          </a:p>
        </p:txBody>
      </p:sp>
      <p:sp>
        <p:nvSpPr>
          <p:cNvPr id="65" name="文本框 64"/>
          <p:cNvSpPr txBox="1"/>
          <p:nvPr/>
        </p:nvSpPr>
        <p:spPr>
          <a:xfrm>
            <a:off x="3876847" y="6021288"/>
            <a:ext cx="1366920" cy="338554"/>
          </a:xfrm>
          <a:prstGeom prst="rect">
            <a:avLst/>
          </a:prstGeom>
          <a:noFill/>
        </p:spPr>
        <p:txBody>
          <a:bodyPr wrap="square" rtlCol="0">
            <a:spAutoFit/>
          </a:bodyPr>
          <a:lstStyle/>
          <a:p>
            <a:r>
              <a:rPr lang="en-US" altLang="zh-CN" sz="1600" dirty="0" smtClean="0"/>
              <a:t>RDF</a:t>
            </a:r>
            <a:r>
              <a:rPr lang="zh-CN" altLang="en-US" sz="1600" dirty="0" smtClean="0"/>
              <a:t>图示例</a:t>
            </a:r>
            <a:endParaRPr lang="zh-CN" altLang="en-US" sz="1600" dirty="0"/>
          </a:p>
        </p:txBody>
      </p:sp>
    </p:spTree>
    <p:extLst>
      <p:ext uri="{BB962C8B-B14F-4D97-AF65-F5344CB8AC3E}">
        <p14:creationId xmlns:p14="http://schemas.microsoft.com/office/powerpoint/2010/main" val="112339627"/>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a:t>
            </a:r>
            <a:r>
              <a:rPr lang="zh-CN" altLang="en-US" dirty="0"/>
              <a:t>存储</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Font typeface="Wingdings" pitchFamily="2" charset="2"/>
              <a:buNone/>
            </a:pPr>
            <a:r>
              <a:rPr lang="zh-CN" altLang="en-US" sz="2000" kern="0" dirty="0" smtClean="0">
                <a:latin typeface="+mj-ea"/>
                <a:ea typeface="+mj-ea"/>
              </a:rPr>
              <a:t>知识图谱数据模型</a:t>
            </a:r>
            <a:endParaRPr lang="en-US" altLang="zh-CN" sz="2000" kern="0" dirty="0" smtClean="0">
              <a:latin typeface="+mj-ea"/>
              <a:ea typeface="+mj-ea"/>
            </a:endParaRPr>
          </a:p>
          <a:p>
            <a:pPr marL="0" indent="0">
              <a:buClrTx/>
              <a:buNone/>
            </a:pPr>
            <a:endParaRPr lang="en-US" altLang="zh-CN" sz="1600" kern="0" dirty="0">
              <a:latin typeface="宋体" panose="02010600030101010101" pitchFamily="2" charset="-122"/>
              <a:ea typeface="宋体" panose="02010600030101010101" pitchFamily="2" charset="-122"/>
            </a:endParaRPr>
          </a:p>
          <a:p>
            <a:pPr marL="0" indent="0">
              <a:buClrTx/>
              <a:buNone/>
            </a:pPr>
            <a:endParaRPr lang="en-US" altLang="zh-CN" sz="1600" kern="0" dirty="0" smtClean="0">
              <a:latin typeface="+mj-ea"/>
              <a:ea typeface="+mj-ea"/>
            </a:endParaRPr>
          </a:p>
        </p:txBody>
      </p:sp>
      <p:pic>
        <p:nvPicPr>
          <p:cNvPr id="7" name="图片 6"/>
          <p:cNvPicPr>
            <a:picLocks noChangeAspect="1"/>
          </p:cNvPicPr>
          <p:nvPr/>
        </p:nvPicPr>
        <p:blipFill>
          <a:blip r:embed="rId3"/>
          <a:stretch>
            <a:fillRect/>
          </a:stretch>
        </p:blipFill>
        <p:spPr>
          <a:xfrm>
            <a:off x="1259632" y="1765300"/>
            <a:ext cx="6315075" cy="4048125"/>
          </a:xfrm>
          <a:prstGeom prst="rect">
            <a:avLst/>
          </a:prstGeom>
        </p:spPr>
      </p:pic>
      <p:sp>
        <p:nvSpPr>
          <p:cNvPr id="8" name="文本框 7"/>
          <p:cNvSpPr txBox="1"/>
          <p:nvPr/>
        </p:nvSpPr>
        <p:spPr>
          <a:xfrm>
            <a:off x="3876847" y="6021288"/>
            <a:ext cx="1366920" cy="338554"/>
          </a:xfrm>
          <a:prstGeom prst="rect">
            <a:avLst/>
          </a:prstGeom>
          <a:noFill/>
        </p:spPr>
        <p:txBody>
          <a:bodyPr wrap="square" rtlCol="0">
            <a:spAutoFit/>
          </a:bodyPr>
          <a:lstStyle/>
          <a:p>
            <a:r>
              <a:rPr lang="zh-CN" altLang="en-US" sz="1600" dirty="0"/>
              <a:t>属性</a:t>
            </a:r>
            <a:r>
              <a:rPr lang="zh-CN" altLang="en-US" sz="1600" dirty="0" smtClean="0"/>
              <a:t>图示例</a:t>
            </a:r>
            <a:endParaRPr lang="zh-CN" altLang="en-US" sz="1600" dirty="0"/>
          </a:p>
        </p:txBody>
      </p:sp>
      <p:sp>
        <p:nvSpPr>
          <p:cNvPr id="9" name="文本框 8"/>
          <p:cNvSpPr txBox="1"/>
          <p:nvPr/>
        </p:nvSpPr>
        <p:spPr>
          <a:xfrm flipH="1">
            <a:off x="2195736" y="3212976"/>
            <a:ext cx="216024" cy="307777"/>
          </a:xfrm>
          <a:prstGeom prst="rect">
            <a:avLst/>
          </a:prstGeom>
          <a:noFill/>
        </p:spPr>
        <p:txBody>
          <a:bodyPr wrap="square" rtlCol="0">
            <a:spAutoFit/>
          </a:bodyPr>
          <a:lstStyle/>
          <a:p>
            <a:r>
              <a:rPr lang="en-US" altLang="zh-CN" sz="1400" dirty="0" smtClean="0">
                <a:solidFill>
                  <a:srgbClr val="FF0000"/>
                </a:solidFill>
              </a:rPr>
              <a:t>7</a:t>
            </a:r>
            <a:endParaRPr lang="zh-CN" altLang="en-US" sz="1400" dirty="0">
              <a:solidFill>
                <a:srgbClr val="FF0000"/>
              </a:solidFill>
            </a:endParaRPr>
          </a:p>
        </p:txBody>
      </p:sp>
      <p:sp>
        <p:nvSpPr>
          <p:cNvPr id="10" name="文本框 9"/>
          <p:cNvSpPr txBox="1"/>
          <p:nvPr/>
        </p:nvSpPr>
        <p:spPr>
          <a:xfrm flipH="1">
            <a:off x="2411760" y="3059087"/>
            <a:ext cx="216024" cy="307777"/>
          </a:xfrm>
          <a:prstGeom prst="rect">
            <a:avLst/>
          </a:prstGeom>
          <a:noFill/>
        </p:spPr>
        <p:txBody>
          <a:bodyPr wrap="square" rtlCol="0">
            <a:spAutoFit/>
          </a:bodyPr>
          <a:lstStyle/>
          <a:p>
            <a:r>
              <a:rPr lang="en-US" altLang="zh-CN" sz="1400" dirty="0" smtClean="0">
                <a:solidFill>
                  <a:srgbClr val="FF0000"/>
                </a:solidFill>
              </a:rPr>
              <a:t>8</a:t>
            </a:r>
            <a:endParaRPr lang="zh-CN" altLang="en-US" sz="1400" dirty="0">
              <a:solidFill>
                <a:srgbClr val="FF0000"/>
              </a:solidFill>
            </a:endParaRPr>
          </a:p>
        </p:txBody>
      </p:sp>
      <p:sp>
        <p:nvSpPr>
          <p:cNvPr id="11" name="文本框 10"/>
          <p:cNvSpPr txBox="1"/>
          <p:nvPr/>
        </p:nvSpPr>
        <p:spPr>
          <a:xfrm flipH="1">
            <a:off x="2411760" y="2674366"/>
            <a:ext cx="216024" cy="307777"/>
          </a:xfrm>
          <a:prstGeom prst="rect">
            <a:avLst/>
          </a:prstGeom>
          <a:noFill/>
        </p:spPr>
        <p:txBody>
          <a:bodyPr wrap="square" rtlCol="0">
            <a:spAutoFit/>
          </a:bodyPr>
          <a:lstStyle/>
          <a:p>
            <a:r>
              <a:rPr lang="en-US" altLang="zh-CN" sz="1400" dirty="0" smtClean="0">
                <a:solidFill>
                  <a:srgbClr val="FF0000"/>
                </a:solidFill>
              </a:rPr>
              <a:t>9</a:t>
            </a:r>
            <a:endParaRPr lang="zh-CN" altLang="en-US" sz="1400" dirty="0">
              <a:solidFill>
                <a:srgbClr val="FF0000"/>
              </a:solidFill>
            </a:endParaRPr>
          </a:p>
        </p:txBody>
      </p:sp>
      <p:sp>
        <p:nvSpPr>
          <p:cNvPr id="12" name="文本框 11"/>
          <p:cNvSpPr txBox="1"/>
          <p:nvPr/>
        </p:nvSpPr>
        <p:spPr>
          <a:xfrm flipH="1">
            <a:off x="5580112" y="2982143"/>
            <a:ext cx="432048" cy="307777"/>
          </a:xfrm>
          <a:prstGeom prst="rect">
            <a:avLst/>
          </a:prstGeom>
          <a:noFill/>
        </p:spPr>
        <p:txBody>
          <a:bodyPr wrap="square" rtlCol="0">
            <a:spAutoFit/>
          </a:bodyPr>
          <a:lstStyle/>
          <a:p>
            <a:r>
              <a:rPr lang="en-US" altLang="zh-CN" sz="1400" dirty="0" smtClean="0">
                <a:solidFill>
                  <a:srgbClr val="FF0000"/>
                </a:solidFill>
              </a:rPr>
              <a:t>12</a:t>
            </a:r>
            <a:endParaRPr lang="zh-CN" altLang="en-US" sz="1400" dirty="0">
              <a:solidFill>
                <a:srgbClr val="FF0000"/>
              </a:solidFill>
            </a:endParaRPr>
          </a:p>
        </p:txBody>
      </p:sp>
      <p:sp>
        <p:nvSpPr>
          <p:cNvPr id="13" name="文本框 12"/>
          <p:cNvSpPr txBox="1"/>
          <p:nvPr/>
        </p:nvSpPr>
        <p:spPr>
          <a:xfrm flipH="1">
            <a:off x="4190473" y="4077072"/>
            <a:ext cx="369834" cy="307777"/>
          </a:xfrm>
          <a:prstGeom prst="rect">
            <a:avLst/>
          </a:prstGeom>
          <a:noFill/>
        </p:spPr>
        <p:txBody>
          <a:bodyPr wrap="square" rtlCol="0">
            <a:spAutoFit/>
          </a:bodyPr>
          <a:lstStyle/>
          <a:p>
            <a:r>
              <a:rPr lang="en-US" altLang="zh-CN" sz="1400" dirty="0" smtClean="0">
                <a:solidFill>
                  <a:srgbClr val="FF0000"/>
                </a:solidFill>
              </a:rPr>
              <a:t>11</a:t>
            </a:r>
            <a:endParaRPr lang="zh-CN" altLang="en-US" sz="1400" dirty="0">
              <a:solidFill>
                <a:srgbClr val="FF0000"/>
              </a:solidFill>
            </a:endParaRPr>
          </a:p>
        </p:txBody>
      </p:sp>
      <p:sp>
        <p:nvSpPr>
          <p:cNvPr id="14" name="文本框 13"/>
          <p:cNvSpPr txBox="1"/>
          <p:nvPr/>
        </p:nvSpPr>
        <p:spPr>
          <a:xfrm flipH="1">
            <a:off x="4417169" y="4673774"/>
            <a:ext cx="470278" cy="307777"/>
          </a:xfrm>
          <a:prstGeom prst="rect">
            <a:avLst/>
          </a:prstGeom>
          <a:noFill/>
        </p:spPr>
        <p:txBody>
          <a:bodyPr wrap="square" rtlCol="0">
            <a:spAutoFit/>
          </a:bodyPr>
          <a:lstStyle/>
          <a:p>
            <a:r>
              <a:rPr lang="en-US" altLang="zh-CN" sz="1400" dirty="0" smtClean="0">
                <a:solidFill>
                  <a:srgbClr val="FF0000"/>
                </a:solidFill>
              </a:rPr>
              <a:t>10</a:t>
            </a:r>
            <a:endParaRPr lang="zh-CN" altLang="en-US" sz="1400" dirty="0">
              <a:solidFill>
                <a:srgbClr val="FF0000"/>
              </a:solidFill>
            </a:endParaRPr>
          </a:p>
        </p:txBody>
      </p:sp>
      <p:sp>
        <p:nvSpPr>
          <p:cNvPr id="15" name="文本框 14"/>
          <p:cNvSpPr txBox="1"/>
          <p:nvPr/>
        </p:nvSpPr>
        <p:spPr>
          <a:xfrm>
            <a:off x="3836316" y="3696141"/>
            <a:ext cx="492443" cy="276999"/>
          </a:xfrm>
          <a:prstGeom prst="rect">
            <a:avLst/>
          </a:prstGeom>
          <a:noFill/>
        </p:spPr>
        <p:txBody>
          <a:bodyPr wrap="none" rtlCol="0">
            <a:spAutoFit/>
          </a:bodyPr>
          <a:lstStyle/>
          <a:p>
            <a:r>
              <a:rPr lang="zh-CN" altLang="en-US" sz="1200" dirty="0" smtClean="0">
                <a:solidFill>
                  <a:schemeClr val="tx2">
                    <a:lumMod val="85000"/>
                    <a:lumOff val="15000"/>
                  </a:schemeClr>
                </a:solidFill>
              </a:rPr>
              <a:t>参加</a:t>
            </a:r>
            <a:endParaRPr lang="zh-CN" altLang="en-US" sz="1200" dirty="0">
              <a:solidFill>
                <a:schemeClr val="tx2">
                  <a:lumMod val="85000"/>
                  <a:lumOff val="15000"/>
                </a:schemeClr>
              </a:solidFill>
            </a:endParaRPr>
          </a:p>
        </p:txBody>
      </p:sp>
    </p:spTree>
    <p:extLst>
      <p:ext uri="{BB962C8B-B14F-4D97-AF65-F5344CB8AC3E}">
        <p14:creationId xmlns:p14="http://schemas.microsoft.com/office/powerpoint/2010/main" val="50169109"/>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概述</a:t>
            </a:r>
          </a:p>
        </p:txBody>
      </p:sp>
      <p:sp>
        <p:nvSpPr>
          <p:cNvPr id="5" name="内容占位符 4"/>
          <p:cNvSpPr>
            <a:spLocks noGrp="1"/>
          </p:cNvSpPr>
          <p:nvPr>
            <p:ph idx="1"/>
          </p:nvPr>
        </p:nvSpPr>
        <p:spPr/>
        <p:txBody>
          <a:bodyPr/>
          <a:lstStyle/>
          <a:p>
            <a:pPr marL="0" indent="0">
              <a:buClrTx/>
              <a:buNone/>
            </a:pPr>
            <a:r>
              <a:rPr lang="zh-CN" altLang="en-US" sz="2000" dirty="0" smtClean="0">
                <a:latin typeface="+mj-ea"/>
                <a:ea typeface="+mj-ea"/>
              </a:rPr>
              <a:t>知识图谱（</a:t>
            </a:r>
            <a:r>
              <a:rPr lang="en-US" altLang="zh-CN" sz="2000" dirty="0" smtClean="0">
                <a:latin typeface="+mj-ea"/>
                <a:ea typeface="+mj-ea"/>
              </a:rPr>
              <a:t>Knowledge Graph</a:t>
            </a:r>
            <a:r>
              <a:rPr lang="zh-CN" altLang="en-US" sz="2000" dirty="0" smtClean="0">
                <a:latin typeface="+mj-ea"/>
                <a:ea typeface="+mj-ea"/>
              </a:rPr>
              <a:t>）</a:t>
            </a:r>
            <a:endParaRPr lang="en-US" altLang="zh-CN" sz="2000" dirty="0" smtClean="0">
              <a:latin typeface="+mj-ea"/>
              <a:ea typeface="+mj-ea"/>
            </a:endParaRPr>
          </a:p>
          <a:p>
            <a:pPr marL="0" indent="0">
              <a:buClrTx/>
              <a:buNone/>
            </a:pPr>
            <a:endParaRPr lang="en-US" altLang="zh-CN" sz="1600" dirty="0" smtClean="0">
              <a:latin typeface="+mn-ea"/>
              <a:ea typeface="+mn-ea"/>
            </a:endParaRPr>
          </a:p>
          <a:p>
            <a:pPr marL="0" indent="0">
              <a:buClrTx/>
              <a:buNone/>
            </a:pPr>
            <a:r>
              <a:rPr lang="zh-CN" altLang="en-US" sz="1600" dirty="0" smtClean="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知识</a:t>
            </a:r>
            <a:r>
              <a:rPr lang="zh-CN" altLang="en-US" sz="1600" dirty="0" smtClean="0">
                <a:latin typeface="宋体" panose="02010600030101010101" pitchFamily="2" charset="-122"/>
                <a:ea typeface="宋体" panose="02010600030101010101" pitchFamily="2" charset="-122"/>
              </a:rPr>
              <a:t>图谱旨在从数据中识别、发现和推断事物与概念之间的复杂关系，是事物关系的可计算模型。知识图谱的构建涉及知识建模、关系抽取、图存储、关系推理、知识融合等多方面的技术，而知识图谱的应用则涉及语义搜索、智能问答、语言理解、决策分析等多个领域。构建并利用好知识图谱需要系统性的利用知识表示、图数据库、</a:t>
            </a:r>
            <a:r>
              <a:rPr lang="zh-CN" altLang="en-US" sz="1600" dirty="0">
                <a:latin typeface="宋体" panose="02010600030101010101" pitchFamily="2" charset="-122"/>
                <a:ea typeface="宋体" panose="02010600030101010101" pitchFamily="2" charset="-122"/>
              </a:rPr>
              <a:t>自然语言处理</a:t>
            </a:r>
            <a:r>
              <a:rPr lang="zh-CN" altLang="en-US" sz="1600" dirty="0" smtClean="0">
                <a:latin typeface="宋体" panose="02010600030101010101" pitchFamily="2" charset="-122"/>
                <a:ea typeface="宋体" panose="02010600030101010101" pitchFamily="2" charset="-122"/>
              </a:rPr>
              <a:t>、机器学习等技术。</a:t>
            </a: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1277144" y="3573016"/>
            <a:ext cx="6667500" cy="2505075"/>
          </a:xfrm>
          <a:prstGeom prst="rect">
            <a:avLst/>
          </a:prstGeom>
        </p:spPr>
      </p:pic>
    </p:spTree>
    <p:extLst>
      <p:ext uri="{BB962C8B-B14F-4D97-AF65-F5344CB8AC3E}">
        <p14:creationId xmlns:p14="http://schemas.microsoft.com/office/powerpoint/2010/main" val="1400099063"/>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a:t>
            </a:r>
            <a:r>
              <a:rPr lang="zh-CN" altLang="en-US" dirty="0"/>
              <a:t>存储</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Font typeface="Wingdings" pitchFamily="2" charset="2"/>
              <a:buNone/>
            </a:pPr>
            <a:r>
              <a:rPr lang="zh-CN" altLang="en-US" sz="2000" kern="0" dirty="0" smtClean="0">
                <a:latin typeface="+mj-ea"/>
                <a:ea typeface="+mj-ea"/>
              </a:rPr>
              <a:t>知识图谱查询语言</a:t>
            </a:r>
            <a:endParaRPr lang="en-US" altLang="zh-CN" sz="2000" kern="0" dirty="0" smtClean="0">
              <a:latin typeface="+mj-ea"/>
              <a:ea typeface="+mj-ea"/>
            </a:endParaRPr>
          </a:p>
          <a:p>
            <a:pPr marL="0" indent="0">
              <a:buClrTx/>
              <a:buNone/>
            </a:pPr>
            <a:endParaRPr lang="en-US" altLang="zh-CN" sz="1600" kern="0" dirty="0">
              <a:latin typeface="宋体" panose="02010600030101010101" pitchFamily="2" charset="-122"/>
              <a:ea typeface="宋体" panose="02010600030101010101" pitchFamily="2" charset="-122"/>
            </a:endParaRPr>
          </a:p>
          <a:p>
            <a:pPr>
              <a:buClrTx/>
            </a:pPr>
            <a:r>
              <a:rPr lang="en-US" altLang="zh-CN" sz="1800" kern="0" dirty="0" smtClean="0">
                <a:latin typeface="+mj-ea"/>
                <a:ea typeface="+mj-ea"/>
              </a:rPr>
              <a:t>SPARQL</a:t>
            </a:r>
          </a:p>
        </p:txBody>
      </p:sp>
      <p:pic>
        <p:nvPicPr>
          <p:cNvPr id="3" name="图片 2"/>
          <p:cNvPicPr>
            <a:picLocks noChangeAspect="1"/>
          </p:cNvPicPr>
          <p:nvPr/>
        </p:nvPicPr>
        <p:blipFill>
          <a:blip r:embed="rId3"/>
          <a:stretch>
            <a:fillRect/>
          </a:stretch>
        </p:blipFill>
        <p:spPr>
          <a:xfrm>
            <a:off x="571065" y="2276872"/>
            <a:ext cx="4657725" cy="2105025"/>
          </a:xfrm>
          <a:prstGeom prst="rect">
            <a:avLst/>
          </a:prstGeom>
        </p:spPr>
      </p:pic>
      <p:pic>
        <p:nvPicPr>
          <p:cNvPr id="6" name="图片 5"/>
          <p:cNvPicPr>
            <a:picLocks noChangeAspect="1"/>
          </p:cNvPicPr>
          <p:nvPr/>
        </p:nvPicPr>
        <p:blipFill>
          <a:blip r:embed="rId4"/>
          <a:stretch>
            <a:fillRect/>
          </a:stretch>
        </p:blipFill>
        <p:spPr>
          <a:xfrm>
            <a:off x="571065" y="4504531"/>
            <a:ext cx="3143250" cy="2057400"/>
          </a:xfrm>
          <a:prstGeom prst="rect">
            <a:avLst/>
          </a:prstGeom>
        </p:spPr>
      </p:pic>
    </p:spTree>
    <p:extLst>
      <p:ext uri="{BB962C8B-B14F-4D97-AF65-F5344CB8AC3E}">
        <p14:creationId xmlns:p14="http://schemas.microsoft.com/office/powerpoint/2010/main" val="2794992624"/>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a:t>
            </a:r>
            <a:r>
              <a:rPr lang="zh-CN" altLang="en-US" dirty="0"/>
              <a:t>存储</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Font typeface="Wingdings" pitchFamily="2" charset="2"/>
              <a:buNone/>
            </a:pPr>
            <a:r>
              <a:rPr lang="zh-CN" altLang="en-US" sz="2000" kern="0" dirty="0" smtClean="0">
                <a:latin typeface="+mj-ea"/>
                <a:ea typeface="+mj-ea"/>
              </a:rPr>
              <a:t>知识图谱查询语言</a:t>
            </a:r>
            <a:endParaRPr lang="en-US" altLang="zh-CN" sz="2000" kern="0" dirty="0" smtClean="0">
              <a:latin typeface="+mj-ea"/>
              <a:ea typeface="+mj-ea"/>
            </a:endParaRPr>
          </a:p>
          <a:p>
            <a:pPr marL="0" indent="0">
              <a:buClrTx/>
              <a:buNone/>
            </a:pPr>
            <a:endParaRPr lang="en-US" altLang="zh-CN" sz="1600" kern="0" dirty="0">
              <a:latin typeface="宋体" panose="02010600030101010101" pitchFamily="2" charset="-122"/>
              <a:ea typeface="宋体" panose="02010600030101010101" pitchFamily="2" charset="-122"/>
            </a:endParaRPr>
          </a:p>
          <a:p>
            <a:pPr>
              <a:buClrTx/>
            </a:pPr>
            <a:r>
              <a:rPr lang="en-US" altLang="zh-CN" sz="1800" kern="0" dirty="0" smtClean="0">
                <a:latin typeface="+mj-ea"/>
                <a:ea typeface="+mj-ea"/>
              </a:rPr>
              <a:t>SPARQL</a:t>
            </a:r>
          </a:p>
        </p:txBody>
      </p:sp>
      <p:pic>
        <p:nvPicPr>
          <p:cNvPr id="7" name="图片 6"/>
          <p:cNvPicPr>
            <a:picLocks noChangeAspect="1"/>
          </p:cNvPicPr>
          <p:nvPr/>
        </p:nvPicPr>
        <p:blipFill>
          <a:blip r:embed="rId3"/>
          <a:stretch>
            <a:fillRect/>
          </a:stretch>
        </p:blipFill>
        <p:spPr>
          <a:xfrm>
            <a:off x="539552" y="2564904"/>
            <a:ext cx="3943350" cy="2790825"/>
          </a:xfrm>
          <a:prstGeom prst="rect">
            <a:avLst/>
          </a:prstGeom>
        </p:spPr>
      </p:pic>
      <p:pic>
        <p:nvPicPr>
          <p:cNvPr id="9" name="图片 8"/>
          <p:cNvPicPr>
            <a:picLocks noChangeAspect="1"/>
          </p:cNvPicPr>
          <p:nvPr/>
        </p:nvPicPr>
        <p:blipFill>
          <a:blip r:embed="rId4"/>
          <a:stretch>
            <a:fillRect/>
          </a:stretch>
        </p:blipFill>
        <p:spPr>
          <a:xfrm>
            <a:off x="4593332" y="2564904"/>
            <a:ext cx="4295775" cy="2838450"/>
          </a:xfrm>
          <a:prstGeom prst="rect">
            <a:avLst/>
          </a:prstGeom>
        </p:spPr>
      </p:pic>
    </p:spTree>
    <p:extLst>
      <p:ext uri="{BB962C8B-B14F-4D97-AF65-F5344CB8AC3E}">
        <p14:creationId xmlns:p14="http://schemas.microsoft.com/office/powerpoint/2010/main" val="2890243273"/>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a:t>
            </a:r>
            <a:r>
              <a:rPr lang="zh-CN" altLang="en-US" dirty="0"/>
              <a:t>存储</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Font typeface="Wingdings" pitchFamily="2" charset="2"/>
              <a:buNone/>
            </a:pPr>
            <a:r>
              <a:rPr lang="zh-CN" altLang="en-US" sz="2000" kern="0" dirty="0" smtClean="0">
                <a:latin typeface="+mj-ea"/>
                <a:ea typeface="+mj-ea"/>
              </a:rPr>
              <a:t>知识图谱查询语言</a:t>
            </a:r>
            <a:endParaRPr lang="en-US" altLang="zh-CN" sz="2000" kern="0" dirty="0" smtClean="0">
              <a:latin typeface="+mj-ea"/>
              <a:ea typeface="+mj-ea"/>
            </a:endParaRPr>
          </a:p>
          <a:p>
            <a:pPr marL="0" indent="0">
              <a:buClrTx/>
              <a:buNone/>
            </a:pPr>
            <a:endParaRPr lang="en-US" altLang="zh-CN" sz="1600" kern="0" dirty="0">
              <a:latin typeface="宋体" panose="02010600030101010101" pitchFamily="2" charset="-122"/>
              <a:ea typeface="宋体" panose="02010600030101010101" pitchFamily="2" charset="-122"/>
            </a:endParaRPr>
          </a:p>
          <a:p>
            <a:pPr>
              <a:buClrTx/>
            </a:pPr>
            <a:r>
              <a:rPr lang="en-US" altLang="zh-CN" sz="1800" kern="0" dirty="0" smtClean="0">
                <a:latin typeface="+mj-ea"/>
                <a:ea typeface="+mj-ea"/>
              </a:rPr>
              <a:t>Cypher</a:t>
            </a:r>
          </a:p>
        </p:txBody>
      </p:sp>
      <p:pic>
        <p:nvPicPr>
          <p:cNvPr id="3" name="图片 2"/>
          <p:cNvPicPr>
            <a:picLocks noChangeAspect="1"/>
          </p:cNvPicPr>
          <p:nvPr/>
        </p:nvPicPr>
        <p:blipFill>
          <a:blip r:embed="rId3"/>
          <a:stretch>
            <a:fillRect/>
          </a:stretch>
        </p:blipFill>
        <p:spPr>
          <a:xfrm>
            <a:off x="539552" y="2492896"/>
            <a:ext cx="1962150" cy="1685925"/>
          </a:xfrm>
          <a:prstGeom prst="rect">
            <a:avLst/>
          </a:prstGeom>
        </p:spPr>
      </p:pic>
      <p:pic>
        <p:nvPicPr>
          <p:cNvPr id="6" name="图片 5"/>
          <p:cNvPicPr>
            <a:picLocks noChangeAspect="1"/>
          </p:cNvPicPr>
          <p:nvPr/>
        </p:nvPicPr>
        <p:blipFill>
          <a:blip r:embed="rId4"/>
          <a:stretch>
            <a:fillRect/>
          </a:stretch>
        </p:blipFill>
        <p:spPr>
          <a:xfrm>
            <a:off x="3131840" y="2492896"/>
            <a:ext cx="3476625" cy="1581150"/>
          </a:xfrm>
          <a:prstGeom prst="rect">
            <a:avLst/>
          </a:prstGeom>
        </p:spPr>
      </p:pic>
      <p:pic>
        <p:nvPicPr>
          <p:cNvPr id="8" name="图片 7"/>
          <p:cNvPicPr>
            <a:picLocks noChangeAspect="1"/>
          </p:cNvPicPr>
          <p:nvPr/>
        </p:nvPicPr>
        <p:blipFill>
          <a:blip r:embed="rId5"/>
          <a:stretch>
            <a:fillRect/>
          </a:stretch>
        </p:blipFill>
        <p:spPr>
          <a:xfrm>
            <a:off x="539552" y="4486343"/>
            <a:ext cx="2847975" cy="1390650"/>
          </a:xfrm>
          <a:prstGeom prst="rect">
            <a:avLst/>
          </a:prstGeom>
        </p:spPr>
      </p:pic>
    </p:spTree>
    <p:extLst>
      <p:ext uri="{BB962C8B-B14F-4D97-AF65-F5344CB8AC3E}">
        <p14:creationId xmlns:p14="http://schemas.microsoft.com/office/powerpoint/2010/main" val="44195892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a:t>
            </a:r>
            <a:r>
              <a:rPr lang="zh-CN" altLang="en-US" dirty="0"/>
              <a:t>存储</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Font typeface="Wingdings" pitchFamily="2" charset="2"/>
              <a:buNone/>
            </a:pPr>
            <a:r>
              <a:rPr lang="zh-CN" altLang="en-US" sz="2000" kern="0" dirty="0" smtClean="0">
                <a:latin typeface="+mj-ea"/>
                <a:ea typeface="+mj-ea"/>
              </a:rPr>
              <a:t>知识图谱查询语言</a:t>
            </a:r>
            <a:endParaRPr lang="en-US" altLang="zh-CN" sz="2000" kern="0" dirty="0" smtClean="0">
              <a:latin typeface="+mj-ea"/>
              <a:ea typeface="+mj-ea"/>
            </a:endParaRPr>
          </a:p>
          <a:p>
            <a:pPr marL="0" indent="0">
              <a:buClrTx/>
              <a:buNone/>
            </a:pPr>
            <a:endParaRPr lang="en-US" altLang="zh-CN" sz="1600" kern="0" dirty="0">
              <a:latin typeface="宋体" panose="02010600030101010101" pitchFamily="2" charset="-122"/>
              <a:ea typeface="宋体" panose="02010600030101010101" pitchFamily="2" charset="-122"/>
            </a:endParaRPr>
          </a:p>
          <a:p>
            <a:pPr>
              <a:buClrTx/>
            </a:pPr>
            <a:r>
              <a:rPr lang="en-US" altLang="zh-CN" sz="1800" kern="0" dirty="0" smtClean="0">
                <a:latin typeface="+mj-ea"/>
                <a:ea typeface="+mj-ea"/>
              </a:rPr>
              <a:t>Cypher</a:t>
            </a:r>
          </a:p>
        </p:txBody>
      </p:sp>
      <p:pic>
        <p:nvPicPr>
          <p:cNvPr id="7" name="图片 6"/>
          <p:cNvPicPr>
            <a:picLocks noChangeAspect="1"/>
          </p:cNvPicPr>
          <p:nvPr/>
        </p:nvPicPr>
        <p:blipFill>
          <a:blip r:embed="rId3"/>
          <a:stretch>
            <a:fillRect/>
          </a:stretch>
        </p:blipFill>
        <p:spPr>
          <a:xfrm>
            <a:off x="539552" y="2420888"/>
            <a:ext cx="4429125" cy="1552575"/>
          </a:xfrm>
          <a:prstGeom prst="rect">
            <a:avLst/>
          </a:prstGeom>
        </p:spPr>
      </p:pic>
      <p:pic>
        <p:nvPicPr>
          <p:cNvPr id="9" name="图片 8"/>
          <p:cNvPicPr>
            <a:picLocks noChangeAspect="1"/>
          </p:cNvPicPr>
          <p:nvPr/>
        </p:nvPicPr>
        <p:blipFill>
          <a:blip r:embed="rId4"/>
          <a:stretch>
            <a:fillRect/>
          </a:stretch>
        </p:blipFill>
        <p:spPr>
          <a:xfrm>
            <a:off x="539552" y="4300633"/>
            <a:ext cx="6219825" cy="1381125"/>
          </a:xfrm>
          <a:prstGeom prst="rect">
            <a:avLst/>
          </a:prstGeom>
        </p:spPr>
      </p:pic>
    </p:spTree>
    <p:extLst>
      <p:ext uri="{BB962C8B-B14F-4D97-AF65-F5344CB8AC3E}">
        <p14:creationId xmlns:p14="http://schemas.microsoft.com/office/powerpoint/2010/main" val="1790965716"/>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a:t>
            </a:r>
            <a:r>
              <a:rPr lang="zh-CN" altLang="en-US" dirty="0"/>
              <a:t>存储</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Font typeface="Wingdings" pitchFamily="2" charset="2"/>
              <a:buNone/>
            </a:pPr>
            <a:r>
              <a:rPr lang="zh-CN" altLang="en-US" sz="2000" kern="0" dirty="0" smtClean="0">
                <a:latin typeface="+mj-ea"/>
                <a:ea typeface="+mj-ea"/>
              </a:rPr>
              <a:t>常见的知识图谱存储方法</a:t>
            </a:r>
            <a:endParaRPr lang="en-US" altLang="zh-CN" sz="2000" kern="0" dirty="0" smtClean="0">
              <a:latin typeface="+mj-ea"/>
              <a:ea typeface="+mj-ea"/>
            </a:endParaRPr>
          </a:p>
          <a:p>
            <a:pPr marL="0" indent="0">
              <a:buClrTx/>
              <a:buFont typeface="Wingdings" pitchFamily="2" charset="2"/>
              <a:buNone/>
            </a:pPr>
            <a:endParaRPr lang="en-US" altLang="zh-CN" sz="2000" kern="0" dirty="0">
              <a:latin typeface="+mj-ea"/>
              <a:ea typeface="+mj-ea"/>
            </a:endParaRPr>
          </a:p>
          <a:p>
            <a:pPr marL="0" indent="0">
              <a:buClrTx/>
              <a:buFont typeface="Wingdings" pitchFamily="2" charset="2"/>
              <a:buNone/>
            </a:pPr>
            <a:endParaRPr lang="en-US" altLang="zh-CN" sz="2000" kern="0" dirty="0" smtClean="0">
              <a:latin typeface="+mj-ea"/>
              <a:ea typeface="+mj-ea"/>
            </a:endParaRPr>
          </a:p>
        </p:txBody>
      </p:sp>
      <p:pic>
        <p:nvPicPr>
          <p:cNvPr id="3" name="图片 2"/>
          <p:cNvPicPr>
            <a:picLocks noChangeAspect="1"/>
          </p:cNvPicPr>
          <p:nvPr/>
        </p:nvPicPr>
        <p:blipFill>
          <a:blip r:embed="rId3"/>
          <a:stretch>
            <a:fillRect/>
          </a:stretch>
        </p:blipFill>
        <p:spPr>
          <a:xfrm>
            <a:off x="421685" y="1700808"/>
            <a:ext cx="8277225" cy="4905375"/>
          </a:xfrm>
          <a:prstGeom prst="rect">
            <a:avLst/>
          </a:prstGeom>
        </p:spPr>
      </p:pic>
    </p:spTree>
    <p:extLst>
      <p:ext uri="{BB962C8B-B14F-4D97-AF65-F5344CB8AC3E}">
        <p14:creationId xmlns:p14="http://schemas.microsoft.com/office/powerpoint/2010/main" val="137272344"/>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a:t>
            </a:r>
            <a:r>
              <a:rPr lang="zh-CN" altLang="en-US" dirty="0"/>
              <a:t>存储</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pic>
        <p:nvPicPr>
          <p:cNvPr id="1030" name="Picture 6" descr="https://img-blog.csdnimg.cn/20190318143359435.png?x-oss-process=image/watermark,type_ZmFuZ3poZW5naGVpdGk,shadow_10,text_aHR0cHM6Ly9ibG9nLmNzZG4ubmV0L3dlaXhpbl80MTEwNDgzNQ==,size_16,color_FFFFFF,t_70"/>
          <p:cNvPicPr>
            <a:picLocks noChangeAspect="1" noChangeArrowheads="1"/>
          </p:cNvPicPr>
          <p:nvPr/>
        </p:nvPicPr>
        <p:blipFill rotWithShape="1">
          <a:blip r:embed="rId3">
            <a:extLst>
              <a:ext uri="{28A0092B-C50C-407E-A947-70E740481C1C}">
                <a14:useLocalDpi xmlns:a14="http://schemas.microsoft.com/office/drawing/2010/main" val="0"/>
              </a:ext>
            </a:extLst>
          </a:blip>
          <a:srcRect b="6697"/>
          <a:stretch/>
        </p:blipFill>
        <p:spPr bwMode="auto">
          <a:xfrm>
            <a:off x="1187624" y="981051"/>
            <a:ext cx="7505700" cy="561662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01638" y="1268760"/>
            <a:ext cx="2298154" cy="400110"/>
          </a:xfrm>
          <a:prstGeom prst="rect">
            <a:avLst/>
          </a:prstGeom>
          <a:noFill/>
        </p:spPr>
        <p:txBody>
          <a:bodyPr wrap="square" rtlCol="0">
            <a:spAutoFit/>
          </a:bodyPr>
          <a:lstStyle/>
          <a:p>
            <a:r>
              <a:rPr lang="en-US" altLang="zh-CN" sz="2000" dirty="0" smtClean="0">
                <a:latin typeface="+mj-ea"/>
                <a:ea typeface="+mj-ea"/>
              </a:rPr>
              <a:t>Apache Jena</a:t>
            </a:r>
            <a:r>
              <a:rPr lang="zh-CN" altLang="en-US" sz="2000" dirty="0" smtClean="0">
                <a:latin typeface="+mj-ea"/>
                <a:ea typeface="+mj-ea"/>
              </a:rPr>
              <a:t>框架</a:t>
            </a:r>
            <a:endParaRPr lang="zh-CN" altLang="en-US" sz="2000" dirty="0">
              <a:latin typeface="+mj-ea"/>
              <a:ea typeface="+mj-ea"/>
            </a:endParaRPr>
          </a:p>
        </p:txBody>
      </p:sp>
      <p:sp>
        <p:nvSpPr>
          <p:cNvPr id="6" name="文本框 5"/>
          <p:cNvSpPr txBox="1"/>
          <p:nvPr/>
        </p:nvSpPr>
        <p:spPr>
          <a:xfrm>
            <a:off x="3815556" y="6301255"/>
            <a:ext cx="909303" cy="261610"/>
          </a:xfrm>
          <a:prstGeom prst="rect">
            <a:avLst/>
          </a:prstGeom>
          <a:noFill/>
        </p:spPr>
        <p:txBody>
          <a:bodyPr wrap="square" rtlCol="0">
            <a:spAutoFit/>
          </a:bodyPr>
          <a:lstStyle/>
          <a:p>
            <a:r>
              <a:rPr lang="zh-CN" altLang="en-US" sz="1100" dirty="0"/>
              <a:t>关系数据库</a:t>
            </a:r>
          </a:p>
        </p:txBody>
      </p:sp>
      <p:sp>
        <p:nvSpPr>
          <p:cNvPr id="10" name="文本框 9"/>
          <p:cNvSpPr txBox="1"/>
          <p:nvPr/>
        </p:nvSpPr>
        <p:spPr>
          <a:xfrm>
            <a:off x="5292080" y="6528055"/>
            <a:ext cx="1296144" cy="261610"/>
          </a:xfrm>
          <a:prstGeom prst="rect">
            <a:avLst/>
          </a:prstGeom>
          <a:noFill/>
        </p:spPr>
        <p:txBody>
          <a:bodyPr wrap="square" rtlCol="0">
            <a:spAutoFit/>
          </a:bodyPr>
          <a:lstStyle/>
          <a:p>
            <a:r>
              <a:rPr lang="zh-CN" altLang="en-US" sz="1100" dirty="0"/>
              <a:t>原</a:t>
            </a:r>
            <a:r>
              <a:rPr lang="zh-CN" altLang="en-US" sz="1100" dirty="0" smtClean="0"/>
              <a:t>生三元组存储</a:t>
            </a:r>
            <a:endParaRPr lang="zh-CN" altLang="en-US" sz="1100" dirty="0"/>
          </a:p>
        </p:txBody>
      </p:sp>
    </p:spTree>
    <p:extLst>
      <p:ext uri="{BB962C8B-B14F-4D97-AF65-F5344CB8AC3E}">
        <p14:creationId xmlns:p14="http://schemas.microsoft.com/office/powerpoint/2010/main" val="500048401"/>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a:t>
            </a:r>
            <a:r>
              <a:rPr lang="zh-CN" altLang="en-US" dirty="0"/>
              <a:t>存储</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Font typeface="Wingdings" pitchFamily="2" charset="2"/>
              <a:buNone/>
            </a:pPr>
            <a:r>
              <a:rPr lang="en-US" altLang="zh-CN" sz="2000" kern="0" dirty="0" smtClean="0">
                <a:latin typeface="+mj-ea"/>
                <a:ea typeface="+mj-ea"/>
              </a:rPr>
              <a:t>Neo4j</a:t>
            </a:r>
          </a:p>
          <a:p>
            <a:pPr marL="0" indent="0">
              <a:buClrTx/>
              <a:buFont typeface="Wingdings" pitchFamily="2" charset="2"/>
              <a:buNone/>
            </a:pPr>
            <a:endParaRPr lang="en-US" altLang="zh-CN" sz="2000" kern="0" dirty="0">
              <a:latin typeface="+mj-ea"/>
              <a:ea typeface="+mj-ea"/>
            </a:endParaRPr>
          </a:p>
          <a:p>
            <a:pPr marL="0" indent="0">
              <a:buClrTx/>
              <a:buFont typeface="Wingdings" pitchFamily="2" charset="2"/>
              <a:buNone/>
            </a:pPr>
            <a:endParaRPr lang="en-US" altLang="zh-CN" sz="2000" kern="0" dirty="0" smtClean="0">
              <a:latin typeface="+mj-ea"/>
              <a:ea typeface="+mj-ea"/>
            </a:endParaRPr>
          </a:p>
        </p:txBody>
      </p:sp>
      <p:pic>
        <p:nvPicPr>
          <p:cNvPr id="6" name="图片 5"/>
          <p:cNvPicPr>
            <a:picLocks noChangeAspect="1"/>
          </p:cNvPicPr>
          <p:nvPr/>
        </p:nvPicPr>
        <p:blipFill>
          <a:blip r:embed="rId3"/>
          <a:stretch>
            <a:fillRect/>
          </a:stretch>
        </p:blipFill>
        <p:spPr>
          <a:xfrm>
            <a:off x="539552" y="1700808"/>
            <a:ext cx="7734300" cy="4324350"/>
          </a:xfrm>
          <a:prstGeom prst="rect">
            <a:avLst/>
          </a:prstGeom>
        </p:spPr>
      </p:pic>
    </p:spTree>
    <p:extLst>
      <p:ext uri="{BB962C8B-B14F-4D97-AF65-F5344CB8AC3E}">
        <p14:creationId xmlns:p14="http://schemas.microsoft.com/office/powerpoint/2010/main" val="3644092105"/>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a:t>
            </a:r>
            <a:r>
              <a:rPr lang="zh-CN" altLang="en-US" dirty="0"/>
              <a:t>存储</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en-US" altLang="zh-CN" sz="2000" dirty="0" err="1" smtClean="0"/>
              <a:t>JanusGraph</a:t>
            </a:r>
            <a:r>
              <a:rPr lang="zh-CN" altLang="en-US" sz="2000" dirty="0" smtClean="0"/>
              <a:t>体系结构</a:t>
            </a:r>
            <a:endParaRPr lang="en-US" altLang="zh-CN" sz="2000" kern="0" dirty="0">
              <a:latin typeface="+mj-ea"/>
              <a:ea typeface="+mj-ea"/>
            </a:endParaRPr>
          </a:p>
          <a:p>
            <a:pPr marL="0" indent="0">
              <a:buClrTx/>
              <a:buFont typeface="Wingdings" pitchFamily="2" charset="2"/>
              <a:buNone/>
            </a:pPr>
            <a:endParaRPr lang="en-US" altLang="zh-CN" sz="2000" kern="0" dirty="0" smtClean="0">
              <a:latin typeface="+mj-ea"/>
              <a:ea typeface="+mj-ea"/>
            </a:endParaRPr>
          </a:p>
        </p:txBody>
      </p:sp>
      <p:pic>
        <p:nvPicPr>
          <p:cNvPr id="3" name="图片 2"/>
          <p:cNvPicPr>
            <a:picLocks noChangeAspect="1"/>
          </p:cNvPicPr>
          <p:nvPr/>
        </p:nvPicPr>
        <p:blipFill>
          <a:blip r:embed="rId3"/>
          <a:stretch>
            <a:fillRect/>
          </a:stretch>
        </p:blipFill>
        <p:spPr>
          <a:xfrm>
            <a:off x="549749" y="1495874"/>
            <a:ext cx="7800975" cy="4943475"/>
          </a:xfrm>
          <a:prstGeom prst="rect">
            <a:avLst/>
          </a:prstGeom>
        </p:spPr>
      </p:pic>
    </p:spTree>
    <p:extLst>
      <p:ext uri="{BB962C8B-B14F-4D97-AF65-F5344CB8AC3E}">
        <p14:creationId xmlns:p14="http://schemas.microsoft.com/office/powerpoint/2010/main" val="166480691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a:t>
            </a:r>
            <a:r>
              <a:rPr lang="zh-CN" altLang="en-US" dirty="0"/>
              <a:t>存储</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9"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Font typeface="Wingdings" pitchFamily="2" charset="2"/>
              <a:buNone/>
            </a:pPr>
            <a:r>
              <a:rPr lang="en-US" altLang="zh-CN" sz="2000" kern="0" dirty="0" smtClean="0">
                <a:latin typeface="+mj-ea"/>
                <a:ea typeface="+mj-ea"/>
              </a:rPr>
              <a:t>Apache Jena</a:t>
            </a:r>
            <a:r>
              <a:rPr lang="zh-CN" altLang="en-US" sz="2000" kern="0" dirty="0" smtClean="0">
                <a:latin typeface="+mj-ea"/>
                <a:ea typeface="+mj-ea"/>
              </a:rPr>
              <a:t>实践</a:t>
            </a:r>
            <a:endParaRPr lang="en-US" altLang="zh-CN" sz="2000" kern="0" dirty="0" smtClean="0">
              <a:latin typeface="+mj-ea"/>
              <a:ea typeface="+mj-ea"/>
            </a:endParaRPr>
          </a:p>
          <a:p>
            <a:pPr marL="0" indent="0">
              <a:buClrTx/>
              <a:buFont typeface="Wingdings" pitchFamily="2" charset="2"/>
              <a:buNone/>
            </a:pPr>
            <a:endParaRPr lang="en-US" altLang="zh-CN" sz="2000" kern="0" dirty="0">
              <a:latin typeface="+mj-ea"/>
              <a:ea typeface="+mj-ea"/>
            </a:endParaRPr>
          </a:p>
          <a:p>
            <a:pPr>
              <a:buClrTx/>
              <a:buFont typeface="Arial" panose="020B0604020202020204" pitchFamily="34" charset="0"/>
              <a:buChar char="•"/>
            </a:pPr>
            <a:r>
              <a:rPr lang="zh-CN" altLang="en-US" sz="1600" dirty="0">
                <a:latin typeface="+mj-ea"/>
                <a:ea typeface="+mj-ea"/>
              </a:rPr>
              <a:t>将</a:t>
            </a:r>
            <a:r>
              <a:rPr lang="en-US" altLang="zh-CN" sz="1600" dirty="0">
                <a:latin typeface="+mj-ea"/>
                <a:ea typeface="+mj-ea"/>
              </a:rPr>
              <a:t>RDF</a:t>
            </a:r>
            <a:r>
              <a:rPr lang="zh-CN" altLang="en-US" sz="1600" dirty="0">
                <a:latin typeface="+mj-ea"/>
                <a:ea typeface="+mj-ea"/>
              </a:rPr>
              <a:t>数据转换以</a:t>
            </a:r>
            <a:r>
              <a:rPr lang="en-US" altLang="zh-CN" sz="1600" dirty="0">
                <a:latin typeface="+mj-ea"/>
                <a:ea typeface="+mj-ea"/>
              </a:rPr>
              <a:t>TDB</a:t>
            </a:r>
            <a:r>
              <a:rPr lang="zh-CN" altLang="en-US" sz="1600" dirty="0">
                <a:latin typeface="+mj-ea"/>
                <a:ea typeface="+mj-ea"/>
              </a:rPr>
              <a:t>的方式</a:t>
            </a:r>
            <a:r>
              <a:rPr lang="zh-CN" altLang="en-US" sz="1600" dirty="0" smtClean="0">
                <a:latin typeface="+mj-ea"/>
                <a:ea typeface="+mj-ea"/>
              </a:rPr>
              <a:t>存储</a:t>
            </a:r>
            <a:endParaRPr lang="en-US" altLang="zh-CN" sz="1600" dirty="0" smtClean="0">
              <a:latin typeface="+mj-ea"/>
              <a:ea typeface="+mj-ea"/>
            </a:endParaRPr>
          </a:p>
          <a:p>
            <a:pPr marL="0" indent="0">
              <a:buClrTx/>
              <a:buNone/>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tdbloader.bat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loc</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="D:\nlp\apache-jena-3.16.0\tdb" "D:\nlp\kg-tourist.nt"</a:t>
            </a:r>
          </a:p>
          <a:p>
            <a:pPr marL="0" indent="0">
              <a:buClrTx/>
              <a:buNone/>
            </a:pPr>
            <a:endParaRPr lang="zh-CN" altLang="en-US" sz="1600" dirty="0">
              <a:latin typeface="宋体" panose="02010600030101010101" pitchFamily="2" charset="-122"/>
              <a:ea typeface="宋体" panose="02010600030101010101" pitchFamily="2" charset="-122"/>
            </a:endParaRPr>
          </a:p>
          <a:p>
            <a:pPr marL="0" indent="0">
              <a:buClrTx/>
              <a:buFont typeface="Wingdings" pitchFamily="2" charset="2"/>
              <a:buNone/>
            </a:pPr>
            <a:endParaRPr lang="en-US" altLang="zh-CN" sz="2000" kern="0" dirty="0" smtClean="0">
              <a:latin typeface="+mj-ea"/>
              <a:ea typeface="+mj-ea"/>
            </a:endParaRPr>
          </a:p>
        </p:txBody>
      </p:sp>
      <p:pic>
        <p:nvPicPr>
          <p:cNvPr id="5" name="图片 4"/>
          <p:cNvPicPr>
            <a:picLocks noChangeAspect="1"/>
          </p:cNvPicPr>
          <p:nvPr/>
        </p:nvPicPr>
        <p:blipFill rotWithShape="1">
          <a:blip r:embed="rId3"/>
          <a:srcRect r="25738"/>
          <a:stretch/>
        </p:blipFill>
        <p:spPr>
          <a:xfrm>
            <a:off x="550701" y="3406328"/>
            <a:ext cx="3600400" cy="2695575"/>
          </a:xfrm>
          <a:prstGeom prst="rect">
            <a:avLst/>
          </a:prstGeom>
        </p:spPr>
      </p:pic>
      <p:sp>
        <p:nvSpPr>
          <p:cNvPr id="7" name="矩形 6"/>
          <p:cNvSpPr/>
          <p:nvPr/>
        </p:nvSpPr>
        <p:spPr>
          <a:xfrm>
            <a:off x="683568" y="5013176"/>
            <a:ext cx="720080" cy="2160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rotWithShape="1">
          <a:blip r:embed="rId4"/>
          <a:srcRect l="4497"/>
          <a:stretch/>
        </p:blipFill>
        <p:spPr>
          <a:xfrm>
            <a:off x="4427376" y="3439606"/>
            <a:ext cx="4248150" cy="2362200"/>
          </a:xfrm>
          <a:prstGeom prst="rect">
            <a:avLst/>
          </a:prstGeom>
        </p:spPr>
      </p:pic>
      <p:pic>
        <p:nvPicPr>
          <p:cNvPr id="13" name="图片 12"/>
          <p:cNvPicPr>
            <a:picLocks noChangeAspect="1"/>
          </p:cNvPicPr>
          <p:nvPr/>
        </p:nvPicPr>
        <p:blipFill>
          <a:blip r:embed="rId5"/>
          <a:stretch>
            <a:fillRect/>
          </a:stretch>
        </p:blipFill>
        <p:spPr>
          <a:xfrm>
            <a:off x="550701" y="2904939"/>
            <a:ext cx="8124825" cy="200025"/>
          </a:xfrm>
          <a:prstGeom prst="rect">
            <a:avLst/>
          </a:prstGeom>
        </p:spPr>
      </p:pic>
    </p:spTree>
    <p:extLst>
      <p:ext uri="{BB962C8B-B14F-4D97-AF65-F5344CB8AC3E}">
        <p14:creationId xmlns:p14="http://schemas.microsoft.com/office/powerpoint/2010/main" val="1820759130"/>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a:t>
            </a:r>
            <a:r>
              <a:rPr lang="zh-CN" altLang="en-US" dirty="0"/>
              <a:t>存储</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9"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Font typeface="Wingdings" pitchFamily="2" charset="2"/>
              <a:buNone/>
            </a:pPr>
            <a:r>
              <a:rPr lang="en-US" altLang="zh-CN" sz="2000" kern="0" dirty="0" smtClean="0">
                <a:latin typeface="+mj-ea"/>
                <a:ea typeface="+mj-ea"/>
              </a:rPr>
              <a:t>Apache Jena</a:t>
            </a:r>
            <a:r>
              <a:rPr lang="zh-CN" altLang="en-US" sz="2000" kern="0" dirty="0" smtClean="0">
                <a:latin typeface="+mj-ea"/>
                <a:ea typeface="+mj-ea"/>
              </a:rPr>
              <a:t>实践</a:t>
            </a:r>
            <a:endParaRPr lang="en-US" altLang="zh-CN" sz="2000" kern="0" dirty="0" smtClean="0">
              <a:latin typeface="+mj-ea"/>
              <a:ea typeface="+mj-ea"/>
            </a:endParaRPr>
          </a:p>
          <a:p>
            <a:pPr marL="0" indent="0">
              <a:buClrTx/>
              <a:buFont typeface="Wingdings" pitchFamily="2" charset="2"/>
              <a:buNone/>
            </a:pPr>
            <a:endParaRPr lang="en-US" altLang="zh-CN" sz="2000" kern="0" dirty="0">
              <a:latin typeface="+mj-ea"/>
              <a:ea typeface="+mj-ea"/>
            </a:endParaRPr>
          </a:p>
          <a:p>
            <a:pPr>
              <a:buClrTx/>
              <a:buFont typeface="Arial" panose="020B0604020202020204" pitchFamily="34" charset="0"/>
              <a:buChar char="•"/>
            </a:pPr>
            <a:r>
              <a:rPr lang="zh-CN" altLang="en-US" sz="1600" dirty="0">
                <a:latin typeface="+mj-ea"/>
                <a:ea typeface="+mj-ea"/>
              </a:rPr>
              <a:t>运行</a:t>
            </a:r>
            <a:r>
              <a:rPr lang="en-US" altLang="zh-CN" sz="1600" dirty="0" err="1">
                <a:latin typeface="+mj-ea"/>
                <a:ea typeface="+mj-ea"/>
              </a:rPr>
              <a:t>fuseki</a:t>
            </a:r>
            <a:r>
              <a:rPr lang="zh-CN" altLang="en-US" sz="1600" dirty="0" smtClean="0">
                <a:latin typeface="+mj-ea"/>
                <a:ea typeface="+mj-ea"/>
              </a:rPr>
              <a:t>服务器</a:t>
            </a:r>
            <a:endParaRPr lang="en-US" altLang="zh-CN" sz="1600" dirty="0">
              <a:latin typeface="+mj-ea"/>
              <a:ea typeface="+mj-ea"/>
            </a:endParaRPr>
          </a:p>
          <a:p>
            <a:pPr marL="0" indent="0">
              <a:buClrTx/>
              <a:buNone/>
            </a:pPr>
            <a:endParaRPr lang="zh-CN" altLang="en-US" sz="1600" dirty="0">
              <a:latin typeface="宋体" panose="02010600030101010101" pitchFamily="2" charset="-122"/>
              <a:ea typeface="宋体" panose="02010600030101010101" pitchFamily="2" charset="-122"/>
            </a:endParaRPr>
          </a:p>
          <a:p>
            <a:pPr marL="0" indent="0">
              <a:buClrTx/>
              <a:buFont typeface="Wingdings" pitchFamily="2" charset="2"/>
              <a:buNone/>
            </a:pPr>
            <a:endParaRPr lang="en-US" altLang="zh-CN" sz="2000" kern="0" dirty="0" smtClean="0">
              <a:latin typeface="+mj-ea"/>
              <a:ea typeface="+mj-ea"/>
            </a:endParaRPr>
          </a:p>
        </p:txBody>
      </p:sp>
      <p:pic>
        <p:nvPicPr>
          <p:cNvPr id="3" name="图片 2"/>
          <p:cNvPicPr>
            <a:picLocks noChangeAspect="1"/>
          </p:cNvPicPr>
          <p:nvPr/>
        </p:nvPicPr>
        <p:blipFill>
          <a:blip r:embed="rId3"/>
          <a:stretch>
            <a:fillRect/>
          </a:stretch>
        </p:blipFill>
        <p:spPr>
          <a:xfrm>
            <a:off x="786606" y="2396455"/>
            <a:ext cx="7648575" cy="2162175"/>
          </a:xfrm>
          <a:prstGeom prst="rect">
            <a:avLst/>
          </a:prstGeom>
        </p:spPr>
      </p:pic>
      <p:pic>
        <p:nvPicPr>
          <p:cNvPr id="6" name="图片 5"/>
          <p:cNvPicPr>
            <a:picLocks noChangeAspect="1"/>
          </p:cNvPicPr>
          <p:nvPr/>
        </p:nvPicPr>
        <p:blipFill>
          <a:blip r:embed="rId4"/>
          <a:stretch>
            <a:fillRect/>
          </a:stretch>
        </p:blipFill>
        <p:spPr>
          <a:xfrm>
            <a:off x="4355976" y="4799375"/>
            <a:ext cx="4343400" cy="1390650"/>
          </a:xfrm>
          <a:prstGeom prst="rect">
            <a:avLst/>
          </a:prstGeom>
        </p:spPr>
      </p:pic>
      <p:sp>
        <p:nvSpPr>
          <p:cNvPr id="8" name="矩形 7"/>
          <p:cNvSpPr/>
          <p:nvPr/>
        </p:nvSpPr>
        <p:spPr>
          <a:xfrm>
            <a:off x="4499992" y="5629151"/>
            <a:ext cx="1008112" cy="2160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86606" y="5192242"/>
            <a:ext cx="3281338" cy="584775"/>
          </a:xfrm>
          <a:prstGeom prst="rect">
            <a:avLst/>
          </a:prstGeom>
          <a:noFill/>
        </p:spPr>
        <p:txBody>
          <a:bodyPr wrap="square" rtlCol="0">
            <a:spAutoFit/>
          </a:bodyPr>
          <a:lstStyle/>
          <a:p>
            <a:r>
              <a:rPr lang="en-US" altLang="zh-CN" sz="1600" dirty="0" err="1">
                <a:latin typeface="宋体" panose="02010600030101010101" pitchFamily="2" charset="-122"/>
              </a:rPr>
              <a:t>Fuseki</a:t>
            </a:r>
            <a:r>
              <a:rPr lang="zh-CN" altLang="en-US" sz="1600" dirty="0">
                <a:latin typeface="宋体" panose="02010600030101010101" pitchFamily="2" charset="-122"/>
              </a:rPr>
              <a:t>默认的端口是</a:t>
            </a:r>
            <a:r>
              <a:rPr lang="en-US" altLang="zh-CN" sz="1600" dirty="0">
                <a:latin typeface="宋体" panose="02010600030101010101" pitchFamily="2" charset="-122"/>
              </a:rPr>
              <a:t>3030</a:t>
            </a:r>
            <a:r>
              <a:rPr lang="zh-CN" altLang="en-US" sz="1600" dirty="0">
                <a:latin typeface="宋体" panose="02010600030101010101" pitchFamily="2" charset="-122"/>
              </a:rPr>
              <a:t>，浏览器</a:t>
            </a:r>
            <a:r>
              <a:rPr lang="zh-CN" altLang="en-US" sz="1600" dirty="0" smtClean="0">
                <a:latin typeface="宋体" panose="02010600030101010101" pitchFamily="2" charset="-122"/>
              </a:rPr>
              <a:t>访问 </a:t>
            </a:r>
            <a:r>
              <a:rPr lang="en-US" altLang="zh-CN" sz="1600" dirty="0">
                <a:hlinkClick r:id="rId5"/>
              </a:rPr>
              <a:t>http://localhost:3030</a:t>
            </a:r>
            <a:endParaRPr lang="zh-CN" altLang="en-US" sz="1600" dirty="0">
              <a:solidFill>
                <a:srgbClr val="FF0000"/>
              </a:solidFill>
              <a:latin typeface="宋体" panose="02010600030101010101" pitchFamily="2" charset="-122"/>
            </a:endParaRPr>
          </a:p>
        </p:txBody>
      </p:sp>
    </p:spTree>
    <p:extLst>
      <p:ext uri="{BB962C8B-B14F-4D97-AF65-F5344CB8AC3E}">
        <p14:creationId xmlns:p14="http://schemas.microsoft.com/office/powerpoint/2010/main" val="324948390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概述</a:t>
            </a:r>
          </a:p>
        </p:txBody>
      </p:sp>
      <p:sp>
        <p:nvSpPr>
          <p:cNvPr id="5" name="内容占位符 4"/>
          <p:cNvSpPr>
            <a:spLocks noGrp="1"/>
          </p:cNvSpPr>
          <p:nvPr>
            <p:ph idx="1"/>
          </p:nvPr>
        </p:nvSpPr>
        <p:spPr/>
        <p:txBody>
          <a:bodyPr/>
          <a:lstStyle/>
          <a:p>
            <a:pPr marL="0" indent="0">
              <a:buClrTx/>
              <a:buNone/>
            </a:pPr>
            <a:r>
              <a:rPr lang="zh-CN" altLang="en-US" sz="2000" dirty="0" smtClean="0">
                <a:latin typeface="+mj-ea"/>
                <a:ea typeface="+mj-ea"/>
              </a:rPr>
              <a:t>辅助搜索</a:t>
            </a:r>
            <a:endParaRPr lang="en-US" altLang="zh-CN" sz="2000" dirty="0" smtClean="0">
              <a:latin typeface="+mj-ea"/>
              <a:ea typeface="+mj-ea"/>
            </a:endParaRPr>
          </a:p>
          <a:p>
            <a:pPr marL="0" indent="0">
              <a:buClrTx/>
              <a:buNone/>
            </a:pPr>
            <a:endParaRPr lang="en-US" altLang="zh-CN" sz="1200" dirty="0" smtClean="0">
              <a:latin typeface="+mn-ea"/>
              <a:ea typeface="+mn-ea"/>
            </a:endParaRPr>
          </a:p>
          <a:p>
            <a:pPr marL="0" indent="0">
              <a:buClrTx/>
              <a:buNone/>
            </a:pPr>
            <a:r>
              <a:rPr lang="zh-CN" altLang="en-US" sz="1600" dirty="0" smtClean="0">
                <a:latin typeface="宋体" panose="02010600030101010101" pitchFamily="2" charset="-122"/>
                <a:ea typeface="宋体" panose="02010600030101010101" pitchFamily="2" charset="-122"/>
              </a:rPr>
              <a:t>    搜索的终极目标是对万物的直接搜索，传统搜索引擎依靠网页之间的超链接实现网页的搜索，而语义搜索是直接对事物进行搜索，如人、物品、车辆、地点、事件等。这些事物可能来自文本、图片、视频、音频、</a:t>
            </a:r>
            <a:r>
              <a:rPr lang="en-US" altLang="zh-CN" sz="1600" dirty="0" err="1" smtClean="0">
                <a:latin typeface="宋体" panose="02010600030101010101" pitchFamily="2" charset="-122"/>
                <a:ea typeface="宋体" panose="02010600030101010101" pitchFamily="2" charset="-122"/>
              </a:rPr>
              <a:t>IoT</a:t>
            </a:r>
            <a:r>
              <a:rPr lang="zh-CN" altLang="en-US" sz="1600" dirty="0" smtClean="0">
                <a:latin typeface="宋体" panose="02010600030101010101" pitchFamily="2" charset="-122"/>
                <a:ea typeface="宋体" panose="02010600030101010101" pitchFamily="2" charset="-122"/>
              </a:rPr>
              <a:t>设备等各种信息资源。而知识图谱和语义技术可以描述这些事物的分类、属性和关系，使搜索引擎可以直接对事物进行索引和搜索。</a:t>
            </a: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r>
              <a:rPr lang="en-US" altLang="zh-CN" sz="2000" dirty="0">
                <a:latin typeface="+mj-ea"/>
                <a:ea typeface="+mj-ea"/>
              </a:rPr>
              <a:t> </a:t>
            </a:r>
            <a:r>
              <a:rPr lang="en-US" altLang="zh-CN" sz="2000" dirty="0" smtClean="0">
                <a:latin typeface="+mj-ea"/>
                <a:ea typeface="+mj-ea"/>
              </a:rPr>
              <a:t>   </a:t>
            </a:r>
            <a:endParaRPr lang="en-US" altLang="zh-CN" sz="2000" dirty="0">
              <a:latin typeface="+mj-ea"/>
              <a:ea typeface="+mj-ea"/>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996952"/>
            <a:ext cx="5923981" cy="3745161"/>
          </a:xfrm>
          <a:prstGeom prst="rect">
            <a:avLst/>
          </a:prstGeom>
        </p:spPr>
      </p:pic>
    </p:spTree>
    <p:extLst>
      <p:ext uri="{BB962C8B-B14F-4D97-AF65-F5344CB8AC3E}">
        <p14:creationId xmlns:p14="http://schemas.microsoft.com/office/powerpoint/2010/main" val="380897191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a:t>
            </a:r>
            <a:r>
              <a:rPr lang="zh-CN" altLang="en-US" dirty="0"/>
              <a:t>存储</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9"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Font typeface="Wingdings" pitchFamily="2" charset="2"/>
              <a:buNone/>
            </a:pPr>
            <a:r>
              <a:rPr lang="en-US" altLang="zh-CN" sz="2000" kern="0" dirty="0" smtClean="0">
                <a:latin typeface="+mj-ea"/>
                <a:ea typeface="+mj-ea"/>
              </a:rPr>
              <a:t>Apache Jena</a:t>
            </a:r>
            <a:r>
              <a:rPr lang="zh-CN" altLang="en-US" sz="2000" kern="0" dirty="0" smtClean="0">
                <a:latin typeface="+mj-ea"/>
                <a:ea typeface="+mj-ea"/>
              </a:rPr>
              <a:t>实践</a:t>
            </a:r>
            <a:endParaRPr lang="en-US" altLang="zh-CN" sz="2000" kern="0" dirty="0" smtClean="0">
              <a:latin typeface="+mj-ea"/>
              <a:ea typeface="+mj-ea"/>
            </a:endParaRPr>
          </a:p>
          <a:p>
            <a:pPr marL="0" indent="0">
              <a:buClrTx/>
              <a:buFont typeface="Wingdings" pitchFamily="2" charset="2"/>
              <a:buNone/>
            </a:pPr>
            <a:endParaRPr lang="en-US" altLang="zh-CN" sz="2000" kern="0" dirty="0">
              <a:latin typeface="+mj-ea"/>
              <a:ea typeface="+mj-ea"/>
            </a:endParaRPr>
          </a:p>
          <a:p>
            <a:pPr>
              <a:buClrTx/>
              <a:buFont typeface="Arial" panose="020B0604020202020204" pitchFamily="34" charset="0"/>
              <a:buChar char="•"/>
            </a:pPr>
            <a:r>
              <a:rPr lang="zh-CN" altLang="en-US" sz="1600" dirty="0" smtClean="0">
                <a:latin typeface="+mj-ea"/>
                <a:ea typeface="+mj-ea"/>
              </a:rPr>
              <a:t>创建数据库并上传</a:t>
            </a:r>
            <a:r>
              <a:rPr lang="en-US" altLang="zh-CN" sz="1600" dirty="0" smtClean="0">
                <a:latin typeface="+mj-ea"/>
                <a:ea typeface="+mj-ea"/>
              </a:rPr>
              <a:t>RDF</a:t>
            </a:r>
            <a:r>
              <a:rPr lang="zh-CN" altLang="en-US" sz="1600" dirty="0" smtClean="0">
                <a:latin typeface="+mj-ea"/>
                <a:ea typeface="+mj-ea"/>
              </a:rPr>
              <a:t>数据</a:t>
            </a:r>
            <a:endParaRPr lang="en-US" altLang="zh-CN" sz="1600" dirty="0" smtClean="0">
              <a:latin typeface="+mj-ea"/>
              <a:ea typeface="+mj-ea"/>
            </a:endParaRPr>
          </a:p>
          <a:p>
            <a:pPr marL="0" indent="0">
              <a:buClrTx/>
              <a:buNone/>
            </a:pPr>
            <a:endParaRPr lang="en-US" altLang="zh-CN" sz="1600" dirty="0" smtClean="0">
              <a:latin typeface="+mj-ea"/>
              <a:ea typeface="+mj-ea"/>
            </a:endParaRPr>
          </a:p>
          <a:p>
            <a:pPr marL="0" indent="0">
              <a:buClrTx/>
              <a:buFont typeface="Wingdings" pitchFamily="2" charset="2"/>
              <a:buNone/>
            </a:pPr>
            <a:endParaRPr lang="en-US" altLang="zh-CN" sz="2000" kern="0" dirty="0" smtClean="0">
              <a:latin typeface="+mj-ea"/>
              <a:ea typeface="+mj-ea"/>
            </a:endParaRPr>
          </a:p>
        </p:txBody>
      </p:sp>
      <p:pic>
        <p:nvPicPr>
          <p:cNvPr id="3" name="图片 2"/>
          <p:cNvPicPr>
            <a:picLocks noChangeAspect="1"/>
          </p:cNvPicPr>
          <p:nvPr/>
        </p:nvPicPr>
        <p:blipFill rotWithShape="1">
          <a:blip r:embed="rId3"/>
          <a:srcRect r="61933" b="32258"/>
          <a:stretch/>
        </p:blipFill>
        <p:spPr>
          <a:xfrm>
            <a:off x="827583" y="2426627"/>
            <a:ext cx="2808313" cy="1816761"/>
          </a:xfrm>
          <a:prstGeom prst="rect">
            <a:avLst/>
          </a:prstGeom>
        </p:spPr>
      </p:pic>
      <p:pic>
        <p:nvPicPr>
          <p:cNvPr id="6" name="图片 5"/>
          <p:cNvPicPr>
            <a:picLocks noChangeAspect="1"/>
          </p:cNvPicPr>
          <p:nvPr/>
        </p:nvPicPr>
        <p:blipFill rotWithShape="1">
          <a:blip r:embed="rId4"/>
          <a:srcRect r="24401"/>
          <a:stretch/>
        </p:blipFill>
        <p:spPr>
          <a:xfrm>
            <a:off x="827583" y="4437112"/>
            <a:ext cx="7128792" cy="2209800"/>
          </a:xfrm>
          <a:prstGeom prst="rect">
            <a:avLst/>
          </a:prstGeom>
        </p:spPr>
      </p:pic>
      <p:pic>
        <p:nvPicPr>
          <p:cNvPr id="11" name="图片 10"/>
          <p:cNvPicPr>
            <a:picLocks noChangeAspect="1"/>
          </p:cNvPicPr>
          <p:nvPr/>
        </p:nvPicPr>
        <p:blipFill rotWithShape="1">
          <a:blip r:embed="rId5"/>
          <a:srcRect l="821" r="3828"/>
          <a:stretch/>
        </p:blipFill>
        <p:spPr>
          <a:xfrm>
            <a:off x="3923046" y="1665379"/>
            <a:ext cx="5033016" cy="2674871"/>
          </a:xfrm>
          <a:prstGeom prst="rect">
            <a:avLst/>
          </a:prstGeom>
        </p:spPr>
      </p:pic>
    </p:spTree>
    <p:extLst>
      <p:ext uri="{BB962C8B-B14F-4D97-AF65-F5344CB8AC3E}">
        <p14:creationId xmlns:p14="http://schemas.microsoft.com/office/powerpoint/2010/main" val="3789621412"/>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a:t>
            </a:r>
            <a:r>
              <a:rPr lang="zh-CN" altLang="en-US" dirty="0"/>
              <a:t>存储</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9"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Font typeface="Wingdings" pitchFamily="2" charset="2"/>
              <a:buNone/>
            </a:pPr>
            <a:r>
              <a:rPr lang="en-US" altLang="zh-CN" sz="2000" kern="0" dirty="0" smtClean="0">
                <a:latin typeface="+mj-ea"/>
                <a:ea typeface="+mj-ea"/>
              </a:rPr>
              <a:t>Apache Jena</a:t>
            </a:r>
            <a:r>
              <a:rPr lang="zh-CN" altLang="en-US" sz="2000" kern="0" dirty="0" smtClean="0">
                <a:latin typeface="+mj-ea"/>
                <a:ea typeface="+mj-ea"/>
              </a:rPr>
              <a:t>实践</a:t>
            </a:r>
            <a:endParaRPr lang="en-US" altLang="zh-CN" sz="2000" kern="0" dirty="0" smtClean="0">
              <a:latin typeface="+mj-ea"/>
              <a:ea typeface="+mj-ea"/>
            </a:endParaRPr>
          </a:p>
          <a:p>
            <a:pPr marL="0" indent="0">
              <a:buClrTx/>
              <a:buFont typeface="Wingdings" pitchFamily="2" charset="2"/>
              <a:buNone/>
            </a:pPr>
            <a:endParaRPr lang="en-US" altLang="zh-CN" sz="2000" kern="0" dirty="0">
              <a:latin typeface="+mj-ea"/>
              <a:ea typeface="+mj-ea"/>
            </a:endParaRPr>
          </a:p>
          <a:p>
            <a:pPr>
              <a:buClrTx/>
              <a:buFont typeface="Arial" panose="020B0604020202020204" pitchFamily="34" charset="0"/>
              <a:buChar char="•"/>
            </a:pPr>
            <a:r>
              <a:rPr lang="zh-CN" altLang="en-US" sz="1600" dirty="0">
                <a:latin typeface="+mj-ea"/>
                <a:ea typeface="+mj-ea"/>
              </a:rPr>
              <a:t>查询数据</a:t>
            </a:r>
            <a:endParaRPr lang="en-US" altLang="zh-CN" sz="1600" dirty="0" smtClean="0">
              <a:latin typeface="+mj-ea"/>
              <a:ea typeface="+mj-ea"/>
            </a:endParaRPr>
          </a:p>
          <a:p>
            <a:pPr marL="0" indent="0">
              <a:buClrTx/>
              <a:buNone/>
            </a:pPr>
            <a:endParaRPr lang="en-US" altLang="zh-CN" sz="1600" dirty="0" smtClean="0">
              <a:latin typeface="+mj-ea"/>
              <a:ea typeface="+mj-ea"/>
            </a:endParaRPr>
          </a:p>
          <a:p>
            <a:pPr marL="0" indent="0">
              <a:buClrTx/>
              <a:buFont typeface="Wingdings" pitchFamily="2" charset="2"/>
              <a:buNone/>
            </a:pPr>
            <a:endParaRPr lang="en-US" altLang="zh-CN" sz="2000" kern="0" dirty="0" smtClean="0">
              <a:latin typeface="+mj-ea"/>
              <a:ea typeface="+mj-ea"/>
            </a:endParaRPr>
          </a:p>
        </p:txBody>
      </p:sp>
      <p:pic>
        <p:nvPicPr>
          <p:cNvPr id="3" name="图片 2"/>
          <p:cNvPicPr>
            <a:picLocks noChangeAspect="1"/>
          </p:cNvPicPr>
          <p:nvPr/>
        </p:nvPicPr>
        <p:blipFill>
          <a:blip r:embed="rId3"/>
          <a:stretch>
            <a:fillRect/>
          </a:stretch>
        </p:blipFill>
        <p:spPr>
          <a:xfrm>
            <a:off x="539552" y="2420888"/>
            <a:ext cx="7843943" cy="4176464"/>
          </a:xfrm>
          <a:prstGeom prst="rect">
            <a:avLst/>
          </a:prstGeom>
        </p:spPr>
      </p:pic>
    </p:spTree>
    <p:extLst>
      <p:ext uri="{BB962C8B-B14F-4D97-AF65-F5344CB8AC3E}">
        <p14:creationId xmlns:p14="http://schemas.microsoft.com/office/powerpoint/2010/main" val="112496222"/>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a:t>
            </a:r>
            <a:r>
              <a:rPr lang="zh-CN" altLang="en-US" dirty="0"/>
              <a:t>存储</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9"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Font typeface="Wingdings" pitchFamily="2" charset="2"/>
              <a:buNone/>
            </a:pPr>
            <a:r>
              <a:rPr lang="en-US" altLang="zh-CN" sz="2000" kern="0" dirty="0" smtClean="0">
                <a:latin typeface="+mj-ea"/>
                <a:ea typeface="+mj-ea"/>
              </a:rPr>
              <a:t>Apache Jena</a:t>
            </a:r>
            <a:r>
              <a:rPr lang="zh-CN" altLang="en-US" sz="2000" kern="0" dirty="0" smtClean="0">
                <a:latin typeface="+mj-ea"/>
                <a:ea typeface="+mj-ea"/>
              </a:rPr>
              <a:t>实践</a:t>
            </a:r>
            <a:endParaRPr lang="en-US" altLang="zh-CN" sz="2000" kern="0" dirty="0" smtClean="0">
              <a:latin typeface="+mj-ea"/>
              <a:ea typeface="+mj-ea"/>
            </a:endParaRPr>
          </a:p>
          <a:p>
            <a:pPr marL="0" indent="0">
              <a:buClrTx/>
              <a:buFont typeface="Wingdings" pitchFamily="2" charset="2"/>
              <a:buNone/>
            </a:pPr>
            <a:endParaRPr lang="en-US" altLang="zh-CN" sz="2000" kern="0" dirty="0">
              <a:latin typeface="+mj-ea"/>
              <a:ea typeface="+mj-ea"/>
            </a:endParaRPr>
          </a:p>
          <a:p>
            <a:pPr>
              <a:buClrTx/>
              <a:buFont typeface="Arial" panose="020B0604020202020204" pitchFamily="34" charset="0"/>
              <a:buChar char="•"/>
            </a:pPr>
            <a:r>
              <a:rPr lang="zh-CN" altLang="en-US" sz="1600" dirty="0">
                <a:latin typeface="+mj-ea"/>
                <a:ea typeface="+mj-ea"/>
              </a:rPr>
              <a:t>查询数据</a:t>
            </a:r>
            <a:endParaRPr lang="en-US" altLang="zh-CN" sz="1600" dirty="0" smtClean="0">
              <a:latin typeface="+mj-ea"/>
              <a:ea typeface="+mj-ea"/>
            </a:endParaRPr>
          </a:p>
          <a:p>
            <a:pPr marL="0" indent="0">
              <a:buClrTx/>
              <a:buNone/>
            </a:pPr>
            <a:endParaRPr lang="en-US" altLang="zh-CN" sz="1600" dirty="0" smtClean="0">
              <a:latin typeface="+mj-ea"/>
              <a:ea typeface="+mj-ea"/>
            </a:endParaRPr>
          </a:p>
          <a:p>
            <a:pPr marL="0" indent="0">
              <a:buClrTx/>
              <a:buFont typeface="Wingdings" pitchFamily="2" charset="2"/>
              <a:buNone/>
            </a:pPr>
            <a:endParaRPr lang="en-US" altLang="zh-CN" sz="2000" kern="0" dirty="0" smtClean="0">
              <a:latin typeface="+mj-ea"/>
              <a:ea typeface="+mj-ea"/>
            </a:endParaRPr>
          </a:p>
        </p:txBody>
      </p:sp>
      <p:pic>
        <p:nvPicPr>
          <p:cNvPr id="7" name="图片 6"/>
          <p:cNvPicPr>
            <a:picLocks noChangeAspect="1"/>
          </p:cNvPicPr>
          <p:nvPr/>
        </p:nvPicPr>
        <p:blipFill>
          <a:blip r:embed="rId3"/>
          <a:stretch>
            <a:fillRect/>
          </a:stretch>
        </p:blipFill>
        <p:spPr>
          <a:xfrm>
            <a:off x="129381" y="2492896"/>
            <a:ext cx="8963025" cy="3362325"/>
          </a:xfrm>
          <a:prstGeom prst="rect">
            <a:avLst/>
          </a:prstGeom>
        </p:spPr>
      </p:pic>
    </p:spTree>
    <p:extLst>
      <p:ext uri="{BB962C8B-B14F-4D97-AF65-F5344CB8AC3E}">
        <p14:creationId xmlns:p14="http://schemas.microsoft.com/office/powerpoint/2010/main" val="1405892925"/>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a:t>
            </a:r>
            <a:r>
              <a:rPr lang="zh-CN" altLang="en-US" dirty="0"/>
              <a:t>存储</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Font typeface="Wingdings" pitchFamily="2" charset="2"/>
              <a:buNone/>
            </a:pPr>
            <a:r>
              <a:rPr lang="zh-CN" altLang="en-US" sz="2000" kern="0" dirty="0" smtClean="0">
                <a:latin typeface="+mj-ea"/>
                <a:ea typeface="+mj-ea"/>
              </a:rPr>
              <a:t>知识图谱数据库的索引</a:t>
            </a:r>
            <a:endParaRPr lang="en-US" altLang="zh-CN" sz="2000" kern="0" dirty="0" smtClean="0">
              <a:latin typeface="+mj-ea"/>
              <a:ea typeface="+mj-ea"/>
            </a:endParaRPr>
          </a:p>
        </p:txBody>
      </p:sp>
      <p:pic>
        <p:nvPicPr>
          <p:cNvPr id="7" name="图片 6"/>
          <p:cNvPicPr>
            <a:picLocks noChangeAspect="1"/>
          </p:cNvPicPr>
          <p:nvPr/>
        </p:nvPicPr>
        <p:blipFill>
          <a:blip r:embed="rId3"/>
          <a:stretch>
            <a:fillRect/>
          </a:stretch>
        </p:blipFill>
        <p:spPr>
          <a:xfrm>
            <a:off x="157956" y="2132856"/>
            <a:ext cx="8905875" cy="3009900"/>
          </a:xfrm>
          <a:prstGeom prst="rect">
            <a:avLst/>
          </a:prstGeom>
        </p:spPr>
      </p:pic>
    </p:spTree>
    <p:extLst>
      <p:ext uri="{BB962C8B-B14F-4D97-AF65-F5344CB8AC3E}">
        <p14:creationId xmlns:p14="http://schemas.microsoft.com/office/powerpoint/2010/main" val="169889108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a:t>
            </a:r>
            <a:r>
              <a:rPr lang="zh-CN" altLang="en-US" dirty="0"/>
              <a:t>存储</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Font typeface="Wingdings" pitchFamily="2" charset="2"/>
              <a:buNone/>
            </a:pPr>
            <a:r>
              <a:rPr lang="zh-CN" altLang="en-US" sz="2000" kern="0" dirty="0" smtClean="0">
                <a:latin typeface="+mj-ea"/>
                <a:ea typeface="+mj-ea"/>
              </a:rPr>
              <a:t>知识图谱数据库的索引</a:t>
            </a:r>
            <a:endParaRPr lang="en-US" altLang="zh-CN" sz="2000" kern="0" dirty="0" smtClean="0">
              <a:latin typeface="+mj-ea"/>
              <a:ea typeface="+mj-ea"/>
            </a:endParaRPr>
          </a:p>
          <a:p>
            <a:pPr marL="0" indent="0">
              <a:buClrTx/>
              <a:buFont typeface="Wingdings" pitchFamily="2" charset="2"/>
              <a:buNone/>
            </a:pPr>
            <a:endParaRPr lang="en-US" altLang="zh-CN" sz="2000" kern="0" dirty="0">
              <a:latin typeface="+mj-ea"/>
              <a:ea typeface="+mj-ea"/>
            </a:endParaRPr>
          </a:p>
          <a:p>
            <a:pPr>
              <a:buClrTx/>
            </a:pPr>
            <a:r>
              <a:rPr lang="zh-CN" altLang="en-US" sz="1800" kern="0" dirty="0" smtClean="0">
                <a:latin typeface="+mj-ea"/>
                <a:ea typeface="+mj-ea"/>
              </a:rPr>
              <a:t>基于路径的索引</a:t>
            </a:r>
            <a:endParaRPr lang="en-US" altLang="zh-CN" sz="1800" kern="0" dirty="0" smtClean="0">
              <a:latin typeface="+mj-ea"/>
              <a:ea typeface="+mj-ea"/>
            </a:endParaRPr>
          </a:p>
          <a:p>
            <a:pPr marL="0" indent="0">
              <a:buClrTx/>
              <a:buNone/>
            </a:pPr>
            <a:r>
              <a:rPr lang="en-US" altLang="zh-CN" sz="1800" kern="0" dirty="0" smtClean="0">
                <a:latin typeface="+mj-ea"/>
                <a:ea typeface="+mj-ea"/>
              </a:rPr>
              <a:t>     </a:t>
            </a:r>
            <a:r>
              <a:rPr lang="zh-CN" altLang="en-US" sz="1600" kern="0" dirty="0" smtClean="0">
                <a:latin typeface="宋体" panose="02010600030101010101" pitchFamily="2" charset="-122"/>
                <a:ea typeface="宋体" panose="02010600030101010101" pitchFamily="2" charset="-122"/>
              </a:rPr>
              <a:t>将图中长度小于或等于一个固定长度的全部路径</a:t>
            </a:r>
            <a:endParaRPr lang="en-US" altLang="zh-CN" sz="1600" kern="0" dirty="0" smtClean="0">
              <a:latin typeface="宋体" panose="02010600030101010101" pitchFamily="2" charset="-122"/>
              <a:ea typeface="宋体" panose="02010600030101010101" pitchFamily="2" charset="-122"/>
            </a:endParaRPr>
          </a:p>
          <a:p>
            <a:pPr marL="0" indent="0">
              <a:buClrTx/>
              <a:buNone/>
            </a:pPr>
            <a:r>
              <a:rPr lang="zh-CN" altLang="en-US" sz="1600" kern="0" dirty="0" smtClean="0">
                <a:latin typeface="宋体" panose="02010600030101010101" pitchFamily="2" charset="-122"/>
                <a:ea typeface="宋体" panose="02010600030101010101" pitchFamily="2" charset="-122"/>
              </a:rPr>
              <a:t>构建为索引结构。关键字可以是组成路径的边上的</a:t>
            </a:r>
            <a:endParaRPr lang="en-US" altLang="zh-CN" sz="1600" kern="0" dirty="0" smtClean="0">
              <a:latin typeface="宋体" panose="02010600030101010101" pitchFamily="2" charset="-122"/>
              <a:ea typeface="宋体" panose="02010600030101010101" pitchFamily="2" charset="-122"/>
            </a:endParaRPr>
          </a:p>
          <a:p>
            <a:pPr marL="0" indent="0">
              <a:buClrTx/>
              <a:buNone/>
            </a:pPr>
            <a:r>
              <a:rPr lang="zh-CN" altLang="en-US" sz="1600" kern="0" dirty="0" smtClean="0">
                <a:latin typeface="宋体" panose="02010600030101010101" pitchFamily="2" charset="-122"/>
                <a:ea typeface="宋体" panose="02010600030101010101" pitchFamily="2" charset="-122"/>
              </a:rPr>
              <a:t>标签序列，值为路径经过的节点</a:t>
            </a:r>
            <a:r>
              <a:rPr lang="en-US" altLang="zh-CN" sz="1600" kern="0" dirty="0" smtClean="0">
                <a:latin typeface="宋体" panose="02010600030101010101" pitchFamily="2" charset="-122"/>
                <a:ea typeface="宋体" panose="02010600030101010101" pitchFamily="2" charset="-122"/>
              </a:rPr>
              <a:t>id</a:t>
            </a:r>
            <a:r>
              <a:rPr lang="zh-CN" altLang="en-US" sz="1600" kern="0" dirty="0" smtClean="0">
                <a:latin typeface="宋体" panose="02010600030101010101" pitchFamily="2" charset="-122"/>
                <a:ea typeface="宋体" panose="02010600030101010101" pitchFamily="2" charset="-122"/>
              </a:rPr>
              <a:t>序列。</a:t>
            </a:r>
            <a:endParaRPr lang="en-US" altLang="zh-CN" sz="1600" kern="0" dirty="0">
              <a:latin typeface="宋体" panose="02010600030101010101" pitchFamily="2" charset="-122"/>
              <a:ea typeface="宋体" panose="02010600030101010101" pitchFamily="2" charset="-122"/>
            </a:endParaRPr>
          </a:p>
          <a:p>
            <a:pPr marL="0" indent="0">
              <a:buClrTx/>
              <a:buNone/>
            </a:pPr>
            <a:endParaRPr lang="en-US" altLang="zh-CN" sz="1800" kern="0" dirty="0" smtClean="0">
              <a:latin typeface="+mj-ea"/>
              <a:ea typeface="+mj-ea"/>
            </a:endParaRPr>
          </a:p>
          <a:p>
            <a:pPr marL="0" indent="0">
              <a:buClrTx/>
              <a:buNone/>
            </a:pPr>
            <a:endParaRPr lang="en-US" altLang="zh-CN" sz="1800" kern="0" dirty="0" smtClean="0">
              <a:latin typeface="+mj-ea"/>
              <a:ea typeface="+mj-ea"/>
            </a:endParaRPr>
          </a:p>
          <a:p>
            <a:pPr>
              <a:buClrTx/>
            </a:pPr>
            <a:r>
              <a:rPr lang="zh-CN" altLang="en-US" sz="1800" kern="0" dirty="0" smtClean="0">
                <a:latin typeface="+mj-ea"/>
                <a:ea typeface="+mj-ea"/>
              </a:rPr>
              <a:t>基于子图的索引</a:t>
            </a:r>
            <a:endParaRPr lang="en-US" altLang="zh-CN" sz="1800" kern="0" dirty="0" smtClean="0">
              <a:latin typeface="+mj-ea"/>
              <a:ea typeface="+mj-ea"/>
            </a:endParaRPr>
          </a:p>
          <a:p>
            <a:pPr marL="0" indent="0">
              <a:buClrTx/>
              <a:buNone/>
            </a:pPr>
            <a:r>
              <a:rPr lang="en-US" altLang="zh-CN" sz="1800" kern="0" dirty="0">
                <a:latin typeface="+mj-ea"/>
                <a:ea typeface="+mj-ea"/>
              </a:rPr>
              <a:t> </a:t>
            </a:r>
            <a:r>
              <a:rPr lang="en-US" altLang="zh-CN" sz="1800" kern="0" dirty="0" smtClean="0">
                <a:latin typeface="+mj-ea"/>
                <a:ea typeface="+mj-ea"/>
              </a:rPr>
              <a:t>    </a:t>
            </a:r>
            <a:r>
              <a:rPr lang="zh-CN" altLang="en-US" sz="1600" kern="0" dirty="0" smtClean="0">
                <a:latin typeface="宋体" panose="02010600030101010101" pitchFamily="2" charset="-122"/>
                <a:ea typeface="宋体" panose="02010600030101010101" pitchFamily="2" charset="-122"/>
              </a:rPr>
              <a:t>将图数据中的某些子图结构信息作为关键字，</a:t>
            </a:r>
            <a:endParaRPr lang="en-US" altLang="zh-CN" sz="1600" kern="0" dirty="0" smtClean="0">
              <a:latin typeface="宋体" panose="02010600030101010101" pitchFamily="2" charset="-122"/>
              <a:ea typeface="宋体" panose="02010600030101010101" pitchFamily="2" charset="-122"/>
            </a:endParaRPr>
          </a:p>
          <a:p>
            <a:pPr marL="0" indent="0">
              <a:buClrTx/>
              <a:buNone/>
            </a:pPr>
            <a:r>
              <a:rPr lang="zh-CN" altLang="en-US" sz="1600" kern="0" dirty="0" smtClean="0">
                <a:latin typeface="宋体" panose="02010600030101010101" pitchFamily="2" charset="-122"/>
                <a:ea typeface="宋体" panose="02010600030101010101" pitchFamily="2" charset="-122"/>
              </a:rPr>
              <a:t>将该子图的实例数据作为值构建索引结构。</a:t>
            </a:r>
            <a:endParaRPr lang="en-US" altLang="zh-CN" sz="1600" kern="0" dirty="0" smtClean="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5421666" y="2234465"/>
            <a:ext cx="3467100" cy="1543050"/>
          </a:xfrm>
          <a:prstGeom prst="rect">
            <a:avLst/>
          </a:prstGeom>
        </p:spPr>
      </p:pic>
      <p:pic>
        <p:nvPicPr>
          <p:cNvPr id="6" name="图片 5"/>
          <p:cNvPicPr>
            <a:picLocks noChangeAspect="1"/>
          </p:cNvPicPr>
          <p:nvPr/>
        </p:nvPicPr>
        <p:blipFill>
          <a:blip r:embed="rId4"/>
          <a:stretch>
            <a:fillRect/>
          </a:stretch>
        </p:blipFill>
        <p:spPr>
          <a:xfrm>
            <a:off x="5421666" y="4365104"/>
            <a:ext cx="2809875" cy="1990725"/>
          </a:xfrm>
          <a:prstGeom prst="rect">
            <a:avLst/>
          </a:prstGeom>
        </p:spPr>
      </p:pic>
      <p:cxnSp>
        <p:nvCxnSpPr>
          <p:cNvPr id="9" name="直接箭头连接符 8"/>
          <p:cNvCxnSpPr/>
          <p:nvPr/>
        </p:nvCxnSpPr>
        <p:spPr>
          <a:xfrm flipH="1">
            <a:off x="5724128" y="4742426"/>
            <a:ext cx="360040" cy="48677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1" name="直接箭头连接符 10"/>
          <p:cNvCxnSpPr/>
          <p:nvPr/>
        </p:nvCxnSpPr>
        <p:spPr>
          <a:xfrm>
            <a:off x="6174798" y="4742426"/>
            <a:ext cx="485434" cy="41476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文本框 13"/>
          <p:cNvSpPr txBox="1"/>
          <p:nvPr/>
        </p:nvSpPr>
        <p:spPr>
          <a:xfrm>
            <a:off x="5544441" y="4747942"/>
            <a:ext cx="492443" cy="276999"/>
          </a:xfrm>
          <a:prstGeom prst="rect">
            <a:avLst/>
          </a:prstGeom>
          <a:noFill/>
        </p:spPr>
        <p:txBody>
          <a:bodyPr wrap="none" rtlCol="0">
            <a:spAutoFit/>
          </a:bodyPr>
          <a:lstStyle/>
          <a:p>
            <a:r>
              <a:rPr lang="zh-CN" altLang="en-US" sz="1200" dirty="0" smtClean="0">
                <a:solidFill>
                  <a:schemeClr val="bg1"/>
                </a:solidFill>
                <a:latin typeface="+mj-ea"/>
                <a:ea typeface="+mj-ea"/>
              </a:rPr>
              <a:t>认识</a:t>
            </a:r>
            <a:endParaRPr lang="zh-CN" altLang="en-US" sz="1200" dirty="0">
              <a:solidFill>
                <a:schemeClr val="bg1"/>
              </a:solidFill>
              <a:latin typeface="+mj-ea"/>
              <a:ea typeface="+mj-ea"/>
            </a:endParaRPr>
          </a:p>
        </p:txBody>
      </p:sp>
      <p:sp>
        <p:nvSpPr>
          <p:cNvPr id="15" name="文本框 14"/>
          <p:cNvSpPr txBox="1"/>
          <p:nvPr/>
        </p:nvSpPr>
        <p:spPr>
          <a:xfrm>
            <a:off x="6268576" y="4742426"/>
            <a:ext cx="492443" cy="276999"/>
          </a:xfrm>
          <a:prstGeom prst="rect">
            <a:avLst/>
          </a:prstGeom>
          <a:noFill/>
        </p:spPr>
        <p:txBody>
          <a:bodyPr wrap="none" rtlCol="0">
            <a:spAutoFit/>
          </a:bodyPr>
          <a:lstStyle/>
          <a:p>
            <a:r>
              <a:rPr lang="zh-CN" altLang="en-US" sz="1200" dirty="0" smtClean="0">
                <a:solidFill>
                  <a:schemeClr val="bg1"/>
                </a:solidFill>
                <a:latin typeface="+mj-ea"/>
                <a:ea typeface="+mj-ea"/>
              </a:rPr>
              <a:t>认识</a:t>
            </a:r>
            <a:endParaRPr lang="zh-CN" altLang="en-US" sz="1200" dirty="0">
              <a:solidFill>
                <a:schemeClr val="bg1"/>
              </a:solidFill>
              <a:latin typeface="+mj-ea"/>
              <a:ea typeface="+mj-ea"/>
            </a:endParaRPr>
          </a:p>
        </p:txBody>
      </p:sp>
      <p:sp>
        <p:nvSpPr>
          <p:cNvPr id="16" name="文本框 15"/>
          <p:cNvSpPr txBox="1"/>
          <p:nvPr/>
        </p:nvSpPr>
        <p:spPr>
          <a:xfrm>
            <a:off x="5477906" y="5515515"/>
            <a:ext cx="492443" cy="276999"/>
          </a:xfrm>
          <a:prstGeom prst="rect">
            <a:avLst/>
          </a:prstGeom>
          <a:noFill/>
        </p:spPr>
        <p:txBody>
          <a:bodyPr wrap="none" rtlCol="0">
            <a:spAutoFit/>
          </a:bodyPr>
          <a:lstStyle/>
          <a:p>
            <a:r>
              <a:rPr lang="zh-CN" altLang="en-US" sz="1200" dirty="0" smtClean="0">
                <a:solidFill>
                  <a:schemeClr val="bg1"/>
                </a:solidFill>
                <a:latin typeface="+mj-ea"/>
                <a:ea typeface="+mj-ea"/>
              </a:rPr>
              <a:t>认识</a:t>
            </a:r>
            <a:endParaRPr lang="zh-CN" altLang="en-US" sz="1200" dirty="0">
              <a:solidFill>
                <a:schemeClr val="bg1"/>
              </a:solidFill>
              <a:latin typeface="+mj-ea"/>
              <a:ea typeface="+mj-ea"/>
            </a:endParaRPr>
          </a:p>
        </p:txBody>
      </p:sp>
      <p:cxnSp>
        <p:nvCxnSpPr>
          <p:cNvPr id="17" name="直接箭头连接符 16"/>
          <p:cNvCxnSpPr/>
          <p:nvPr/>
        </p:nvCxnSpPr>
        <p:spPr>
          <a:xfrm>
            <a:off x="6163699" y="5557869"/>
            <a:ext cx="351098" cy="31940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 name="直接箭头连接符 20"/>
          <p:cNvCxnSpPr/>
          <p:nvPr/>
        </p:nvCxnSpPr>
        <p:spPr>
          <a:xfrm flipH="1">
            <a:off x="5852025" y="5606522"/>
            <a:ext cx="243058" cy="30264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4" name="直接箭头连接符 23"/>
          <p:cNvCxnSpPr/>
          <p:nvPr/>
        </p:nvCxnSpPr>
        <p:spPr>
          <a:xfrm>
            <a:off x="5841451" y="5985808"/>
            <a:ext cx="576064" cy="2285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6" name="文本框 25"/>
          <p:cNvSpPr txBox="1"/>
          <p:nvPr/>
        </p:nvSpPr>
        <p:spPr>
          <a:xfrm>
            <a:off x="6244699" y="5510453"/>
            <a:ext cx="492443" cy="276999"/>
          </a:xfrm>
          <a:prstGeom prst="rect">
            <a:avLst/>
          </a:prstGeom>
          <a:noFill/>
        </p:spPr>
        <p:txBody>
          <a:bodyPr wrap="none" rtlCol="0">
            <a:spAutoFit/>
          </a:bodyPr>
          <a:lstStyle/>
          <a:p>
            <a:r>
              <a:rPr lang="zh-CN" altLang="en-US" sz="1200" dirty="0">
                <a:solidFill>
                  <a:schemeClr val="bg1"/>
                </a:solidFill>
                <a:latin typeface="+mj-ea"/>
                <a:ea typeface="+mj-ea"/>
              </a:rPr>
              <a:t>参加</a:t>
            </a:r>
          </a:p>
        </p:txBody>
      </p:sp>
      <p:sp>
        <p:nvSpPr>
          <p:cNvPr id="27" name="文本框 26"/>
          <p:cNvSpPr txBox="1"/>
          <p:nvPr/>
        </p:nvSpPr>
        <p:spPr>
          <a:xfrm>
            <a:off x="5904148" y="6058804"/>
            <a:ext cx="502752" cy="276999"/>
          </a:xfrm>
          <a:prstGeom prst="rect">
            <a:avLst/>
          </a:prstGeom>
          <a:noFill/>
        </p:spPr>
        <p:txBody>
          <a:bodyPr wrap="square" rtlCol="0">
            <a:spAutoFit/>
          </a:bodyPr>
          <a:lstStyle/>
          <a:p>
            <a:r>
              <a:rPr lang="zh-CN" altLang="en-US" sz="1200" dirty="0">
                <a:solidFill>
                  <a:schemeClr val="bg1"/>
                </a:solidFill>
                <a:latin typeface="+mj-ea"/>
                <a:ea typeface="+mj-ea"/>
              </a:rPr>
              <a:t>参加</a:t>
            </a:r>
          </a:p>
        </p:txBody>
      </p:sp>
      <p:sp>
        <p:nvSpPr>
          <p:cNvPr id="29" name="文本框 28"/>
          <p:cNvSpPr txBox="1"/>
          <p:nvPr/>
        </p:nvSpPr>
        <p:spPr>
          <a:xfrm>
            <a:off x="5506685" y="1849256"/>
            <a:ext cx="1008112" cy="338554"/>
          </a:xfrm>
          <a:prstGeom prst="rect">
            <a:avLst/>
          </a:prstGeom>
          <a:noFill/>
        </p:spPr>
        <p:txBody>
          <a:bodyPr wrap="square" rtlCol="0">
            <a:spAutoFit/>
          </a:bodyPr>
          <a:lstStyle/>
          <a:p>
            <a:r>
              <a:rPr lang="zh-CN" altLang="en-US" sz="1600" dirty="0" smtClean="0"/>
              <a:t>关键字</a:t>
            </a:r>
            <a:endParaRPr lang="zh-CN" altLang="en-US" sz="1600" dirty="0"/>
          </a:p>
        </p:txBody>
      </p:sp>
      <p:sp>
        <p:nvSpPr>
          <p:cNvPr id="30" name="文本框 29"/>
          <p:cNvSpPr txBox="1"/>
          <p:nvPr/>
        </p:nvSpPr>
        <p:spPr>
          <a:xfrm>
            <a:off x="7138186" y="1828133"/>
            <a:ext cx="458150" cy="338554"/>
          </a:xfrm>
          <a:prstGeom prst="rect">
            <a:avLst/>
          </a:prstGeom>
          <a:noFill/>
        </p:spPr>
        <p:txBody>
          <a:bodyPr wrap="square" rtlCol="0">
            <a:spAutoFit/>
          </a:bodyPr>
          <a:lstStyle/>
          <a:p>
            <a:r>
              <a:rPr lang="zh-CN" altLang="en-US" sz="1600" dirty="0"/>
              <a:t>值</a:t>
            </a:r>
          </a:p>
        </p:txBody>
      </p:sp>
      <p:sp>
        <p:nvSpPr>
          <p:cNvPr id="31" name="文本框 30"/>
          <p:cNvSpPr txBox="1"/>
          <p:nvPr/>
        </p:nvSpPr>
        <p:spPr>
          <a:xfrm>
            <a:off x="5580112" y="3985518"/>
            <a:ext cx="1008112" cy="338554"/>
          </a:xfrm>
          <a:prstGeom prst="rect">
            <a:avLst/>
          </a:prstGeom>
          <a:noFill/>
        </p:spPr>
        <p:txBody>
          <a:bodyPr wrap="square" rtlCol="0">
            <a:spAutoFit/>
          </a:bodyPr>
          <a:lstStyle/>
          <a:p>
            <a:r>
              <a:rPr lang="zh-CN" altLang="en-US" sz="1600" dirty="0" smtClean="0"/>
              <a:t>关键字</a:t>
            </a:r>
            <a:endParaRPr lang="zh-CN" altLang="en-US" sz="1600" dirty="0"/>
          </a:p>
        </p:txBody>
      </p:sp>
      <p:sp>
        <p:nvSpPr>
          <p:cNvPr id="32" name="文本框 31"/>
          <p:cNvSpPr txBox="1"/>
          <p:nvPr/>
        </p:nvSpPr>
        <p:spPr>
          <a:xfrm>
            <a:off x="7475112" y="3952753"/>
            <a:ext cx="458150" cy="338554"/>
          </a:xfrm>
          <a:prstGeom prst="rect">
            <a:avLst/>
          </a:prstGeom>
          <a:noFill/>
        </p:spPr>
        <p:txBody>
          <a:bodyPr wrap="square" rtlCol="0">
            <a:spAutoFit/>
          </a:bodyPr>
          <a:lstStyle/>
          <a:p>
            <a:r>
              <a:rPr lang="zh-CN" altLang="en-US" sz="1600" dirty="0"/>
              <a:t>值</a:t>
            </a:r>
          </a:p>
        </p:txBody>
      </p:sp>
    </p:spTree>
    <p:extLst>
      <p:ext uri="{BB962C8B-B14F-4D97-AF65-F5344CB8AC3E}">
        <p14:creationId xmlns:p14="http://schemas.microsoft.com/office/powerpoint/2010/main" val="19863942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知识抽取</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r>
              <a:rPr lang="zh-CN" altLang="en-US" sz="2000" dirty="0" smtClean="0">
                <a:latin typeface="+mj-ea"/>
                <a:ea typeface="+mj-ea"/>
              </a:rPr>
              <a:t>知识抽取任务定义</a:t>
            </a:r>
            <a:endParaRPr lang="en-US" altLang="zh-CN" sz="2000" dirty="0" smtClean="0">
              <a:latin typeface="+mj-ea"/>
              <a:ea typeface="+mj-ea"/>
            </a:endParaRPr>
          </a:p>
          <a:p>
            <a:pPr marL="0" indent="0">
              <a:buClrTx/>
              <a:buNone/>
            </a:pPr>
            <a:endParaRPr lang="en-US" altLang="zh-CN" sz="2000" dirty="0">
              <a:latin typeface="+mj-ea"/>
              <a:ea typeface="+mj-ea"/>
            </a:endParaRPr>
          </a:p>
          <a:p>
            <a:pPr marL="0" indent="0">
              <a:buClrTx/>
              <a:buNone/>
            </a:pPr>
            <a:r>
              <a:rPr lang="zh-CN" altLang="en-US" sz="1600" dirty="0" smtClean="0">
                <a:latin typeface="宋体" panose="02010600030101010101" pitchFamily="2" charset="-122"/>
                <a:ea typeface="宋体" panose="02010600030101010101" pitchFamily="2" charset="-122"/>
              </a:rPr>
              <a:t>    目的：</a:t>
            </a:r>
            <a:r>
              <a:rPr lang="zh-CN" altLang="en-US" sz="1600" dirty="0">
                <a:latin typeface="宋体" panose="02010600030101010101" pitchFamily="2" charset="-122"/>
                <a:ea typeface="宋体" panose="02010600030101010101" pitchFamily="2" charset="-122"/>
              </a:rPr>
              <a:t>从不同来源、不同结构的数据中进行知识提取，形成知识</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结构化数据</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存入到知识</a:t>
            </a:r>
            <a:r>
              <a:rPr lang="zh-CN" altLang="en-US" sz="1600" dirty="0" smtClean="0">
                <a:latin typeface="宋体" panose="02010600030101010101" pitchFamily="2" charset="-122"/>
                <a:ea typeface="宋体" panose="02010600030101010101" pitchFamily="2" charset="-122"/>
              </a:rPr>
              <a:t>图谱中</a:t>
            </a:r>
            <a:endParaRPr lang="en-US" altLang="zh-CN" sz="1100" dirty="0">
              <a:latin typeface="宋体" panose="02010600030101010101" pitchFamily="2" charset="-122"/>
              <a:ea typeface="宋体" panose="02010600030101010101" pitchFamily="2" charset="-122"/>
            </a:endParaRPr>
          </a:p>
        </p:txBody>
      </p:sp>
      <p:pic>
        <p:nvPicPr>
          <p:cNvPr id="1026" name="Picture 2" descr="https://img-blog.csdn.net/20180420160638175?watermark/2/text/aHR0cHM6Ly9ibG9nLmNzZG4ubmV0L3BlbGhhbnM=/font/5a6L5L2T/fontsize/400/fill/I0JBQkFCMA==/dissolve/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3578" y="2492896"/>
            <a:ext cx="6010275" cy="405765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723838" y="6226863"/>
            <a:ext cx="2900015" cy="287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68318471"/>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知识抽取</a:t>
            </a:r>
            <a:endParaRPr lang="zh-CN" altLang="en-US" dirty="0"/>
          </a:p>
        </p:txBody>
      </p:sp>
      <p:sp>
        <p:nvSpPr>
          <p:cNvPr id="4" name="内容占位符 3"/>
          <p:cNvSpPr>
            <a:spLocks noGrp="1"/>
          </p:cNvSpPr>
          <p:nvPr>
            <p:ph idx="1"/>
          </p:nvPr>
        </p:nvSpPr>
        <p:spPr/>
        <p:txBody>
          <a:bodyPr/>
          <a:lstStyle/>
          <a:p>
            <a:pPr marL="0" indent="0">
              <a:buClrTx/>
              <a:buNone/>
            </a:pPr>
            <a:r>
              <a:rPr lang="en-US" altLang="zh-CN" sz="2000" dirty="0" smtClean="0">
                <a:latin typeface="+mj-ea"/>
                <a:ea typeface="+mj-ea"/>
              </a:rPr>
              <a:t> </a:t>
            </a:r>
            <a:r>
              <a:rPr lang="zh-CN" altLang="en-US" sz="2000" dirty="0" smtClean="0">
                <a:latin typeface="+mj-ea"/>
                <a:ea typeface="+mj-ea"/>
              </a:rPr>
              <a:t>知识抽取子任务</a:t>
            </a:r>
            <a:endParaRPr lang="en-US" altLang="zh-CN" sz="2000" dirty="0" smtClean="0">
              <a:latin typeface="+mj-ea"/>
              <a:ea typeface="+mj-ea"/>
            </a:endParaRPr>
          </a:p>
          <a:p>
            <a:pPr marL="0" indent="0">
              <a:buClrTx/>
              <a:buNone/>
            </a:pPr>
            <a:endParaRPr lang="en-US" altLang="zh-CN" sz="2000" dirty="0">
              <a:latin typeface="+mj-ea"/>
              <a:ea typeface="+mj-ea"/>
            </a:endParaRPr>
          </a:p>
          <a:p>
            <a:pPr>
              <a:buClrTx/>
              <a:buFont typeface="Arial" panose="020B0604020202020204" pitchFamily="34" charset="0"/>
              <a:buChar char="•"/>
            </a:pPr>
            <a:r>
              <a:rPr lang="zh-CN" altLang="en-US" sz="1600" dirty="0">
                <a:latin typeface="+mn-ea"/>
                <a:ea typeface="+mn-ea"/>
              </a:rPr>
              <a:t>命名实体</a:t>
            </a:r>
            <a:r>
              <a:rPr lang="zh-CN" altLang="en-US" sz="1600" dirty="0" smtClean="0">
                <a:latin typeface="+mn-ea"/>
                <a:ea typeface="+mn-ea"/>
              </a:rPr>
              <a:t>识别</a:t>
            </a:r>
            <a:endParaRPr lang="en-US" altLang="zh-CN" sz="1600" dirty="0" smtClean="0">
              <a:latin typeface="+mn-ea"/>
              <a:ea typeface="+mn-ea"/>
            </a:endParaRPr>
          </a:p>
          <a:p>
            <a:pPr marL="0" indent="0">
              <a:buClrTx/>
              <a:buNone/>
            </a:pPr>
            <a:r>
              <a:rPr lang="zh-CN" altLang="en-US" sz="1600" dirty="0" smtClean="0">
                <a:latin typeface="宋体" panose="02010600030101010101" pitchFamily="2" charset="-122"/>
                <a:ea typeface="宋体" panose="02010600030101010101" pitchFamily="2" charset="-122"/>
              </a:rPr>
              <a:t>从文本中检测出命名实体，并将其分类到预定义类别中</a:t>
            </a:r>
            <a:endParaRPr lang="en-US" altLang="zh-CN" sz="1600" dirty="0" smtClean="0">
              <a:latin typeface="宋体" panose="02010600030101010101" pitchFamily="2" charset="-122"/>
              <a:ea typeface="宋体" panose="02010600030101010101" pitchFamily="2" charset="-122"/>
            </a:endParaRPr>
          </a:p>
          <a:p>
            <a:pPr marL="0" indent="0">
              <a:buClrTx/>
              <a:buNone/>
            </a:pPr>
            <a:r>
              <a:rPr lang="zh-CN" altLang="en-US" sz="1600" dirty="0" smtClean="0">
                <a:latin typeface="宋体" panose="02010600030101010101" pitchFamily="2" charset="-122"/>
                <a:ea typeface="宋体" panose="02010600030101010101" pitchFamily="2" charset="-122"/>
              </a:rPr>
              <a:t>例如：北京是个繁华的城市 </a:t>
            </a:r>
            <a:r>
              <a:rPr lang="en-US" altLang="zh-CN" sz="1600" dirty="0" smtClean="0">
                <a:latin typeface="宋体" panose="02010600030101010101" pitchFamily="2" charset="-122"/>
                <a:ea typeface="宋体" panose="02010600030101010101" pitchFamily="2" charset="-122"/>
              </a:rPr>
              <a:t>-&gt; [</a:t>
            </a:r>
            <a:r>
              <a:rPr lang="zh-CN" altLang="en-US" sz="1600" dirty="0" smtClean="0">
                <a:latin typeface="宋体" panose="02010600030101010101" pitchFamily="2" charset="-122"/>
                <a:ea typeface="宋体" panose="02010600030101010101" pitchFamily="2" charset="-122"/>
              </a:rPr>
              <a:t>北京</a:t>
            </a:r>
            <a:r>
              <a:rPr lang="en-US" altLang="zh-CN" sz="1600" dirty="0" smtClean="0">
                <a:latin typeface="宋体" panose="02010600030101010101" pitchFamily="2" charset="-122"/>
                <a:ea typeface="宋体" panose="02010600030101010101" pitchFamily="2" charset="-122"/>
              </a:rPr>
              <a:t>]:</a:t>
            </a:r>
            <a:r>
              <a:rPr lang="zh-CN" altLang="en-US" sz="1600" dirty="0" smtClean="0">
                <a:latin typeface="宋体" panose="02010600030101010101" pitchFamily="2" charset="-122"/>
                <a:ea typeface="宋体" panose="02010600030101010101" pitchFamily="2" charset="-122"/>
              </a:rPr>
              <a:t>实体，地名</a:t>
            </a: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smtClean="0">
              <a:latin typeface="+mn-ea"/>
              <a:ea typeface="+mn-ea"/>
            </a:endParaRPr>
          </a:p>
          <a:p>
            <a:pPr>
              <a:buClrTx/>
              <a:buFont typeface="Arial" panose="020B0604020202020204" pitchFamily="34" charset="0"/>
              <a:buChar char="•"/>
            </a:pPr>
            <a:r>
              <a:rPr lang="zh-CN" altLang="en-US" sz="1600" dirty="0" smtClean="0">
                <a:latin typeface="+mn-ea"/>
                <a:ea typeface="+mn-ea"/>
              </a:rPr>
              <a:t>关系抽取</a:t>
            </a:r>
            <a:endParaRPr lang="en-US" altLang="zh-CN" sz="1600" dirty="0" smtClean="0">
              <a:latin typeface="+mn-ea"/>
              <a:ea typeface="+mn-ea"/>
            </a:endParaRPr>
          </a:p>
          <a:p>
            <a:pPr marL="0" indent="0">
              <a:buClrTx/>
              <a:buNone/>
            </a:pPr>
            <a:r>
              <a:rPr lang="zh-CN" altLang="en-US" sz="1600" dirty="0" smtClean="0">
                <a:latin typeface="宋体" panose="02010600030101010101" pitchFamily="2" charset="-122"/>
                <a:ea typeface="宋体" panose="02010600030101010101" pitchFamily="2" charset="-122"/>
              </a:rPr>
              <a:t>从文本中抽取实体与实体之间的关系</a:t>
            </a:r>
            <a:endParaRPr lang="en-US" altLang="zh-CN" sz="1600" dirty="0" smtClean="0">
              <a:latin typeface="宋体" panose="02010600030101010101" pitchFamily="2" charset="-122"/>
              <a:ea typeface="宋体" panose="02010600030101010101" pitchFamily="2" charset="-122"/>
            </a:endParaRPr>
          </a:p>
          <a:p>
            <a:pPr marL="0" indent="0">
              <a:buClrTx/>
              <a:buNone/>
            </a:pPr>
            <a:r>
              <a:rPr lang="zh-CN" altLang="en-US" sz="1600" dirty="0" smtClean="0">
                <a:latin typeface="宋体" panose="02010600030101010101" pitchFamily="2" charset="-122"/>
                <a:ea typeface="宋体" panose="02010600030101010101" pitchFamily="2" charset="-122"/>
              </a:rPr>
              <a:t>例如：</a:t>
            </a:r>
            <a:r>
              <a:rPr lang="en-US" altLang="zh-CN" sz="1600" dirty="0" smtClean="0">
                <a:latin typeface="宋体" panose="02010600030101010101" pitchFamily="2" charset="-122"/>
                <a:ea typeface="宋体" panose="02010600030101010101" pitchFamily="2" charset="-122"/>
              </a:rPr>
              <a:t>[</a:t>
            </a:r>
            <a:r>
              <a:rPr lang="zh-CN" altLang="en-US" sz="1600" dirty="0" smtClean="0">
                <a:latin typeface="宋体" panose="02010600030101010101" pitchFamily="2" charset="-122"/>
                <a:ea typeface="宋体" panose="02010600030101010101" pitchFamily="2" charset="-122"/>
              </a:rPr>
              <a:t>王思聪</a:t>
            </a:r>
            <a:r>
              <a:rPr lang="en-US" altLang="zh-CN" sz="1600" dirty="0" smtClean="0">
                <a:latin typeface="宋体" panose="02010600030101010101" pitchFamily="2" charset="-122"/>
                <a:ea typeface="宋体" panose="02010600030101010101" pitchFamily="2" charset="-122"/>
              </a:rPr>
              <a:t>]</a:t>
            </a:r>
            <a:r>
              <a:rPr lang="zh-CN" altLang="en-US" sz="1600" dirty="0" smtClean="0">
                <a:latin typeface="宋体" panose="02010600030101010101" pitchFamily="2" charset="-122"/>
                <a:ea typeface="宋体" panose="02010600030101010101" pitchFamily="2" charset="-122"/>
              </a:rPr>
              <a:t>是万达集团董事长</a:t>
            </a:r>
            <a:r>
              <a:rPr lang="en-US" altLang="zh-CN" sz="1600" dirty="0" smtClean="0">
                <a:latin typeface="宋体" panose="02010600030101010101" pitchFamily="2" charset="-122"/>
                <a:ea typeface="宋体" panose="02010600030101010101" pitchFamily="2" charset="-122"/>
              </a:rPr>
              <a:t>[</a:t>
            </a:r>
            <a:r>
              <a:rPr lang="zh-CN" altLang="en-US" sz="1600" dirty="0" smtClean="0">
                <a:latin typeface="宋体" panose="02010600030101010101" pitchFamily="2" charset="-122"/>
                <a:ea typeface="宋体" panose="02010600030101010101" pitchFamily="2" charset="-122"/>
              </a:rPr>
              <a:t>王健林</a:t>
            </a:r>
            <a:r>
              <a:rPr lang="en-US" altLang="zh-CN" sz="1600" dirty="0" smtClean="0">
                <a:latin typeface="宋体" panose="02010600030101010101" pitchFamily="2" charset="-122"/>
                <a:ea typeface="宋体" panose="02010600030101010101" pitchFamily="2" charset="-122"/>
              </a:rPr>
              <a:t>]</a:t>
            </a:r>
            <a:r>
              <a:rPr lang="zh-CN" altLang="en-US" sz="1600" dirty="0" smtClean="0">
                <a:latin typeface="宋体" panose="02010600030101010101" pitchFamily="2" charset="-122"/>
                <a:ea typeface="宋体" panose="02010600030101010101" pitchFamily="2" charset="-122"/>
              </a:rPr>
              <a:t>的独子 </a:t>
            </a:r>
            <a:r>
              <a:rPr lang="en-US" altLang="zh-CN" sz="1600" dirty="0" smtClean="0">
                <a:latin typeface="宋体" panose="02010600030101010101" pitchFamily="2" charset="-122"/>
                <a:ea typeface="宋体" panose="02010600030101010101" pitchFamily="2" charset="-122"/>
              </a:rPr>
              <a:t>-&gt; </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王健林</a:t>
            </a:r>
            <a:r>
              <a:rPr lang="en-US" altLang="zh-CN" sz="1600" dirty="0">
                <a:latin typeface="宋体" panose="02010600030101010101" pitchFamily="2" charset="-122"/>
                <a:ea typeface="宋体" panose="02010600030101010101" pitchFamily="2" charset="-122"/>
              </a:rPr>
              <a:t>] &lt;</a:t>
            </a:r>
            <a:r>
              <a:rPr lang="zh-CN" altLang="en-US" sz="1600" dirty="0">
                <a:latin typeface="宋体" panose="02010600030101010101" pitchFamily="2" charset="-122"/>
                <a:ea typeface="宋体" panose="02010600030101010101" pitchFamily="2" charset="-122"/>
              </a:rPr>
              <a:t>父子关系</a:t>
            </a:r>
            <a:r>
              <a:rPr lang="en-US" altLang="zh-CN" sz="1600" dirty="0">
                <a:latin typeface="宋体" panose="02010600030101010101" pitchFamily="2" charset="-122"/>
                <a:ea typeface="宋体" panose="02010600030101010101" pitchFamily="2" charset="-122"/>
              </a:rPr>
              <a:t>&gt; [</a:t>
            </a:r>
            <a:r>
              <a:rPr lang="zh-CN" altLang="en-US" sz="1600" dirty="0">
                <a:latin typeface="宋体" panose="02010600030101010101" pitchFamily="2" charset="-122"/>
                <a:ea typeface="宋体" panose="02010600030101010101" pitchFamily="2" charset="-122"/>
              </a:rPr>
              <a:t>王思聪</a:t>
            </a:r>
            <a:r>
              <a:rPr lang="en-US" altLang="zh-CN" sz="1600" dirty="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 </a:t>
            </a:r>
          </a:p>
          <a:p>
            <a:pPr marL="0" indent="0">
              <a:buClrTx/>
              <a:buNone/>
            </a:pPr>
            <a:endParaRPr lang="en-US" altLang="zh-CN" sz="1600" dirty="0" smtClean="0">
              <a:latin typeface="+mn-ea"/>
              <a:ea typeface="+mn-ea"/>
            </a:endParaRPr>
          </a:p>
          <a:p>
            <a:pPr>
              <a:buClrTx/>
              <a:buFont typeface="Arial" panose="020B0604020202020204" pitchFamily="34" charset="0"/>
              <a:buChar char="•"/>
            </a:pPr>
            <a:r>
              <a:rPr lang="zh-CN" altLang="en-US" sz="1600" dirty="0" smtClean="0">
                <a:latin typeface="+mn-ea"/>
                <a:ea typeface="+mn-ea"/>
              </a:rPr>
              <a:t>事件抽取</a:t>
            </a:r>
            <a:endParaRPr lang="en-US" altLang="zh-CN" sz="1600" dirty="0" smtClean="0">
              <a:latin typeface="+mn-ea"/>
              <a:ea typeface="+mn-ea"/>
            </a:endParaRPr>
          </a:p>
          <a:p>
            <a:pPr marL="0" indent="0">
              <a:buClrTx/>
              <a:buNone/>
            </a:pPr>
            <a:r>
              <a:rPr lang="zh-CN" altLang="en-US" sz="1600" dirty="0" smtClean="0">
                <a:latin typeface="宋体" panose="02010600030101010101" pitchFamily="2" charset="-122"/>
                <a:ea typeface="宋体" panose="02010600030101010101" pitchFamily="2" charset="-122"/>
              </a:rPr>
              <a:t>识别文本中关于事件的 信息，并以结构化形式呈现</a:t>
            </a:r>
            <a:endParaRPr lang="en-US" altLang="zh-CN" sz="1600" dirty="0" smtClean="0">
              <a:latin typeface="宋体" panose="02010600030101010101" pitchFamily="2" charset="-122"/>
              <a:ea typeface="宋体" panose="02010600030101010101" pitchFamily="2" charset="-122"/>
            </a:endParaRPr>
          </a:p>
          <a:p>
            <a:pPr marL="0" indent="0">
              <a:buClrTx/>
              <a:buNone/>
            </a:pPr>
            <a:r>
              <a:rPr lang="zh-CN" altLang="en-US" sz="1600" dirty="0" smtClean="0">
                <a:latin typeface="宋体" panose="02010600030101010101" pitchFamily="2" charset="-122"/>
                <a:ea typeface="宋体" panose="02010600030101010101" pitchFamily="2" charset="-122"/>
              </a:rPr>
              <a:t>例如：从恐怖袭击事件的新闻报道中识别袭击发生的地点、时间、袭击目标和受害人信息</a:t>
            </a:r>
            <a:endParaRPr lang="en-US" altLang="zh-CN"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22157737"/>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知识抽取</a:t>
            </a:r>
            <a:endParaRPr lang="zh-CN" altLang="en-US" dirty="0"/>
          </a:p>
        </p:txBody>
      </p:sp>
      <p:sp>
        <p:nvSpPr>
          <p:cNvPr id="3" name="矩形 2"/>
          <p:cNvSpPr/>
          <p:nvPr/>
        </p:nvSpPr>
        <p:spPr>
          <a:xfrm>
            <a:off x="4723838" y="6226863"/>
            <a:ext cx="2900015" cy="287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stretch>
            <a:fillRect/>
          </a:stretch>
        </p:blipFill>
        <p:spPr>
          <a:xfrm>
            <a:off x="827584" y="1017712"/>
            <a:ext cx="6568975" cy="5837341"/>
          </a:xfrm>
          <a:prstGeom prst="rect">
            <a:avLst/>
          </a:prstGeom>
        </p:spPr>
      </p:pic>
    </p:spTree>
    <p:extLst>
      <p:ext uri="{BB962C8B-B14F-4D97-AF65-F5344CB8AC3E}">
        <p14:creationId xmlns:p14="http://schemas.microsoft.com/office/powerpoint/2010/main" val="60523657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知识抽取</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r>
              <a:rPr lang="zh-CN" altLang="en-US" sz="2000" dirty="0" smtClean="0">
                <a:latin typeface="+mj-ea"/>
                <a:ea typeface="+mj-ea"/>
              </a:rPr>
              <a:t>面向非结构化数据的知识抽取</a:t>
            </a:r>
            <a:endParaRPr lang="en-US" altLang="zh-CN" sz="2000" dirty="0" smtClean="0">
              <a:latin typeface="+mj-ea"/>
              <a:ea typeface="+mj-ea"/>
            </a:endParaRPr>
          </a:p>
          <a:p>
            <a:pPr marL="0" indent="0">
              <a:buClrTx/>
              <a:buNone/>
            </a:pPr>
            <a:endParaRPr lang="en-US" altLang="zh-CN" sz="1100" dirty="0">
              <a:latin typeface="宋体" panose="02010600030101010101" pitchFamily="2" charset="-122"/>
              <a:ea typeface="宋体" panose="02010600030101010101" pitchFamily="2" charset="-122"/>
            </a:endParaRPr>
          </a:p>
          <a:p>
            <a:pPr>
              <a:buClrTx/>
            </a:pPr>
            <a:r>
              <a:rPr lang="zh-CN" altLang="en-US" sz="1800" dirty="0" smtClean="0">
                <a:latin typeface="+mj-ea"/>
                <a:ea typeface="+mj-ea"/>
              </a:rPr>
              <a:t>实体抽取</a:t>
            </a:r>
            <a:endParaRPr lang="en-US" altLang="zh-CN" sz="1800" dirty="0">
              <a:latin typeface="+mj-ea"/>
              <a:ea typeface="+mj-ea"/>
            </a:endParaRPr>
          </a:p>
          <a:p>
            <a:pPr>
              <a:buClrTx/>
            </a:pPr>
            <a:endParaRPr lang="en-US" altLang="zh-CN" sz="1800" dirty="0" smtClean="0">
              <a:latin typeface="+mj-ea"/>
              <a:ea typeface="+mj-ea"/>
            </a:endParaRPr>
          </a:p>
          <a:p>
            <a:pPr>
              <a:buClrTx/>
              <a:buFont typeface="Arial" panose="020B0604020202020204" pitchFamily="34" charset="0"/>
              <a:buChar char="•"/>
            </a:pPr>
            <a:r>
              <a:rPr lang="zh-CN" altLang="en-US" sz="1600" dirty="0" smtClean="0">
                <a:latin typeface="+mj-ea"/>
                <a:ea typeface="+mj-ea"/>
              </a:rPr>
              <a:t>基于统计模型的方法</a:t>
            </a:r>
            <a:endParaRPr lang="en-US" altLang="zh-CN" sz="1600" dirty="0" smtClean="0">
              <a:latin typeface="+mj-ea"/>
              <a:ea typeface="+mj-ea"/>
            </a:endParaRPr>
          </a:p>
          <a:p>
            <a:pPr marL="0" indent="0">
              <a:buClrTx/>
              <a:buNone/>
            </a:pPr>
            <a:r>
              <a:rPr lang="zh-CN" altLang="en-US" sz="1600" dirty="0" smtClean="0">
                <a:latin typeface="宋体" panose="02010600030101010101" pitchFamily="2" charset="-122"/>
                <a:ea typeface="宋体" panose="02010600030101010101" pitchFamily="2" charset="-122"/>
              </a:rPr>
              <a:t>   利用完全标注或者部分标注的语料进行模型训练，该方法将命名实体识别作为序列标注问题处理</a:t>
            </a: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a:buClrTx/>
              <a:buFont typeface="+mj-lt"/>
              <a:buAutoNum type="arabicPeriod"/>
            </a:pPr>
            <a:r>
              <a:rPr lang="zh-CN" altLang="en-US" sz="1600" dirty="0" smtClean="0">
                <a:latin typeface="宋体" panose="02010600030101010101" pitchFamily="2" charset="-122"/>
                <a:ea typeface="宋体" panose="02010600030101010101" pitchFamily="2" charset="-122"/>
              </a:rPr>
              <a:t>训练语料标注</a:t>
            </a:r>
            <a:endParaRPr lang="en-US" altLang="zh-CN" sz="1600" dirty="0" smtClean="0">
              <a:latin typeface="宋体" panose="02010600030101010101" pitchFamily="2" charset="-122"/>
              <a:ea typeface="宋体" panose="02010600030101010101" pitchFamily="2" charset="-122"/>
            </a:endParaRPr>
          </a:p>
          <a:p>
            <a:pPr marL="0" indent="0">
              <a:buClrTx/>
              <a:buNone/>
            </a:pPr>
            <a:r>
              <a:rPr lang="zh-CN" altLang="en-US" sz="1600" dirty="0" smtClean="0">
                <a:latin typeface="宋体" panose="02010600030101010101" pitchFamily="2" charset="-122"/>
                <a:ea typeface="宋体" panose="02010600030101010101" pitchFamily="2" charset="-122"/>
              </a:rPr>
              <a:t>   在</a:t>
            </a:r>
            <a:r>
              <a:rPr lang="en-US" altLang="zh-CN" sz="1600" dirty="0" smtClean="0">
                <a:latin typeface="宋体" panose="02010600030101010101" pitchFamily="2" charset="-122"/>
                <a:ea typeface="宋体" panose="02010600030101010101" pitchFamily="2" charset="-122"/>
              </a:rPr>
              <a:t>IOB</a:t>
            </a:r>
            <a:r>
              <a:rPr lang="zh-CN" altLang="en-US" sz="1600" dirty="0" smtClean="0">
                <a:latin typeface="宋体" panose="02010600030101010101" pitchFamily="2" charset="-122"/>
                <a:ea typeface="宋体" panose="02010600030101010101" pitchFamily="2" charset="-122"/>
              </a:rPr>
              <a:t>体系中，文本中每个词被标记为实体名称的起始词</a:t>
            </a:r>
            <a:r>
              <a:rPr lang="en-US" altLang="zh-CN" sz="1600" dirty="0" smtClean="0">
                <a:latin typeface="宋体" panose="02010600030101010101" pitchFamily="2" charset="-122"/>
                <a:ea typeface="宋体" panose="02010600030101010101" pitchFamily="2" charset="-122"/>
              </a:rPr>
              <a:t>(B)</a:t>
            </a:r>
            <a:r>
              <a:rPr lang="zh-CN" altLang="en-US" sz="1600" dirty="0" smtClean="0">
                <a:latin typeface="宋体" panose="02010600030101010101" pitchFamily="2" charset="-122"/>
                <a:ea typeface="宋体" panose="02010600030101010101" pitchFamily="2" charset="-122"/>
              </a:rPr>
              <a:t>，实体名称的后续词</a:t>
            </a:r>
            <a:r>
              <a:rPr lang="en-US" altLang="zh-CN" sz="1600" dirty="0" smtClean="0">
                <a:latin typeface="宋体" panose="02010600030101010101" pitchFamily="2" charset="-122"/>
                <a:ea typeface="宋体" panose="02010600030101010101" pitchFamily="2" charset="-122"/>
              </a:rPr>
              <a:t>(I)</a:t>
            </a:r>
          </a:p>
          <a:p>
            <a:pPr marL="0" indent="0">
              <a:buClrTx/>
              <a:buNone/>
            </a:pPr>
            <a:endParaRPr lang="en-US" altLang="zh-CN" sz="1600" dirty="0" smtClean="0">
              <a:latin typeface="宋体" panose="02010600030101010101" pitchFamily="2" charset="-122"/>
              <a:ea typeface="宋体" panose="02010600030101010101" pitchFamily="2" charset="-122"/>
            </a:endParaRPr>
          </a:p>
          <a:p>
            <a:pPr marL="0" indent="0">
              <a:buClrTx/>
              <a:buNone/>
            </a:pPr>
            <a:r>
              <a:rPr lang="en-US" altLang="zh-CN" sz="1600" dirty="0" smtClean="0">
                <a:latin typeface="宋体" panose="02010600030101010101" pitchFamily="2" charset="-122"/>
                <a:ea typeface="宋体" panose="02010600030101010101" pitchFamily="2" charset="-122"/>
              </a:rPr>
              <a:t>2. </a:t>
            </a:r>
            <a:r>
              <a:rPr lang="zh-CN" altLang="en-US" sz="1600" dirty="0" smtClean="0">
                <a:latin typeface="宋体" panose="02010600030101010101" pitchFamily="2" charset="-122"/>
                <a:ea typeface="宋体" panose="02010600030101010101" pitchFamily="2" charset="-122"/>
              </a:rPr>
              <a:t>特征定义</a:t>
            </a:r>
            <a:endParaRPr lang="en-US" altLang="zh-CN" sz="1600" dirty="0" smtClean="0">
              <a:latin typeface="宋体" panose="02010600030101010101" pitchFamily="2" charset="-122"/>
              <a:ea typeface="宋体" panose="02010600030101010101" pitchFamily="2" charset="-122"/>
            </a:endParaRPr>
          </a:p>
          <a:p>
            <a:pPr marL="0" indent="0">
              <a:buClrTx/>
              <a:buNone/>
            </a:pPr>
            <a:r>
              <a:rPr lang="en-US" altLang="zh-CN" sz="1600" dirty="0" smtClean="0">
                <a:latin typeface="宋体" panose="02010600030101010101" pitchFamily="2" charset="-122"/>
                <a:ea typeface="宋体" panose="02010600030101010101" pitchFamily="2" charset="-122"/>
              </a:rPr>
              <a:t>   </a:t>
            </a:r>
            <a:r>
              <a:rPr lang="zh-CN" altLang="en-US" sz="1600" dirty="0" smtClean="0">
                <a:latin typeface="宋体" panose="02010600030101010101" pitchFamily="2" charset="-122"/>
                <a:ea typeface="宋体" panose="02010600030101010101" pitchFamily="2" charset="-122"/>
              </a:rPr>
              <a:t>统计模型需要计算每个词的一组特征作为模型的输入，定义何种特征对于命令实体识别的结果有较大影响</a:t>
            </a: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r>
              <a:rPr lang="en-US" altLang="zh-CN" sz="1600" dirty="0" smtClean="0">
                <a:latin typeface="宋体" panose="02010600030101010101" pitchFamily="2" charset="-122"/>
                <a:ea typeface="宋体" panose="02010600030101010101" pitchFamily="2" charset="-122"/>
              </a:rPr>
              <a:t>3. </a:t>
            </a:r>
            <a:r>
              <a:rPr lang="zh-CN" altLang="en-US" sz="1600" dirty="0" smtClean="0">
                <a:latin typeface="宋体" panose="02010600030101010101" pitchFamily="2" charset="-122"/>
                <a:ea typeface="宋体" panose="02010600030101010101" pitchFamily="2" charset="-122"/>
              </a:rPr>
              <a:t>模型训练</a:t>
            </a: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smtClean="0">
              <a:latin typeface="宋体" panose="02010600030101010101" pitchFamily="2" charset="-122"/>
              <a:ea typeface="宋体" panose="02010600030101010101" pitchFamily="2" charset="-122"/>
            </a:endParaRPr>
          </a:p>
        </p:txBody>
      </p:sp>
      <p:sp>
        <p:nvSpPr>
          <p:cNvPr id="3" name="矩形 2"/>
          <p:cNvSpPr/>
          <p:nvPr/>
        </p:nvSpPr>
        <p:spPr>
          <a:xfrm>
            <a:off x="4723838" y="6226863"/>
            <a:ext cx="2900015" cy="287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stretch>
            <a:fillRect/>
          </a:stretch>
        </p:blipFill>
        <p:spPr>
          <a:xfrm>
            <a:off x="2123728" y="4581128"/>
            <a:ext cx="6134100" cy="438150"/>
          </a:xfrm>
          <a:prstGeom prst="rect">
            <a:avLst/>
          </a:prstGeom>
        </p:spPr>
      </p:pic>
    </p:spTree>
    <p:extLst>
      <p:ext uri="{BB962C8B-B14F-4D97-AF65-F5344CB8AC3E}">
        <p14:creationId xmlns:p14="http://schemas.microsoft.com/office/powerpoint/2010/main" val="4185320512"/>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知识抽取</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r>
              <a:rPr lang="zh-CN" altLang="en-US" sz="2000" dirty="0" smtClean="0">
                <a:latin typeface="+mj-ea"/>
                <a:ea typeface="+mj-ea"/>
              </a:rPr>
              <a:t>面向非结构化数据的知识抽取</a:t>
            </a:r>
            <a:endParaRPr lang="en-US" altLang="zh-CN" sz="2000" dirty="0" smtClean="0">
              <a:latin typeface="+mj-ea"/>
              <a:ea typeface="+mj-ea"/>
            </a:endParaRPr>
          </a:p>
          <a:p>
            <a:pPr marL="0" indent="0">
              <a:buClrTx/>
              <a:buNone/>
            </a:pPr>
            <a:endParaRPr lang="en-US" altLang="zh-CN" sz="1100" dirty="0">
              <a:latin typeface="宋体" panose="02010600030101010101" pitchFamily="2" charset="-122"/>
              <a:ea typeface="宋体" panose="02010600030101010101" pitchFamily="2" charset="-122"/>
            </a:endParaRPr>
          </a:p>
          <a:p>
            <a:pPr>
              <a:buClrTx/>
            </a:pPr>
            <a:r>
              <a:rPr lang="zh-CN" altLang="en-US" sz="1800" dirty="0" smtClean="0">
                <a:latin typeface="+mj-ea"/>
                <a:ea typeface="+mj-ea"/>
              </a:rPr>
              <a:t>实体抽取</a:t>
            </a:r>
            <a:endParaRPr lang="en-US" altLang="zh-CN" sz="1800" dirty="0">
              <a:latin typeface="+mj-ea"/>
              <a:ea typeface="+mj-ea"/>
            </a:endParaRPr>
          </a:p>
          <a:p>
            <a:pPr>
              <a:buClrTx/>
            </a:pPr>
            <a:endParaRPr lang="en-US" altLang="zh-CN" sz="1800" dirty="0" smtClean="0">
              <a:latin typeface="+mj-ea"/>
              <a:ea typeface="+mj-ea"/>
            </a:endParaRPr>
          </a:p>
          <a:p>
            <a:pPr>
              <a:buClrTx/>
              <a:buFont typeface="Arial" panose="020B0604020202020204" pitchFamily="34" charset="0"/>
              <a:buChar char="•"/>
            </a:pPr>
            <a:r>
              <a:rPr lang="zh-CN" altLang="en-US" sz="1600" dirty="0" smtClean="0">
                <a:latin typeface="+mj-ea"/>
                <a:ea typeface="+mj-ea"/>
              </a:rPr>
              <a:t>基于深度学习的方法</a:t>
            </a:r>
            <a:endParaRPr lang="en-US" altLang="zh-CN" sz="1600" dirty="0" smtClean="0">
              <a:latin typeface="+mj-ea"/>
              <a:ea typeface="+mj-ea"/>
            </a:endParaRPr>
          </a:p>
          <a:p>
            <a:pPr marL="0" indent="0">
              <a:buClrTx/>
              <a:buNone/>
            </a:pPr>
            <a:r>
              <a:rPr lang="zh-CN" altLang="en-US" sz="1600" dirty="0" smtClean="0">
                <a:latin typeface="宋体" panose="02010600030101010101" pitchFamily="2" charset="-122"/>
                <a:ea typeface="宋体" panose="02010600030101010101" pitchFamily="2" charset="-122"/>
              </a:rPr>
              <a:t>   与传统统计模型相比，基于深度学习的方法直接以文本中词的向量为输入，通过神经网络实现端到端的命名实体识别，不再依赖人工定义的特征</a:t>
            </a: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r>
              <a:rPr lang="en-US" altLang="zh-CN" sz="1600" dirty="0" smtClean="0">
                <a:latin typeface="宋体" panose="02010600030101010101" pitchFamily="2" charset="-122"/>
                <a:ea typeface="宋体" panose="02010600030101010101" pitchFamily="2" charset="-122"/>
              </a:rPr>
              <a:t>   </a:t>
            </a:r>
            <a:r>
              <a:rPr lang="zh-CN" altLang="en-US" sz="1600" dirty="0" smtClean="0">
                <a:latin typeface="宋体" panose="02010600030101010101" pitchFamily="2" charset="-122"/>
                <a:ea typeface="宋体" panose="02010600030101010101" pitchFamily="2" charset="-122"/>
              </a:rPr>
              <a:t>目前，用于命名实体识别的神经网络主要有</a:t>
            </a:r>
            <a:r>
              <a:rPr lang="en-US" altLang="zh-CN" sz="1600" dirty="0" smtClean="0">
                <a:latin typeface="宋体" panose="02010600030101010101" pitchFamily="2" charset="-122"/>
                <a:ea typeface="宋体" panose="02010600030101010101" pitchFamily="2" charset="-122"/>
              </a:rPr>
              <a:t>CNN</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RNN</a:t>
            </a:r>
            <a:r>
              <a:rPr lang="zh-CN" altLang="en-US" sz="1600" dirty="0" smtClean="0">
                <a:latin typeface="宋体" panose="02010600030101010101" pitchFamily="2" charset="-122"/>
                <a:ea typeface="宋体" panose="02010600030101010101" pitchFamily="2" charset="-122"/>
              </a:rPr>
              <a:t>以及引入注意力机制的神经网络。它们扮演者编码器的角色，基于初始输入以及词的上下文信息，得到每个词的新向量表示，最后通过</a:t>
            </a:r>
            <a:r>
              <a:rPr lang="en-US" altLang="zh-CN" sz="1600" dirty="0" smtClean="0">
                <a:latin typeface="宋体" panose="02010600030101010101" pitchFamily="2" charset="-122"/>
                <a:ea typeface="宋体" panose="02010600030101010101" pitchFamily="2" charset="-122"/>
              </a:rPr>
              <a:t>CRF</a:t>
            </a:r>
            <a:r>
              <a:rPr lang="zh-CN" altLang="en-US" sz="1600" dirty="0" smtClean="0">
                <a:latin typeface="宋体" panose="02010600030101010101" pitchFamily="2" charset="-122"/>
                <a:ea typeface="宋体" panose="02010600030101010101" pitchFamily="2" charset="-122"/>
              </a:rPr>
              <a:t>模型输出对每个词的标注结果</a:t>
            </a: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smtClean="0">
              <a:latin typeface="宋体" panose="02010600030101010101" pitchFamily="2" charset="-122"/>
              <a:ea typeface="宋体" panose="02010600030101010101" pitchFamily="2" charset="-122"/>
            </a:endParaRPr>
          </a:p>
        </p:txBody>
      </p:sp>
      <p:sp>
        <p:nvSpPr>
          <p:cNvPr id="3" name="矩形 2"/>
          <p:cNvSpPr/>
          <p:nvPr/>
        </p:nvSpPr>
        <p:spPr>
          <a:xfrm>
            <a:off x="4723838" y="6226863"/>
            <a:ext cx="2900015" cy="287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7416327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概述</a:t>
            </a:r>
          </a:p>
        </p:txBody>
      </p:sp>
      <p:sp>
        <p:nvSpPr>
          <p:cNvPr id="5" name="内容占位符 4"/>
          <p:cNvSpPr>
            <a:spLocks noGrp="1"/>
          </p:cNvSpPr>
          <p:nvPr>
            <p:ph idx="1"/>
          </p:nvPr>
        </p:nvSpPr>
        <p:spPr/>
        <p:txBody>
          <a:bodyPr/>
          <a:lstStyle/>
          <a:p>
            <a:pPr marL="0" indent="0">
              <a:buClrTx/>
              <a:buNone/>
            </a:pPr>
            <a:r>
              <a:rPr lang="zh-CN" altLang="en-US" sz="2000" dirty="0" smtClean="0">
                <a:latin typeface="+mj-ea"/>
                <a:ea typeface="+mj-ea"/>
              </a:rPr>
              <a:t>辅助问答</a:t>
            </a:r>
            <a:endParaRPr lang="en-US" altLang="zh-CN" sz="2000" dirty="0" smtClean="0">
              <a:latin typeface="+mj-ea"/>
              <a:ea typeface="+mj-ea"/>
            </a:endParaRPr>
          </a:p>
          <a:p>
            <a:pPr marL="0" indent="0">
              <a:buClrTx/>
              <a:buNone/>
            </a:pPr>
            <a:endParaRPr lang="en-US" altLang="zh-CN" sz="1600" dirty="0" smtClean="0">
              <a:latin typeface="+mn-ea"/>
              <a:ea typeface="+mn-ea"/>
            </a:endParaRPr>
          </a:p>
          <a:p>
            <a:pPr marL="0" indent="0">
              <a:buClrTx/>
              <a:buNone/>
            </a:pPr>
            <a:r>
              <a:rPr lang="zh-CN" altLang="en-US" sz="1600" dirty="0" smtClean="0">
                <a:latin typeface="宋体" panose="02010600030101010101" pitchFamily="2" charset="-122"/>
                <a:ea typeface="宋体" panose="02010600030101010101" pitchFamily="2" charset="-122"/>
              </a:rPr>
              <a:t>    典型的基于知识图谱的问答技术或方法包括：基于语义解析、基于图匹配、基于模板学习、基于表示学习和深度学习以及基于混合模型等。在这些方法中，知识图谱既被用来辅助实现语义解析，也被用来匹配问句实体，还被用来训练神经网络和排序模型等。知识图谱是实现人机交互问答必不可少的模块。</a:t>
            </a: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r>
              <a:rPr lang="zh-CN" altLang="en-US" sz="2000" dirty="0">
                <a:latin typeface="+mj-ea"/>
              </a:rPr>
              <a:t>辅助大数据分析</a:t>
            </a:r>
            <a:endParaRPr lang="en-US" altLang="zh-CN" sz="2000" dirty="0">
              <a:latin typeface="+mj-ea"/>
            </a:endParaRPr>
          </a:p>
          <a:p>
            <a:pPr marL="0" indent="0">
              <a:buClrTx/>
              <a:buNone/>
            </a:pPr>
            <a:endParaRPr lang="en-US" altLang="zh-CN" sz="2000" dirty="0">
              <a:latin typeface="+mj-ea"/>
            </a:endParaRPr>
          </a:p>
          <a:p>
            <a:pPr marL="0" indent="0">
              <a:buClrTx/>
              <a:buNone/>
            </a:pPr>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知识图谱在文本数据的处理和分析中也能发挥独特作用。例如知识图谱被广泛用来作为先验知识从文本中抽取实体和关系，也被用来辅助实现文本中的实体消歧和文本理解等。</a:t>
            </a: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01635146"/>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知识抽取</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r>
              <a:rPr lang="zh-CN" altLang="en-US" sz="2000" dirty="0" smtClean="0">
                <a:latin typeface="+mj-ea"/>
                <a:ea typeface="+mj-ea"/>
              </a:rPr>
              <a:t>面向非结构化数据的知识抽取</a:t>
            </a:r>
            <a:endParaRPr lang="en-US" altLang="zh-CN" sz="2000" dirty="0" smtClean="0">
              <a:latin typeface="+mj-ea"/>
              <a:ea typeface="+mj-ea"/>
            </a:endParaRPr>
          </a:p>
          <a:p>
            <a:pPr marL="0" indent="0">
              <a:buClrTx/>
              <a:buNone/>
            </a:pPr>
            <a:endParaRPr lang="en-US" altLang="zh-CN" sz="1100" dirty="0">
              <a:latin typeface="宋体" panose="02010600030101010101" pitchFamily="2" charset="-122"/>
              <a:ea typeface="宋体" panose="02010600030101010101" pitchFamily="2" charset="-122"/>
            </a:endParaRPr>
          </a:p>
          <a:p>
            <a:pPr>
              <a:buClrTx/>
              <a:buFont typeface="Wingdings" panose="05000000000000000000" pitchFamily="2" charset="2"/>
              <a:buChar char="Ø"/>
            </a:pPr>
            <a:r>
              <a:rPr lang="en-US" altLang="zh-CN" sz="1600" dirty="0" smtClean="0">
                <a:latin typeface="+mj-ea"/>
                <a:ea typeface="+mj-ea"/>
              </a:rPr>
              <a:t>LSTM-CRF</a:t>
            </a:r>
            <a:r>
              <a:rPr lang="zh-CN" altLang="en-US" sz="1600" dirty="0" smtClean="0">
                <a:latin typeface="+mj-ea"/>
                <a:ea typeface="+mj-ea"/>
              </a:rPr>
              <a:t>模型</a:t>
            </a:r>
            <a:endParaRPr lang="en-US" altLang="zh-CN" sz="1600" dirty="0">
              <a:latin typeface="+mj-ea"/>
              <a:ea typeface="+mj-ea"/>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smtClean="0">
              <a:latin typeface="宋体" panose="02010600030101010101" pitchFamily="2" charset="-122"/>
              <a:ea typeface="宋体" panose="02010600030101010101" pitchFamily="2" charset="-122"/>
            </a:endParaRPr>
          </a:p>
        </p:txBody>
      </p:sp>
      <p:sp>
        <p:nvSpPr>
          <p:cNvPr id="3" name="矩形 2"/>
          <p:cNvSpPr/>
          <p:nvPr/>
        </p:nvSpPr>
        <p:spPr>
          <a:xfrm>
            <a:off x="4723838" y="6226863"/>
            <a:ext cx="2900015" cy="287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stretch>
            <a:fillRect/>
          </a:stretch>
        </p:blipFill>
        <p:spPr>
          <a:xfrm>
            <a:off x="2555776" y="1840917"/>
            <a:ext cx="6162675" cy="4476750"/>
          </a:xfrm>
          <a:prstGeom prst="rect">
            <a:avLst/>
          </a:prstGeom>
        </p:spPr>
      </p:pic>
    </p:spTree>
    <p:extLst>
      <p:ext uri="{BB962C8B-B14F-4D97-AF65-F5344CB8AC3E}">
        <p14:creationId xmlns:p14="http://schemas.microsoft.com/office/powerpoint/2010/main" val="107553693"/>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知识抽取</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r>
              <a:rPr lang="zh-CN" altLang="en-US" sz="2000" dirty="0" smtClean="0">
                <a:latin typeface="+mj-ea"/>
                <a:ea typeface="+mj-ea"/>
              </a:rPr>
              <a:t>面向非结构化数据的知识抽取</a:t>
            </a:r>
            <a:endParaRPr lang="en-US" altLang="zh-CN" sz="2000" dirty="0" smtClean="0">
              <a:latin typeface="+mj-ea"/>
              <a:ea typeface="+mj-ea"/>
            </a:endParaRPr>
          </a:p>
          <a:p>
            <a:pPr marL="0" indent="0">
              <a:buClrTx/>
              <a:buNone/>
            </a:pPr>
            <a:endParaRPr lang="en-US" altLang="zh-CN" sz="1100" dirty="0">
              <a:latin typeface="宋体" panose="02010600030101010101" pitchFamily="2" charset="-122"/>
              <a:ea typeface="宋体" panose="02010600030101010101" pitchFamily="2" charset="-122"/>
            </a:endParaRPr>
          </a:p>
          <a:p>
            <a:pPr>
              <a:buClrTx/>
            </a:pPr>
            <a:r>
              <a:rPr lang="zh-CN" altLang="en-US" sz="1800" dirty="0">
                <a:latin typeface="+mj-ea"/>
                <a:ea typeface="+mj-ea"/>
              </a:rPr>
              <a:t>关系</a:t>
            </a:r>
            <a:r>
              <a:rPr lang="zh-CN" altLang="en-US" sz="1800" dirty="0" smtClean="0">
                <a:latin typeface="+mj-ea"/>
                <a:ea typeface="+mj-ea"/>
              </a:rPr>
              <a:t>抽取</a:t>
            </a:r>
            <a:endParaRPr lang="en-US" altLang="zh-CN" sz="1800" dirty="0">
              <a:latin typeface="+mj-ea"/>
              <a:ea typeface="+mj-ea"/>
            </a:endParaRPr>
          </a:p>
          <a:p>
            <a:pPr>
              <a:buClrTx/>
            </a:pPr>
            <a:endParaRPr lang="en-US" altLang="zh-CN" sz="1800" dirty="0" smtClean="0">
              <a:latin typeface="+mj-ea"/>
              <a:ea typeface="+mj-ea"/>
            </a:endParaRPr>
          </a:p>
          <a:p>
            <a:pPr>
              <a:buClrTx/>
              <a:buFont typeface="Arial" panose="020B0604020202020204" pitchFamily="34" charset="0"/>
              <a:buChar char="•"/>
            </a:pPr>
            <a:r>
              <a:rPr lang="zh-CN" altLang="en-US" sz="1600" dirty="0" smtClean="0">
                <a:latin typeface="+mj-ea"/>
                <a:ea typeface="+mj-ea"/>
              </a:rPr>
              <a:t>基于监督学习的关系抽取方法</a:t>
            </a:r>
            <a:endParaRPr lang="en-US" altLang="zh-CN" sz="1600" dirty="0" smtClean="0">
              <a:latin typeface="+mj-ea"/>
              <a:ea typeface="+mj-ea"/>
            </a:endParaRPr>
          </a:p>
          <a:p>
            <a:pPr marL="0" indent="0">
              <a:buClrTx/>
              <a:buNone/>
            </a:pPr>
            <a:r>
              <a:rPr lang="zh-CN" altLang="en-US" sz="1600" dirty="0" smtClean="0">
                <a:latin typeface="宋体" panose="02010600030101010101" pitchFamily="2" charset="-122"/>
                <a:ea typeface="宋体" panose="02010600030101010101" pitchFamily="2" charset="-122"/>
              </a:rPr>
              <a:t>   将关系抽取转化为分类问题，在大量标注数据的基础上，训练监督学习模型进行关系抽取</a:t>
            </a: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r>
              <a:rPr lang="zh-CN" altLang="en-US" sz="1600" dirty="0" smtClean="0">
                <a:latin typeface="+mj-ea"/>
                <a:ea typeface="+mj-ea"/>
              </a:rPr>
              <a:t>步骤</a:t>
            </a:r>
            <a:endParaRPr lang="en-US" altLang="zh-CN" sz="1600" dirty="0" smtClean="0">
              <a:latin typeface="+mj-ea"/>
              <a:ea typeface="+mj-ea"/>
            </a:endParaRPr>
          </a:p>
          <a:p>
            <a:pPr>
              <a:buClrTx/>
              <a:buFont typeface="+mj-ea"/>
              <a:buAutoNum type="circleNumDbPlain"/>
            </a:pPr>
            <a:r>
              <a:rPr lang="zh-CN" altLang="en-US" sz="1600" dirty="0" smtClean="0">
                <a:latin typeface="宋体" panose="02010600030101010101" pitchFamily="2" charset="-122"/>
                <a:ea typeface="宋体" panose="02010600030101010101" pitchFamily="2" charset="-122"/>
              </a:rPr>
              <a:t>预定义关系的类型</a:t>
            </a:r>
            <a:endParaRPr lang="en-US" altLang="zh-CN" sz="1600" dirty="0" smtClean="0">
              <a:latin typeface="宋体" panose="02010600030101010101" pitchFamily="2" charset="-122"/>
              <a:ea typeface="宋体" panose="02010600030101010101" pitchFamily="2" charset="-122"/>
            </a:endParaRPr>
          </a:p>
          <a:p>
            <a:pPr>
              <a:buClrTx/>
              <a:buFont typeface="+mj-ea"/>
              <a:buAutoNum type="circleNumDbPlain"/>
            </a:pPr>
            <a:r>
              <a:rPr lang="zh-CN" altLang="en-US" sz="1600" dirty="0" smtClean="0">
                <a:latin typeface="宋体" panose="02010600030101010101" pitchFamily="2" charset="-122"/>
                <a:ea typeface="宋体" panose="02010600030101010101" pitchFamily="2" charset="-122"/>
              </a:rPr>
              <a:t>人工标注数据</a:t>
            </a:r>
            <a:endParaRPr lang="en-US" altLang="zh-CN" sz="1600" dirty="0" smtClean="0">
              <a:latin typeface="宋体" panose="02010600030101010101" pitchFamily="2" charset="-122"/>
              <a:ea typeface="宋体" panose="02010600030101010101" pitchFamily="2" charset="-122"/>
            </a:endParaRPr>
          </a:p>
          <a:p>
            <a:pPr>
              <a:buClrTx/>
              <a:buFont typeface="+mj-ea"/>
              <a:buAutoNum type="circleNumDbPlain"/>
            </a:pPr>
            <a:r>
              <a:rPr lang="zh-CN" altLang="en-US" sz="1600" dirty="0" smtClean="0">
                <a:latin typeface="宋体" panose="02010600030101010101" pitchFamily="2" charset="-122"/>
                <a:ea typeface="宋体" panose="02010600030101010101" pitchFamily="2" charset="-122"/>
              </a:rPr>
              <a:t>设计关系识别所需的特征（一般根据实体所在句子的上下文计算获得）</a:t>
            </a:r>
            <a:endParaRPr lang="en-US" altLang="zh-CN" sz="1600" dirty="0" smtClean="0">
              <a:latin typeface="宋体" panose="02010600030101010101" pitchFamily="2" charset="-122"/>
              <a:ea typeface="宋体" panose="02010600030101010101" pitchFamily="2" charset="-122"/>
            </a:endParaRPr>
          </a:p>
          <a:p>
            <a:pPr>
              <a:buClrTx/>
              <a:buFont typeface="+mj-ea"/>
              <a:buAutoNum type="circleNumDbPlain"/>
            </a:pPr>
            <a:r>
              <a:rPr lang="zh-CN" altLang="en-US" sz="1600" dirty="0" smtClean="0">
                <a:latin typeface="宋体" panose="02010600030101010101" pitchFamily="2" charset="-122"/>
                <a:ea typeface="宋体" panose="02010600030101010101" pitchFamily="2" charset="-122"/>
              </a:rPr>
              <a:t>选择分类模型（如</a:t>
            </a:r>
            <a:r>
              <a:rPr lang="en-US" altLang="zh-CN" sz="1600" dirty="0" smtClean="0">
                <a:latin typeface="宋体" panose="02010600030101010101" pitchFamily="2" charset="-122"/>
                <a:ea typeface="宋体" panose="02010600030101010101" pitchFamily="2" charset="-122"/>
              </a:rPr>
              <a:t>SVM</a:t>
            </a:r>
            <a:r>
              <a:rPr lang="zh-CN" altLang="en-US" sz="1600" dirty="0" smtClean="0">
                <a:latin typeface="宋体" panose="02010600030101010101" pitchFamily="2" charset="-122"/>
                <a:ea typeface="宋体" panose="02010600030101010101" pitchFamily="2" charset="-122"/>
              </a:rPr>
              <a:t>、神经网络、朴素贝叶斯等）</a:t>
            </a:r>
            <a:endParaRPr lang="en-US" altLang="zh-CN" sz="1600" dirty="0" smtClean="0">
              <a:latin typeface="宋体" panose="02010600030101010101" pitchFamily="2" charset="-122"/>
              <a:ea typeface="宋体" panose="02010600030101010101" pitchFamily="2" charset="-122"/>
            </a:endParaRPr>
          </a:p>
          <a:p>
            <a:pPr>
              <a:buClrTx/>
              <a:buFont typeface="+mj-ea"/>
              <a:buAutoNum type="circleNumDbPlain"/>
            </a:pPr>
            <a:r>
              <a:rPr lang="zh-CN" altLang="en-US" sz="1600" dirty="0" smtClean="0">
                <a:latin typeface="宋体" panose="02010600030101010101" pitchFamily="2" charset="-122"/>
                <a:ea typeface="宋体" panose="02010600030101010101" pitchFamily="2" charset="-122"/>
              </a:rPr>
              <a:t>对训练的模型进行评估</a:t>
            </a:r>
            <a:endParaRPr lang="en-US" altLang="zh-CN" sz="1600" dirty="0">
              <a:latin typeface="宋体" panose="02010600030101010101" pitchFamily="2" charset="-122"/>
              <a:ea typeface="宋体" panose="02010600030101010101" pitchFamily="2" charset="-122"/>
            </a:endParaRPr>
          </a:p>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smtClean="0">
              <a:latin typeface="宋体" panose="02010600030101010101" pitchFamily="2" charset="-122"/>
              <a:ea typeface="宋体" panose="02010600030101010101" pitchFamily="2" charset="-122"/>
            </a:endParaRPr>
          </a:p>
        </p:txBody>
      </p:sp>
      <p:sp>
        <p:nvSpPr>
          <p:cNvPr id="3" name="矩形 2"/>
          <p:cNvSpPr/>
          <p:nvPr/>
        </p:nvSpPr>
        <p:spPr>
          <a:xfrm>
            <a:off x="4723838" y="6226863"/>
            <a:ext cx="2900015" cy="287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0653314"/>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知识抽取</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r>
              <a:rPr lang="zh-CN" altLang="en-US" sz="2000" dirty="0" smtClean="0">
                <a:latin typeface="+mj-ea"/>
                <a:ea typeface="+mj-ea"/>
              </a:rPr>
              <a:t>面向非结构化数据的知识抽取</a:t>
            </a:r>
            <a:endParaRPr lang="en-US" altLang="zh-CN" sz="2000" dirty="0" smtClean="0">
              <a:latin typeface="+mj-ea"/>
              <a:ea typeface="+mj-ea"/>
            </a:endParaRPr>
          </a:p>
          <a:p>
            <a:pPr marL="0" indent="0">
              <a:buClrTx/>
              <a:buNone/>
            </a:pPr>
            <a:endParaRPr lang="en-US" altLang="zh-CN" sz="1100" dirty="0">
              <a:latin typeface="宋体" panose="02010600030101010101" pitchFamily="2" charset="-122"/>
              <a:ea typeface="宋体" panose="02010600030101010101" pitchFamily="2" charset="-122"/>
            </a:endParaRPr>
          </a:p>
          <a:p>
            <a:pPr>
              <a:buClrTx/>
            </a:pPr>
            <a:r>
              <a:rPr lang="zh-CN" altLang="en-US" sz="1800" dirty="0">
                <a:latin typeface="+mj-ea"/>
                <a:ea typeface="+mj-ea"/>
              </a:rPr>
              <a:t>关系</a:t>
            </a:r>
            <a:r>
              <a:rPr lang="zh-CN" altLang="en-US" sz="1800" dirty="0" smtClean="0">
                <a:latin typeface="+mj-ea"/>
                <a:ea typeface="+mj-ea"/>
              </a:rPr>
              <a:t>抽取</a:t>
            </a:r>
            <a:endParaRPr lang="en-US" altLang="zh-CN" sz="1800" dirty="0">
              <a:latin typeface="+mj-ea"/>
              <a:ea typeface="+mj-ea"/>
            </a:endParaRPr>
          </a:p>
          <a:p>
            <a:pPr>
              <a:buClrTx/>
            </a:pPr>
            <a:endParaRPr lang="en-US" altLang="zh-CN" sz="1800" dirty="0" smtClean="0">
              <a:latin typeface="+mj-ea"/>
              <a:ea typeface="+mj-ea"/>
            </a:endParaRPr>
          </a:p>
          <a:p>
            <a:pPr>
              <a:buClrTx/>
              <a:buFont typeface="Arial" panose="020B0604020202020204" pitchFamily="34" charset="0"/>
              <a:buChar char="•"/>
            </a:pPr>
            <a:r>
              <a:rPr lang="zh-CN" altLang="en-US" sz="1600" dirty="0" smtClean="0">
                <a:latin typeface="+mj-ea"/>
                <a:ea typeface="+mj-ea"/>
              </a:rPr>
              <a:t>基于弱监督学习的关系抽取方法</a:t>
            </a:r>
            <a:endParaRPr lang="en-US" altLang="zh-CN" sz="1600" dirty="0" smtClean="0">
              <a:latin typeface="+mj-ea"/>
              <a:ea typeface="+mj-ea"/>
            </a:endParaRPr>
          </a:p>
          <a:p>
            <a:pPr marL="0" indent="0">
              <a:buClrTx/>
              <a:buNone/>
            </a:pPr>
            <a:r>
              <a:rPr lang="zh-CN" altLang="en-US" sz="1600" dirty="0" smtClean="0">
                <a:latin typeface="宋体" panose="02010600030101010101" pitchFamily="2" charset="-122"/>
                <a:ea typeface="宋体" panose="02010600030101010101" pitchFamily="2" charset="-122"/>
              </a:rPr>
              <a:t>   当训练预料不足时，弱监督学习方法可以只利用少量的标注数据进行模型学习</a:t>
            </a: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a:buClrTx/>
              <a:buFont typeface="Wingdings" panose="05000000000000000000" pitchFamily="2" charset="2"/>
              <a:buChar char="Ø"/>
            </a:pPr>
            <a:r>
              <a:rPr lang="zh-CN" altLang="en-US" sz="1600" dirty="0" smtClean="0">
                <a:latin typeface="+mn-ea"/>
                <a:ea typeface="+mn-ea"/>
              </a:rPr>
              <a:t>远程监督方法</a:t>
            </a:r>
            <a:endParaRPr lang="en-US" altLang="zh-CN" sz="1600" dirty="0" smtClean="0">
              <a:latin typeface="+mn-ea"/>
              <a:ea typeface="+mn-ea"/>
            </a:endParaRPr>
          </a:p>
          <a:p>
            <a:pPr marL="0" indent="0">
              <a:buClrTx/>
              <a:buNone/>
            </a:pPr>
            <a:r>
              <a:rPr lang="zh-CN" altLang="en-US" sz="1600" kern="1200" dirty="0" smtClean="0">
                <a:latin typeface="宋体" panose="02010600030101010101" pitchFamily="2" charset="-122"/>
                <a:ea typeface="宋体" panose="02010600030101010101" pitchFamily="2" charset="-122"/>
              </a:rPr>
              <a:t>   基本</a:t>
            </a:r>
            <a:r>
              <a:rPr lang="zh-CN" altLang="en-US" sz="1600" kern="1200" dirty="0">
                <a:latin typeface="宋体" panose="02010600030101010101" pitchFamily="2" charset="-122"/>
                <a:ea typeface="宋体" panose="02010600030101010101" pitchFamily="2" charset="-122"/>
              </a:rPr>
              <a:t>假设：如果两个实体在知识图谱中存在某种关系，则包含两个实体的句子均表达了这种关系</a:t>
            </a:r>
            <a:endParaRPr lang="en-US" altLang="zh-CN" sz="1600" kern="1200" dirty="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smtClean="0">
              <a:latin typeface="宋体" panose="02010600030101010101" pitchFamily="2" charset="-122"/>
              <a:ea typeface="宋体" panose="02010600030101010101" pitchFamily="2" charset="-122"/>
            </a:endParaRPr>
          </a:p>
        </p:txBody>
      </p:sp>
      <p:sp>
        <p:nvSpPr>
          <p:cNvPr id="3" name="矩形 2"/>
          <p:cNvSpPr/>
          <p:nvPr/>
        </p:nvSpPr>
        <p:spPr>
          <a:xfrm>
            <a:off x="4723838" y="6226863"/>
            <a:ext cx="2900015" cy="287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a:stretch>
            <a:fillRect/>
          </a:stretch>
        </p:blipFill>
        <p:spPr>
          <a:xfrm>
            <a:off x="2099700" y="4365104"/>
            <a:ext cx="5248275" cy="2286000"/>
          </a:xfrm>
          <a:prstGeom prst="rect">
            <a:avLst/>
          </a:prstGeom>
        </p:spPr>
      </p:pic>
    </p:spTree>
    <p:extLst>
      <p:ext uri="{BB962C8B-B14F-4D97-AF65-F5344CB8AC3E}">
        <p14:creationId xmlns:p14="http://schemas.microsoft.com/office/powerpoint/2010/main" val="2832013353"/>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知识抽取</a:t>
            </a:r>
            <a:endParaRPr lang="zh-CN" altLang="en-US" dirty="0"/>
          </a:p>
        </p:txBody>
      </p:sp>
      <p:sp>
        <p:nvSpPr>
          <p:cNvPr id="4" name="内容占位符 3"/>
          <p:cNvSpPr>
            <a:spLocks noGrp="1"/>
          </p:cNvSpPr>
          <p:nvPr>
            <p:ph idx="1"/>
          </p:nvPr>
        </p:nvSpPr>
        <p:spPr>
          <a:xfrm>
            <a:off x="401638" y="1125538"/>
            <a:ext cx="8418512" cy="5615830"/>
          </a:xfrm>
        </p:spPr>
        <p:txBody>
          <a:bodyPr/>
          <a:lstStyle/>
          <a:p>
            <a:pPr marL="0" indent="0">
              <a:buClrTx/>
              <a:buNone/>
            </a:pPr>
            <a:r>
              <a:rPr lang="zh-CN" altLang="en-US" sz="2000" dirty="0" smtClean="0">
                <a:latin typeface="+mj-ea"/>
              </a:rPr>
              <a:t>面向</a:t>
            </a:r>
            <a:r>
              <a:rPr lang="zh-CN" altLang="en-US" sz="2000" dirty="0">
                <a:latin typeface="+mj-ea"/>
              </a:rPr>
              <a:t>非结构化数据的知识抽取</a:t>
            </a:r>
            <a:endParaRPr lang="en-US" altLang="zh-CN" sz="2000" dirty="0">
              <a:latin typeface="+mj-ea"/>
            </a:endParaRPr>
          </a:p>
          <a:p>
            <a:pPr marL="0" indent="0">
              <a:buClrTx/>
              <a:buNone/>
            </a:pPr>
            <a:endParaRPr lang="en-US" altLang="zh-CN" sz="1100" dirty="0">
              <a:latin typeface="宋体" panose="02010600030101010101" pitchFamily="2" charset="-122"/>
              <a:ea typeface="宋体" panose="02010600030101010101" pitchFamily="2" charset="-122"/>
            </a:endParaRPr>
          </a:p>
          <a:p>
            <a:pPr>
              <a:buClrTx/>
            </a:pPr>
            <a:r>
              <a:rPr lang="zh-CN" altLang="en-US" sz="1800" dirty="0">
                <a:latin typeface="+mj-ea"/>
              </a:rPr>
              <a:t>关系抽取</a:t>
            </a:r>
            <a:endParaRPr lang="en-US" altLang="zh-CN" sz="1800" dirty="0">
              <a:latin typeface="+mj-ea"/>
            </a:endParaRPr>
          </a:p>
          <a:p>
            <a:pPr marL="0" indent="0">
              <a:buClrTx/>
              <a:buNone/>
            </a:pPr>
            <a:endParaRPr lang="en-US" altLang="zh-CN" sz="800" dirty="0" smtClean="0">
              <a:latin typeface="+mj-ea"/>
              <a:ea typeface="+mj-ea"/>
            </a:endParaRPr>
          </a:p>
          <a:p>
            <a:pPr marL="0" indent="0">
              <a:buClrTx/>
              <a:buNone/>
            </a:pPr>
            <a:r>
              <a:rPr lang="zh-CN" altLang="en-US" sz="1600" dirty="0" smtClean="0">
                <a:latin typeface="+mj-ea"/>
                <a:ea typeface="+mj-ea"/>
              </a:rPr>
              <a:t>基于</a:t>
            </a:r>
            <a:r>
              <a:rPr lang="en-US" altLang="zh-CN" sz="1600" dirty="0" err="1" smtClean="0">
                <a:latin typeface="+mj-ea"/>
                <a:ea typeface="+mj-ea"/>
              </a:rPr>
              <a:t>DeepDive</a:t>
            </a:r>
            <a:r>
              <a:rPr lang="zh-CN" altLang="en-US" sz="1600" dirty="0" smtClean="0">
                <a:latin typeface="+mj-ea"/>
                <a:ea typeface="+mj-ea"/>
              </a:rPr>
              <a:t>的关系抽取实践</a:t>
            </a:r>
            <a:endParaRPr lang="en-US" altLang="zh-CN" sz="1600" dirty="0" smtClean="0">
              <a:latin typeface="+mj-ea"/>
              <a:ea typeface="+mj-ea"/>
            </a:endParaRPr>
          </a:p>
          <a:p>
            <a:pPr marL="0" indent="0">
              <a:buClrTx/>
              <a:buNone/>
            </a:pPr>
            <a:endParaRPr lang="en-US" altLang="zh-CN" sz="1600" dirty="0">
              <a:latin typeface="+mj-ea"/>
              <a:ea typeface="+mj-ea"/>
            </a:endParaRPr>
          </a:p>
          <a:p>
            <a:pPr marL="0" indent="0">
              <a:buClrTx/>
              <a:buNone/>
            </a:pPr>
            <a:r>
              <a:rPr lang="zh-CN" altLang="en-US" sz="1600" dirty="0" smtClean="0">
                <a:latin typeface="+mj-ea"/>
                <a:ea typeface="+mj-ea"/>
              </a:rPr>
              <a:t>安装失败（待实践）</a:t>
            </a:r>
            <a:endParaRPr lang="en-US" altLang="zh-CN" sz="1600" dirty="0">
              <a:latin typeface="+mj-ea"/>
              <a:ea typeface="+mj-ea"/>
            </a:endParaRPr>
          </a:p>
          <a:p>
            <a:pPr marL="0" indent="0">
              <a:buClrTx/>
              <a:buNone/>
            </a:pPr>
            <a:endParaRPr lang="en-US" altLang="zh-CN" sz="2000" dirty="0" smtClean="0">
              <a:latin typeface="+mj-ea"/>
              <a:ea typeface="+mj-ea"/>
            </a:endParaRPr>
          </a:p>
        </p:txBody>
      </p:sp>
    </p:spTree>
    <p:extLst>
      <p:ext uri="{BB962C8B-B14F-4D97-AF65-F5344CB8AC3E}">
        <p14:creationId xmlns:p14="http://schemas.microsoft.com/office/powerpoint/2010/main" val="1345686422"/>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知识抽取</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r>
              <a:rPr lang="zh-CN" altLang="en-US" sz="2000" dirty="0" smtClean="0">
                <a:latin typeface="+mj-ea"/>
                <a:ea typeface="+mj-ea"/>
              </a:rPr>
              <a:t>面向非结构化数据的知识抽取</a:t>
            </a:r>
            <a:endParaRPr lang="en-US" altLang="zh-CN" sz="2000" dirty="0" smtClean="0">
              <a:latin typeface="+mj-ea"/>
              <a:ea typeface="+mj-ea"/>
            </a:endParaRPr>
          </a:p>
          <a:p>
            <a:pPr marL="0" indent="0">
              <a:buClrTx/>
              <a:buNone/>
            </a:pPr>
            <a:endParaRPr lang="en-US" altLang="zh-CN" sz="1100" dirty="0">
              <a:latin typeface="宋体" panose="02010600030101010101" pitchFamily="2" charset="-122"/>
              <a:ea typeface="宋体" panose="02010600030101010101" pitchFamily="2" charset="-122"/>
            </a:endParaRPr>
          </a:p>
          <a:p>
            <a:pPr>
              <a:buClrTx/>
            </a:pPr>
            <a:r>
              <a:rPr lang="zh-CN" altLang="en-US" sz="1800" dirty="0">
                <a:latin typeface="+mj-ea"/>
                <a:ea typeface="+mj-ea"/>
              </a:rPr>
              <a:t>事件</a:t>
            </a:r>
            <a:r>
              <a:rPr lang="zh-CN" altLang="en-US" sz="1800" dirty="0" smtClean="0">
                <a:latin typeface="+mj-ea"/>
                <a:ea typeface="+mj-ea"/>
              </a:rPr>
              <a:t>抽取</a:t>
            </a:r>
            <a:endParaRPr lang="en-US" altLang="zh-CN" sz="1800" dirty="0">
              <a:latin typeface="+mj-ea"/>
              <a:ea typeface="+mj-ea"/>
            </a:endParaRPr>
          </a:p>
          <a:p>
            <a:pPr marL="0" indent="0">
              <a:buClrTx/>
              <a:buNone/>
            </a:pPr>
            <a:r>
              <a:rPr lang="zh-CN" altLang="en-US" sz="1600" dirty="0" smtClean="0">
                <a:latin typeface="宋体" panose="02010600030101010101" pitchFamily="2" charset="-122"/>
                <a:ea typeface="宋体" panose="02010600030101010101" pitchFamily="2" charset="-122"/>
              </a:rPr>
              <a:t>   从</a:t>
            </a:r>
            <a:r>
              <a:rPr lang="zh-CN" altLang="en-US" sz="1600" dirty="0">
                <a:latin typeface="宋体" panose="02010600030101010101" pitchFamily="2" charset="-122"/>
                <a:ea typeface="宋体" panose="02010600030101010101" pitchFamily="2" charset="-122"/>
              </a:rPr>
              <a:t>自然语言中抽取出用户感兴趣的事件信息</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并以结构化的形式呈现出来</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例如事件发生的时间、地点、发生原因、参与者等</a:t>
            </a: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smtClean="0">
              <a:latin typeface="宋体" panose="02010600030101010101" pitchFamily="2" charset="-122"/>
              <a:ea typeface="宋体" panose="02010600030101010101" pitchFamily="2" charset="-122"/>
            </a:endParaRPr>
          </a:p>
        </p:txBody>
      </p:sp>
      <p:sp>
        <p:nvSpPr>
          <p:cNvPr id="3" name="矩形 2"/>
          <p:cNvSpPr/>
          <p:nvPr/>
        </p:nvSpPr>
        <p:spPr>
          <a:xfrm>
            <a:off x="4723838" y="6226863"/>
            <a:ext cx="2900015" cy="287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https://img-blog.csdn.net/20180420160904214?watermark/2/text/aHR0cHM6Ly9ibG9nLmNzZG4ubmV0L3BlbGhhbnM=/font/5a6L5L2T/fontsize/400/fill/I0JBQkFCMA==/dissolve/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2956948"/>
            <a:ext cx="7080250" cy="349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802587"/>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知识抽取</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r>
              <a:rPr lang="zh-CN" altLang="en-US" sz="2000" dirty="0" smtClean="0">
                <a:latin typeface="+mj-ea"/>
                <a:ea typeface="+mj-ea"/>
              </a:rPr>
              <a:t>面向结构化数据的知识抽取</a:t>
            </a:r>
            <a:endParaRPr lang="en-US" altLang="zh-CN" sz="2000" dirty="0" smtClean="0">
              <a:latin typeface="+mj-ea"/>
              <a:ea typeface="+mj-ea"/>
            </a:endParaRPr>
          </a:p>
          <a:p>
            <a:pPr marL="0" indent="0">
              <a:buClrTx/>
              <a:buNone/>
            </a:pPr>
            <a:endParaRPr lang="en-US" altLang="zh-CN" sz="1100" dirty="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r>
              <a:rPr lang="zh-CN" altLang="en-US" sz="1600" dirty="0">
                <a:latin typeface="宋体" panose="02010600030101010101" pitchFamily="2" charset="-122"/>
                <a:ea typeface="宋体" panose="02010600030101010101" pitchFamily="2" charset="-122"/>
              </a:rPr>
              <a:t>相关</a:t>
            </a:r>
            <a:r>
              <a:rPr lang="zh-CN" altLang="en-US" sz="1600" dirty="0" smtClean="0">
                <a:latin typeface="宋体" panose="02010600030101010101" pitchFamily="2" charset="-122"/>
                <a:ea typeface="宋体" panose="02010600030101010101" pitchFamily="2" charset="-122"/>
              </a:rPr>
              <a:t>工具：</a:t>
            </a:r>
            <a:r>
              <a:rPr lang="en-US" altLang="zh-CN" sz="1600" dirty="0" smtClean="0">
                <a:latin typeface="宋体" panose="02010600030101010101" pitchFamily="2" charset="-122"/>
                <a:ea typeface="宋体" panose="02010600030101010101" pitchFamily="2" charset="-122"/>
              </a:rPr>
              <a:t>D2RQ</a:t>
            </a:r>
            <a:r>
              <a:rPr lang="zh-CN" altLang="en-US" sz="1600" dirty="0" smtClean="0">
                <a:latin typeface="宋体" panose="02010600030101010101" pitchFamily="2" charset="-122"/>
                <a:ea typeface="宋体" panose="02010600030101010101" pitchFamily="2" charset="-122"/>
              </a:rPr>
              <a:t>、</a:t>
            </a:r>
            <a:r>
              <a:rPr lang="en-US" altLang="zh-CN" sz="1600" dirty="0" err="1" smtClean="0">
                <a:latin typeface="宋体" panose="02010600030101010101" pitchFamily="2" charset="-122"/>
                <a:ea typeface="宋体" panose="02010600030101010101" pitchFamily="2" charset="-122"/>
              </a:rPr>
              <a:t>Mastro</a:t>
            </a:r>
            <a:r>
              <a:rPr lang="zh-CN" altLang="en-US" sz="1600" dirty="0" smtClean="0">
                <a:latin typeface="宋体" panose="02010600030101010101" pitchFamily="2" charset="-122"/>
                <a:ea typeface="宋体" panose="02010600030101010101" pitchFamily="2" charset="-122"/>
              </a:rPr>
              <a:t>等</a:t>
            </a:r>
            <a:endParaRPr lang="en-US" altLang="zh-CN" sz="1600" dirty="0" smtClean="0">
              <a:latin typeface="宋体" panose="02010600030101010101" pitchFamily="2" charset="-122"/>
              <a:ea typeface="宋体" panose="02010600030101010101" pitchFamily="2" charset="-122"/>
            </a:endParaRPr>
          </a:p>
        </p:txBody>
      </p:sp>
      <p:sp>
        <p:nvSpPr>
          <p:cNvPr id="3" name="矩形 2"/>
          <p:cNvSpPr/>
          <p:nvPr/>
        </p:nvSpPr>
        <p:spPr>
          <a:xfrm>
            <a:off x="4723838" y="6226863"/>
            <a:ext cx="2900015" cy="287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stretch>
            <a:fillRect/>
          </a:stretch>
        </p:blipFill>
        <p:spPr>
          <a:xfrm>
            <a:off x="681037" y="1833562"/>
            <a:ext cx="7781925" cy="3190875"/>
          </a:xfrm>
          <a:prstGeom prst="rect">
            <a:avLst/>
          </a:prstGeom>
        </p:spPr>
      </p:pic>
    </p:spTree>
    <p:extLst>
      <p:ext uri="{BB962C8B-B14F-4D97-AF65-F5344CB8AC3E}">
        <p14:creationId xmlns:p14="http://schemas.microsoft.com/office/powerpoint/2010/main" val="1875118643"/>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知识抽取</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r>
              <a:rPr lang="zh-CN" altLang="en-US" sz="2000" dirty="0" smtClean="0">
                <a:latin typeface="+mj-ea"/>
                <a:ea typeface="+mj-ea"/>
              </a:rPr>
              <a:t>面向半结构化数据的知识抽取</a:t>
            </a:r>
            <a:endParaRPr lang="en-US" altLang="zh-CN" sz="2000" dirty="0" smtClean="0">
              <a:latin typeface="+mj-ea"/>
              <a:ea typeface="+mj-ea"/>
            </a:endParaRPr>
          </a:p>
          <a:p>
            <a:pPr marL="0" indent="0">
              <a:buClrTx/>
              <a:buNone/>
            </a:pPr>
            <a:endParaRPr lang="en-US" altLang="zh-CN" sz="2000" dirty="0">
              <a:latin typeface="+mj-ea"/>
              <a:ea typeface="+mj-ea"/>
            </a:endParaRPr>
          </a:p>
          <a:p>
            <a:pPr>
              <a:buClrTx/>
            </a:pPr>
            <a:r>
              <a:rPr lang="zh-CN" altLang="en-US" sz="1800" dirty="0" smtClean="0">
                <a:latin typeface="+mj-ea"/>
                <a:ea typeface="+mj-ea"/>
              </a:rPr>
              <a:t>面向百科类数据</a:t>
            </a:r>
            <a:endParaRPr lang="en-US" altLang="zh-CN" sz="1800" dirty="0" smtClean="0">
              <a:latin typeface="+mj-ea"/>
              <a:ea typeface="+mj-ea"/>
            </a:endParaRPr>
          </a:p>
          <a:p>
            <a:pPr marL="0" indent="0">
              <a:buClrTx/>
              <a:buNone/>
            </a:pPr>
            <a:endParaRPr lang="en-US" altLang="zh-CN" sz="1800" dirty="0" smtClean="0">
              <a:latin typeface="+mj-ea"/>
              <a:ea typeface="+mj-ea"/>
            </a:endParaRPr>
          </a:p>
          <a:p>
            <a:pPr>
              <a:buClrTx/>
            </a:pPr>
            <a:r>
              <a:rPr lang="zh-CN" altLang="en-US" sz="1800" dirty="0" smtClean="0">
                <a:latin typeface="+mj-ea"/>
                <a:ea typeface="+mj-ea"/>
              </a:rPr>
              <a:t>面向</a:t>
            </a:r>
            <a:r>
              <a:rPr lang="en-US" altLang="zh-CN" sz="1800" dirty="0" smtClean="0">
                <a:latin typeface="+mj-ea"/>
                <a:ea typeface="+mj-ea"/>
              </a:rPr>
              <a:t>Web</a:t>
            </a:r>
            <a:r>
              <a:rPr lang="zh-CN" altLang="en-US" sz="1800" dirty="0" smtClean="0">
                <a:latin typeface="+mj-ea"/>
                <a:ea typeface="+mj-ea"/>
              </a:rPr>
              <a:t>网页</a:t>
            </a:r>
            <a:endParaRPr lang="en-US" altLang="zh-CN" sz="1100" dirty="0">
              <a:latin typeface="宋体" panose="02010600030101010101" pitchFamily="2" charset="-122"/>
              <a:ea typeface="宋体" panose="02010600030101010101" pitchFamily="2" charset="-122"/>
            </a:endParaRPr>
          </a:p>
          <a:p>
            <a:pPr marL="0" indent="0">
              <a:buClrTx/>
              <a:buNone/>
            </a:pPr>
            <a:r>
              <a:rPr lang="en-US" altLang="zh-CN" sz="1600" dirty="0" smtClean="0">
                <a:latin typeface="宋体" panose="02010600030101010101" pitchFamily="2" charset="-122"/>
                <a:ea typeface="宋体" panose="02010600030101010101" pitchFamily="2" charset="-122"/>
              </a:rPr>
              <a:t>   </a:t>
            </a:r>
            <a:r>
              <a:rPr lang="zh-CN" altLang="en-US" sz="1600" dirty="0" smtClean="0">
                <a:latin typeface="宋体" panose="02010600030101010101" pitchFamily="2" charset="-122"/>
                <a:ea typeface="宋体" panose="02010600030101010101" pitchFamily="2" charset="-122"/>
              </a:rPr>
              <a:t>从网页中获取结构化信息一般通过包装器实现，包装器是能够将数据从</a:t>
            </a:r>
            <a:r>
              <a:rPr lang="en-US" altLang="zh-CN" sz="1600" dirty="0" smtClean="0">
                <a:latin typeface="宋体" panose="02010600030101010101" pitchFamily="2" charset="-122"/>
                <a:ea typeface="宋体" panose="02010600030101010101" pitchFamily="2" charset="-122"/>
              </a:rPr>
              <a:t>HTML</a:t>
            </a:r>
            <a:r>
              <a:rPr lang="zh-CN" altLang="en-US" sz="1600" dirty="0" smtClean="0">
                <a:latin typeface="宋体" panose="02010600030101010101" pitchFamily="2" charset="-122"/>
                <a:ea typeface="宋体" panose="02010600030101010101" pitchFamily="2" charset="-122"/>
              </a:rPr>
              <a:t>网页中抽取出来，并将它们还原为结构化数据的软件程序</a:t>
            </a: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p:txBody>
      </p:sp>
      <p:sp>
        <p:nvSpPr>
          <p:cNvPr id="3" name="矩形 2"/>
          <p:cNvSpPr/>
          <p:nvPr/>
        </p:nvSpPr>
        <p:spPr>
          <a:xfrm>
            <a:off x="4723838" y="6226863"/>
            <a:ext cx="2900015" cy="287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a:stretch>
            <a:fillRect/>
          </a:stretch>
        </p:blipFill>
        <p:spPr>
          <a:xfrm>
            <a:off x="2411760" y="4041789"/>
            <a:ext cx="4029075" cy="1924050"/>
          </a:xfrm>
          <a:prstGeom prst="rect">
            <a:avLst/>
          </a:prstGeom>
        </p:spPr>
      </p:pic>
    </p:spTree>
    <p:extLst>
      <p:ext uri="{BB962C8B-B14F-4D97-AF65-F5344CB8AC3E}">
        <p14:creationId xmlns:p14="http://schemas.microsoft.com/office/powerpoint/2010/main" val="1360172283"/>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知识抽取</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r>
              <a:rPr lang="zh-CN" altLang="en-US" sz="2000" dirty="0" smtClean="0">
                <a:latin typeface="+mj-ea"/>
                <a:ea typeface="+mj-ea"/>
              </a:rPr>
              <a:t>面向半结构化数据的知识抽取</a:t>
            </a:r>
            <a:endParaRPr lang="en-US" altLang="zh-CN" sz="2000" dirty="0" smtClean="0">
              <a:latin typeface="+mj-ea"/>
              <a:ea typeface="+mj-ea"/>
            </a:endParaRPr>
          </a:p>
          <a:p>
            <a:pPr marL="0" indent="0">
              <a:buClrTx/>
              <a:buNone/>
            </a:pPr>
            <a:endParaRPr lang="en-US" altLang="zh-CN" sz="2000" dirty="0">
              <a:latin typeface="+mj-ea"/>
              <a:ea typeface="+mj-ea"/>
            </a:endParaRPr>
          </a:p>
          <a:p>
            <a:pPr>
              <a:buClrTx/>
              <a:buFont typeface="Arial" panose="020B0604020202020204" pitchFamily="34" charset="0"/>
              <a:buChar char="•"/>
            </a:pPr>
            <a:r>
              <a:rPr lang="zh-CN" altLang="en-US" sz="1600" dirty="0">
                <a:latin typeface="+mj-ea"/>
                <a:ea typeface="+mj-ea"/>
              </a:rPr>
              <a:t>包装</a:t>
            </a:r>
            <a:r>
              <a:rPr lang="zh-CN" altLang="en-US" sz="1600" dirty="0" smtClean="0">
                <a:latin typeface="+mj-ea"/>
                <a:ea typeface="+mj-ea"/>
              </a:rPr>
              <a:t>器归纳方法</a:t>
            </a:r>
            <a:endParaRPr lang="en-US" altLang="zh-CN" sz="1600" dirty="0" smtClean="0">
              <a:latin typeface="+mj-ea"/>
              <a:ea typeface="+mj-ea"/>
            </a:endParaRPr>
          </a:p>
          <a:p>
            <a:pPr marL="0" indent="0">
              <a:buClrTx/>
              <a:buNone/>
            </a:pPr>
            <a:r>
              <a:rPr lang="zh-CN" altLang="en-US" sz="1600" dirty="0" smtClean="0">
                <a:latin typeface="宋体" panose="02010600030101010101" pitchFamily="2" charset="-122"/>
                <a:ea typeface="宋体" panose="02010600030101010101" pitchFamily="2" charset="-122"/>
              </a:rPr>
              <a:t>   基于</a:t>
            </a:r>
            <a:r>
              <a:rPr lang="zh-CN" altLang="en-US" sz="1600" dirty="0">
                <a:latin typeface="宋体" panose="02010600030101010101" pitchFamily="2" charset="-122"/>
                <a:ea typeface="宋体" panose="02010600030101010101" pitchFamily="2" charset="-122"/>
              </a:rPr>
              <a:t>有监督学习的方法</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自动的从标注好的训练样例集合中学习数据抽取规则</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用于从其他相同标记或相同网页模板抽取目标数据。其运行流程</a:t>
            </a:r>
            <a:r>
              <a:rPr lang="zh-CN" altLang="en-US" sz="1600" dirty="0" smtClean="0">
                <a:latin typeface="宋体" panose="02010600030101010101" pitchFamily="2" charset="-122"/>
                <a:ea typeface="宋体" panose="02010600030101010101" pitchFamily="2" charset="-122"/>
              </a:rPr>
              <a:t>为</a:t>
            </a: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smtClean="0">
              <a:latin typeface="+mj-ea"/>
              <a:ea typeface="+mj-ea"/>
            </a:endParaRPr>
          </a:p>
          <a:p>
            <a:pPr>
              <a:buClrTx/>
              <a:buFont typeface="Arial" panose="020B0604020202020204" pitchFamily="34" charset="0"/>
              <a:buChar char="•"/>
            </a:pPr>
            <a:r>
              <a:rPr lang="zh-CN" altLang="en-US" sz="1600" dirty="0" smtClean="0">
                <a:latin typeface="+mj-ea"/>
                <a:ea typeface="+mj-ea"/>
              </a:rPr>
              <a:t>自动抽取方法</a:t>
            </a:r>
            <a:endParaRPr lang="en-US" altLang="zh-CN" sz="1600" dirty="0">
              <a:latin typeface="+mj-ea"/>
              <a:ea typeface="+mj-ea"/>
            </a:endParaRPr>
          </a:p>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p:txBody>
      </p:sp>
      <p:sp>
        <p:nvSpPr>
          <p:cNvPr id="3" name="矩形 2"/>
          <p:cNvSpPr/>
          <p:nvPr/>
        </p:nvSpPr>
        <p:spPr>
          <a:xfrm>
            <a:off x="4723838" y="6226863"/>
            <a:ext cx="2900015" cy="287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44" name="Picture 4" descr="https://img-blog.csdn.net/20180420161147537?watermark/2/text/aHR0cHM6Ly9ibG9nLmNzZG4ubmV0L3BlbGhhbnM=/font/5a6L5L2T/fontsize/400/fill/I0JBQkFCMA==/dissolve/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3140968"/>
            <a:ext cx="5987504" cy="79965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364088" y="3744512"/>
            <a:ext cx="2027064" cy="15126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10248" name="Picture 8" descr="https://img-blog.csdn.net/20180420161155408?watermark/2/text/aHR0cHM6Ly9ibG9nLmNzZG4ubmV0L3BlbGhhbnM=/font/5a6L5L2T/fontsize/400/fill/I0JBQkFCMA==/dissolve/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4677104"/>
            <a:ext cx="5932173" cy="2046267"/>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5580112" y="6514747"/>
            <a:ext cx="2160240" cy="20862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00277292"/>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知识挖掘</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100" dirty="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smtClean="0">
              <a:latin typeface="宋体" panose="02010600030101010101" pitchFamily="2" charset="-122"/>
              <a:ea typeface="宋体" panose="02010600030101010101" pitchFamily="2" charset="-122"/>
            </a:endParaRPr>
          </a:p>
        </p:txBody>
      </p:sp>
      <p:sp>
        <p:nvSpPr>
          <p:cNvPr id="3" name="矩形 2"/>
          <p:cNvSpPr/>
          <p:nvPr/>
        </p:nvSpPr>
        <p:spPr>
          <a:xfrm>
            <a:off x="4723838" y="6226863"/>
            <a:ext cx="2900015" cy="287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a:stretch>
            <a:fillRect/>
          </a:stretch>
        </p:blipFill>
        <p:spPr>
          <a:xfrm>
            <a:off x="755576" y="974999"/>
            <a:ext cx="7410450" cy="5876925"/>
          </a:xfrm>
          <a:prstGeom prst="rect">
            <a:avLst/>
          </a:prstGeom>
        </p:spPr>
      </p:pic>
    </p:spTree>
    <p:extLst>
      <p:ext uri="{BB962C8B-B14F-4D97-AF65-F5344CB8AC3E}">
        <p14:creationId xmlns:p14="http://schemas.microsoft.com/office/powerpoint/2010/main" val="1454111168"/>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知识挖掘</a:t>
            </a:r>
            <a:endParaRPr lang="zh-CN" altLang="en-US" dirty="0"/>
          </a:p>
        </p:txBody>
      </p:sp>
      <p:sp>
        <p:nvSpPr>
          <p:cNvPr id="4" name="内容占位符 3"/>
          <p:cNvSpPr>
            <a:spLocks noGrp="1"/>
          </p:cNvSpPr>
          <p:nvPr>
            <p:ph idx="1"/>
          </p:nvPr>
        </p:nvSpPr>
        <p:spPr>
          <a:xfrm>
            <a:off x="401638" y="1125538"/>
            <a:ext cx="8418512" cy="1511374"/>
          </a:xfrm>
        </p:spPr>
        <p:txBody>
          <a:bodyPr/>
          <a:lstStyle/>
          <a:p>
            <a:pPr marL="0" indent="0">
              <a:buClrTx/>
              <a:buNone/>
            </a:pPr>
            <a:r>
              <a:rPr lang="en-US" altLang="zh-CN" sz="2000" dirty="0" smtClean="0">
                <a:latin typeface="+mj-ea"/>
                <a:ea typeface="+mj-ea"/>
              </a:rPr>
              <a:t> </a:t>
            </a:r>
            <a:r>
              <a:rPr lang="zh-CN" altLang="en-US" sz="2000" dirty="0" smtClean="0">
                <a:latin typeface="+mj-ea"/>
                <a:ea typeface="+mj-ea"/>
              </a:rPr>
              <a:t>实体链接</a:t>
            </a:r>
            <a:endParaRPr lang="en-US" altLang="zh-CN" sz="2000" dirty="0">
              <a:latin typeface="+mj-ea"/>
              <a:ea typeface="+mj-ea"/>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r>
              <a:rPr lang="zh-CN" altLang="en-US" sz="1600" dirty="0" smtClean="0">
                <a:latin typeface="宋体" panose="02010600030101010101" pitchFamily="2" charset="-122"/>
                <a:ea typeface="宋体" panose="02010600030101010101" pitchFamily="2" charset="-122"/>
              </a:rPr>
              <a:t>     实体链接是指将文本中的实体指称链向知识库中目标实体的过程。实体链接可以将文本数据转化为有实体标注的形式，建立文本与知识库的联系</a:t>
            </a:r>
            <a:endParaRPr lang="en-US" altLang="zh-CN" sz="1600" dirty="0">
              <a:latin typeface="宋体" panose="02010600030101010101" pitchFamily="2" charset="-122"/>
              <a:ea typeface="宋体" panose="02010600030101010101" pitchFamily="2" charset="-122"/>
            </a:endParaRPr>
          </a:p>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smtClean="0">
              <a:latin typeface="宋体" panose="02010600030101010101" pitchFamily="2" charset="-122"/>
              <a:ea typeface="宋体" panose="02010600030101010101" pitchFamily="2" charset="-122"/>
            </a:endParaRPr>
          </a:p>
        </p:txBody>
      </p:sp>
      <p:sp>
        <p:nvSpPr>
          <p:cNvPr id="3" name="矩形 2"/>
          <p:cNvSpPr/>
          <p:nvPr/>
        </p:nvSpPr>
        <p:spPr>
          <a:xfrm>
            <a:off x="4723838" y="6226863"/>
            <a:ext cx="2900015" cy="287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4" name="Picture 10" descr="https://img-blog.csdnimg.cn/20190830154115331.png?x-oss-process=image/watermark,type_ZmFuZ3poZW5naGVpdGk,shadow_10,text_aHR0cHM6Ly9ibG9nLmNzZG4ubmV0L3UwMTI3MzY2ODU=,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2862742"/>
            <a:ext cx="6220205" cy="3661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01361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概述</a:t>
            </a:r>
          </a:p>
        </p:txBody>
      </p:sp>
      <p:sp>
        <p:nvSpPr>
          <p:cNvPr id="4" name="内容占位符 3"/>
          <p:cNvSpPr>
            <a:spLocks noGrp="1"/>
          </p:cNvSpPr>
          <p:nvPr>
            <p:ph idx="1"/>
          </p:nvPr>
        </p:nvSpPr>
        <p:spPr/>
        <p:txBody>
          <a:bodyPr/>
          <a:lstStyle/>
          <a:p>
            <a:pPr marL="0" indent="0">
              <a:buClrTx/>
              <a:buNone/>
            </a:pPr>
            <a:r>
              <a:rPr lang="zh-CN" altLang="en-US" sz="2000" dirty="0" smtClean="0">
                <a:latin typeface="+mj-ea"/>
                <a:ea typeface="+mj-ea"/>
              </a:rPr>
              <a:t>中文开放知识图谱项目</a:t>
            </a:r>
            <a:endParaRPr lang="en-US" altLang="zh-CN" sz="2000" dirty="0" smtClean="0">
              <a:latin typeface="+mj-ea"/>
              <a:ea typeface="+mj-ea"/>
            </a:endParaRPr>
          </a:p>
          <a:p>
            <a:pPr marL="0" indent="0">
              <a:buClrTx/>
              <a:buNone/>
            </a:pPr>
            <a:endParaRPr lang="en-US" altLang="zh-CN" sz="2000" dirty="0" smtClean="0"/>
          </a:p>
          <a:p>
            <a:pPr>
              <a:buClrTx/>
            </a:pPr>
            <a:r>
              <a:rPr lang="en-US" altLang="zh-CN" sz="1600" dirty="0" err="1" smtClean="0">
                <a:latin typeface="+mj-ea"/>
                <a:ea typeface="+mj-ea"/>
              </a:rPr>
              <a:t>OpenKG</a:t>
            </a:r>
            <a:r>
              <a:rPr lang="en-US" altLang="zh-CN" sz="1600" dirty="0">
                <a:latin typeface="+mn-ea"/>
                <a:ea typeface="+mn-ea"/>
              </a:rPr>
              <a:t> </a:t>
            </a:r>
            <a:r>
              <a:rPr lang="en-US" altLang="zh-CN" sz="1600" dirty="0" smtClean="0">
                <a:latin typeface="+mn-ea"/>
                <a:ea typeface="+mn-ea"/>
              </a:rPr>
              <a:t> </a:t>
            </a:r>
            <a:r>
              <a:rPr lang="en-US" altLang="zh-CN" sz="1600" dirty="0" smtClean="0">
                <a:latin typeface="+mn-ea"/>
                <a:ea typeface="+mn-ea"/>
                <a:hlinkClick r:id="rId3"/>
              </a:rPr>
              <a:t>http</a:t>
            </a:r>
            <a:r>
              <a:rPr lang="en-US" altLang="zh-CN" sz="1600" dirty="0">
                <a:latin typeface="+mn-ea"/>
                <a:ea typeface="+mn-ea"/>
                <a:hlinkClick r:id="rId3"/>
              </a:rPr>
              <a:t>://openkg.cn</a:t>
            </a:r>
            <a:r>
              <a:rPr lang="en-US" altLang="zh-CN" sz="1600" dirty="0" smtClean="0">
                <a:latin typeface="+mn-ea"/>
                <a:ea typeface="+mn-ea"/>
                <a:hlinkClick r:id="rId3"/>
              </a:rPr>
              <a:t>/</a:t>
            </a:r>
            <a:endParaRPr lang="en-US" altLang="zh-CN" sz="1600" dirty="0" smtClean="0">
              <a:latin typeface="+mn-ea"/>
              <a:ea typeface="+mn-ea"/>
            </a:endParaRPr>
          </a:p>
          <a:p>
            <a:pPr marL="0" indent="0">
              <a:buClrTx/>
              <a:buNone/>
            </a:pPr>
            <a:r>
              <a:rPr lang="en-US" altLang="zh-CN" sz="1600" kern="1200" dirty="0" err="1">
                <a:latin typeface="宋体" panose="02010600030101010101" pitchFamily="2" charset="-122"/>
                <a:ea typeface="宋体" panose="02010600030101010101" pitchFamily="2" charset="-122"/>
              </a:rPr>
              <a:t>OpenKG</a:t>
            </a:r>
            <a:r>
              <a:rPr lang="zh-CN" altLang="en-US" sz="1600" kern="1200" dirty="0">
                <a:latin typeface="宋体" panose="02010600030101010101" pitchFamily="2" charset="-122"/>
                <a:ea typeface="宋体" panose="02010600030101010101" pitchFamily="2" charset="-122"/>
              </a:rPr>
              <a:t>对主要的百科数据进行链接计算和融合工作，并通过</a:t>
            </a:r>
            <a:r>
              <a:rPr lang="en-US" altLang="zh-CN" sz="1600" kern="1200" dirty="0" err="1">
                <a:latin typeface="宋体" panose="02010600030101010101" pitchFamily="2" charset="-122"/>
                <a:ea typeface="宋体" panose="02010600030101010101" pitchFamily="2" charset="-122"/>
              </a:rPr>
              <a:t>OpenKG</a:t>
            </a:r>
            <a:r>
              <a:rPr lang="zh-CN" altLang="en-US" sz="1600" kern="1200" dirty="0">
                <a:latin typeface="宋体" panose="02010600030101010101" pitchFamily="2" charset="-122"/>
                <a:ea typeface="宋体" panose="02010600030101010101" pitchFamily="2" charset="-122"/>
              </a:rPr>
              <a:t>提供开放访问</a:t>
            </a:r>
            <a:r>
              <a:rPr lang="en-US" altLang="zh-CN" sz="1600" kern="1200" dirty="0">
                <a:latin typeface="宋体" panose="02010600030101010101" pitchFamily="2" charset="-122"/>
                <a:ea typeface="宋体" panose="02010600030101010101" pitchFamily="2" charset="-122"/>
              </a:rPr>
              <a:t>API</a:t>
            </a:r>
            <a:r>
              <a:rPr lang="zh-CN" altLang="en-US" sz="1600" kern="1200" dirty="0">
                <a:latin typeface="宋体" panose="02010600030101010101" pitchFamily="2" charset="-122"/>
                <a:ea typeface="宋体" panose="02010600030101010101" pitchFamily="2" charset="-122"/>
              </a:rPr>
              <a:t>，</a:t>
            </a:r>
            <a:r>
              <a:rPr lang="en-US" altLang="zh-CN" sz="1600" kern="1200" dirty="0" err="1">
                <a:latin typeface="宋体" panose="02010600030101010101" pitchFamily="2" charset="-122"/>
                <a:ea typeface="宋体" panose="02010600030101010101" pitchFamily="2" charset="-122"/>
              </a:rPr>
              <a:t>OpenKG</a:t>
            </a:r>
            <a:r>
              <a:rPr lang="zh-CN" altLang="en-US" sz="1600" kern="1200" dirty="0">
                <a:latin typeface="宋体" panose="02010600030101010101" pitchFamily="2" charset="-122"/>
                <a:ea typeface="宋体" panose="02010600030101010101" pitchFamily="2" charset="-122"/>
              </a:rPr>
              <a:t>还对一些重要的知识图谱开源工具进行了收集和整理，包括知识建模工具</a:t>
            </a:r>
            <a:r>
              <a:rPr lang="en-US" altLang="zh-CN" sz="1600" kern="1200" dirty="0" err="1" smtClean="0">
                <a:latin typeface="宋体" panose="02010600030101010101" pitchFamily="2" charset="-122"/>
                <a:ea typeface="宋体" panose="02010600030101010101" pitchFamily="2" charset="-122"/>
              </a:rPr>
              <a:t>Protege</a:t>
            </a:r>
            <a:r>
              <a:rPr lang="zh-CN" altLang="en-US" sz="1600" kern="1200" dirty="0" smtClean="0">
                <a:latin typeface="宋体" panose="02010600030101010101" pitchFamily="2" charset="-122"/>
                <a:ea typeface="宋体" panose="02010600030101010101" pitchFamily="2" charset="-122"/>
              </a:rPr>
              <a:t>、</a:t>
            </a:r>
            <a:r>
              <a:rPr lang="zh-CN" altLang="en-US" sz="1600" kern="1200" dirty="0">
                <a:latin typeface="宋体" panose="02010600030101010101" pitchFamily="2" charset="-122"/>
                <a:ea typeface="宋体" panose="02010600030101010101" pitchFamily="2" charset="-122"/>
              </a:rPr>
              <a:t>知识融合工具</a:t>
            </a:r>
            <a:r>
              <a:rPr lang="en-US" altLang="zh-CN" sz="1600" kern="1200" dirty="0">
                <a:latin typeface="宋体" panose="02010600030101010101" pitchFamily="2" charset="-122"/>
                <a:ea typeface="宋体" panose="02010600030101010101" pitchFamily="2" charset="-122"/>
              </a:rPr>
              <a:t>Limes</a:t>
            </a:r>
            <a:r>
              <a:rPr lang="zh-CN" altLang="en-US" sz="1600" kern="1200" dirty="0">
                <a:latin typeface="宋体" panose="02010600030101010101" pitchFamily="2" charset="-122"/>
                <a:ea typeface="宋体" panose="02010600030101010101" pitchFamily="2" charset="-122"/>
              </a:rPr>
              <a:t>、知识问答工具</a:t>
            </a:r>
            <a:r>
              <a:rPr lang="en-US" altLang="zh-CN" sz="1600" kern="1200" dirty="0" err="1">
                <a:latin typeface="宋体" panose="02010600030101010101" pitchFamily="2" charset="-122"/>
                <a:ea typeface="宋体" panose="02010600030101010101" pitchFamily="2" charset="-122"/>
              </a:rPr>
              <a:t>YodaQA</a:t>
            </a:r>
            <a:r>
              <a:rPr lang="zh-CN" altLang="en-US" sz="1600" kern="1200" dirty="0">
                <a:latin typeface="宋体" panose="02010600030101010101" pitchFamily="2" charset="-122"/>
                <a:ea typeface="宋体" panose="02010600030101010101" pitchFamily="2" charset="-122"/>
              </a:rPr>
              <a:t>、知识抽取工具</a:t>
            </a:r>
            <a:r>
              <a:rPr lang="en-US" altLang="zh-CN" sz="1600" kern="1200" dirty="0" err="1">
                <a:latin typeface="宋体" panose="02010600030101010101" pitchFamily="2" charset="-122"/>
                <a:ea typeface="宋体" panose="02010600030101010101" pitchFamily="2" charset="-122"/>
              </a:rPr>
              <a:t>DeepDive</a:t>
            </a:r>
            <a:r>
              <a:rPr lang="zh-CN" altLang="en-US" sz="1600" kern="1200" dirty="0">
                <a:latin typeface="宋体" panose="02010600030101010101" pitchFamily="2" charset="-122"/>
                <a:ea typeface="宋体" panose="02010600030101010101" pitchFamily="2" charset="-122"/>
              </a:rPr>
              <a:t>等</a:t>
            </a:r>
            <a:r>
              <a:rPr lang="zh-CN" altLang="en-US" sz="1600" kern="1200" dirty="0" smtClean="0">
                <a:latin typeface="宋体" panose="02010600030101010101" pitchFamily="2" charset="-122"/>
                <a:ea typeface="宋体" panose="02010600030101010101" pitchFamily="2" charset="-122"/>
              </a:rPr>
              <a:t>。</a:t>
            </a:r>
            <a:endParaRPr lang="en-US" altLang="zh-CN" sz="1600" kern="1200" dirty="0" smtClean="0">
              <a:latin typeface="宋体" panose="02010600030101010101" pitchFamily="2" charset="-122"/>
              <a:ea typeface="宋体" panose="02010600030101010101" pitchFamily="2" charset="-122"/>
            </a:endParaRPr>
          </a:p>
          <a:p>
            <a:pPr marL="0" indent="0">
              <a:buClrTx/>
              <a:buNone/>
            </a:pPr>
            <a:endParaRPr lang="en-US" altLang="zh-CN" sz="1600" kern="1200" dirty="0" smtClean="0">
              <a:latin typeface="宋体" panose="02010600030101010101" pitchFamily="2" charset="-122"/>
              <a:ea typeface="宋体" panose="02010600030101010101" pitchFamily="2" charset="-122"/>
            </a:endParaRPr>
          </a:p>
          <a:p>
            <a:pPr marL="0" indent="0">
              <a:buClrTx/>
              <a:buNone/>
            </a:pPr>
            <a:endParaRPr lang="en-US" altLang="zh-CN" sz="1600" kern="1200" dirty="0">
              <a:latin typeface="宋体" panose="02010600030101010101" pitchFamily="2" charset="-122"/>
              <a:ea typeface="宋体" panose="02010600030101010101" pitchFamily="2" charset="-122"/>
            </a:endParaRPr>
          </a:p>
          <a:p>
            <a:pPr marL="0" indent="0">
              <a:buClrTx/>
              <a:buNone/>
            </a:pPr>
            <a:endParaRPr lang="en-US" altLang="zh-CN" sz="1600" dirty="0" smtClean="0">
              <a:latin typeface="+mn-ea"/>
              <a:ea typeface="+mn-ea"/>
            </a:endParaRPr>
          </a:p>
          <a:p>
            <a:pPr marL="0" indent="0">
              <a:buClrTx/>
              <a:buNone/>
            </a:pPr>
            <a:endParaRPr lang="en-US" altLang="zh-CN" sz="1600" dirty="0" smtClean="0">
              <a:latin typeface="+mn-ea"/>
              <a:ea typeface="+mn-ea"/>
            </a:endParaRPr>
          </a:p>
          <a:p>
            <a:pPr marL="0" indent="0">
              <a:buClrTx/>
              <a:buNone/>
            </a:pPr>
            <a:r>
              <a:rPr lang="en-US" altLang="zh-CN" sz="1600" dirty="0" smtClean="0">
                <a:latin typeface="宋体" panose="02010600030101010101" pitchFamily="2" charset="-122"/>
                <a:ea typeface="宋体" panose="02010600030101010101" pitchFamily="2" charset="-122"/>
              </a:rPr>
              <a:t>    </a:t>
            </a:r>
            <a:endParaRPr lang="zh-CN" altLang="en-US" sz="1600" dirty="0">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4"/>
          <a:stretch>
            <a:fillRect/>
          </a:stretch>
        </p:blipFill>
        <p:spPr>
          <a:xfrm>
            <a:off x="2176401" y="3415644"/>
            <a:ext cx="4771864" cy="2881678"/>
          </a:xfrm>
          <a:prstGeom prst="rect">
            <a:avLst/>
          </a:prstGeom>
        </p:spPr>
      </p:pic>
    </p:spTree>
    <p:extLst>
      <p:ext uri="{BB962C8B-B14F-4D97-AF65-F5344CB8AC3E}">
        <p14:creationId xmlns:p14="http://schemas.microsoft.com/office/powerpoint/2010/main" val="3513019525"/>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知识挖掘</a:t>
            </a:r>
            <a:endParaRPr lang="zh-CN" altLang="en-US" dirty="0"/>
          </a:p>
        </p:txBody>
      </p:sp>
      <p:sp>
        <p:nvSpPr>
          <p:cNvPr id="4" name="内容占位符 3"/>
          <p:cNvSpPr>
            <a:spLocks noGrp="1"/>
          </p:cNvSpPr>
          <p:nvPr>
            <p:ph idx="1"/>
          </p:nvPr>
        </p:nvSpPr>
        <p:spPr>
          <a:xfrm>
            <a:off x="401638" y="1125538"/>
            <a:ext cx="8418512" cy="5615830"/>
          </a:xfrm>
        </p:spPr>
        <p:txBody>
          <a:bodyPr/>
          <a:lstStyle/>
          <a:p>
            <a:pPr marL="0" indent="0">
              <a:buClrTx/>
              <a:buNone/>
            </a:pPr>
            <a:r>
              <a:rPr lang="en-US" altLang="zh-CN" sz="2000" dirty="0" smtClean="0">
                <a:latin typeface="+mj-ea"/>
                <a:ea typeface="+mj-ea"/>
              </a:rPr>
              <a:t> </a:t>
            </a:r>
            <a:r>
              <a:rPr lang="zh-CN" altLang="en-US" sz="2000" dirty="0" smtClean="0">
                <a:latin typeface="+mj-ea"/>
                <a:ea typeface="+mj-ea"/>
              </a:rPr>
              <a:t>规则挖掘</a:t>
            </a:r>
            <a:endParaRPr lang="en-US" altLang="zh-CN" sz="2000" dirty="0">
              <a:latin typeface="+mj-ea"/>
              <a:ea typeface="+mj-ea"/>
            </a:endParaRPr>
          </a:p>
          <a:p>
            <a:pPr marL="0" indent="0">
              <a:buClrTx/>
              <a:buNone/>
            </a:pPr>
            <a:endParaRPr lang="en-US" altLang="zh-CN" sz="1600" dirty="0">
              <a:latin typeface="宋体" panose="02010600030101010101" pitchFamily="2" charset="-122"/>
              <a:ea typeface="宋体" panose="02010600030101010101" pitchFamily="2" charset="-122"/>
            </a:endParaRPr>
          </a:p>
          <a:p>
            <a:pPr>
              <a:buClrTx/>
            </a:pPr>
            <a:r>
              <a:rPr lang="zh-CN" altLang="en-US" sz="1800" dirty="0" smtClean="0">
                <a:latin typeface="+mj-ea"/>
                <a:ea typeface="+mj-ea"/>
              </a:rPr>
              <a:t>路径排序算法</a:t>
            </a:r>
            <a:r>
              <a:rPr lang="en-US" altLang="zh-CN" sz="1800" dirty="0" smtClean="0">
                <a:latin typeface="+mj-ea"/>
                <a:ea typeface="+mj-ea"/>
              </a:rPr>
              <a:t>PRA</a:t>
            </a:r>
          </a:p>
          <a:p>
            <a:pPr marL="0" indent="0">
              <a:buClrTx/>
              <a:buNone/>
            </a:pPr>
            <a:r>
              <a:rPr lang="en-US" altLang="zh-CN" sz="1800" dirty="0">
                <a:latin typeface="+mj-ea"/>
                <a:ea typeface="+mj-ea"/>
              </a:rPr>
              <a:t> </a:t>
            </a:r>
            <a:r>
              <a:rPr lang="en-US" altLang="zh-CN" sz="1800" dirty="0" smtClean="0">
                <a:latin typeface="+mj-ea"/>
                <a:ea typeface="+mj-ea"/>
              </a:rPr>
              <a:t>    </a:t>
            </a:r>
            <a:r>
              <a:rPr lang="en-US" altLang="zh-CN" sz="1600" dirty="0" smtClean="0">
                <a:latin typeface="宋体" panose="02010600030101010101" pitchFamily="2" charset="-122"/>
                <a:ea typeface="宋体" panose="02010600030101010101" pitchFamily="2" charset="-122"/>
              </a:rPr>
              <a:t>PRA</a:t>
            </a:r>
            <a:r>
              <a:rPr lang="zh-CN" altLang="en-US" sz="1600" dirty="0" smtClean="0">
                <a:latin typeface="宋体" panose="02010600030101010101" pitchFamily="2" charset="-122"/>
                <a:ea typeface="宋体" panose="02010600030101010101" pitchFamily="2" charset="-122"/>
              </a:rPr>
              <a:t>是一种将关系路径作为特征的知识图谱链接预测方法</a:t>
            </a:r>
            <a:endParaRPr lang="en-US" altLang="zh-CN" sz="1600" dirty="0" smtClean="0">
              <a:latin typeface="宋体" panose="02010600030101010101" pitchFamily="2" charset="-122"/>
              <a:ea typeface="宋体" panose="02010600030101010101" pitchFamily="2" charset="-122"/>
            </a:endParaRPr>
          </a:p>
          <a:p>
            <a:pPr marL="0" indent="0">
              <a:buClrTx/>
              <a:buNone/>
            </a:pPr>
            <a:r>
              <a:rPr lang="zh-CN" altLang="en-US" sz="1600" dirty="0" smtClean="0">
                <a:latin typeface="宋体" panose="02010600030101010101" pitchFamily="2" charset="-122"/>
                <a:ea typeface="宋体" panose="02010600030101010101" pitchFamily="2" charset="-122"/>
              </a:rPr>
              <a:t>基本思想：通过连接两个实体的一组关系路径来预测实体间可能存在的某种特定关系</a:t>
            </a: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a:buClrTx/>
              <a:buFont typeface="Arial" panose="020B0604020202020204" pitchFamily="34" charset="0"/>
              <a:buChar char="•"/>
            </a:pPr>
            <a:r>
              <a:rPr lang="zh-CN" altLang="en-US" sz="1600" dirty="0" smtClean="0">
                <a:latin typeface="+mj-ea"/>
                <a:ea typeface="+mj-ea"/>
              </a:rPr>
              <a:t>特征选择</a:t>
            </a:r>
            <a:endParaRPr lang="en-US" altLang="zh-CN" sz="1600" dirty="0" smtClean="0">
              <a:latin typeface="+mj-ea"/>
              <a:ea typeface="+mj-ea"/>
            </a:endParaRPr>
          </a:p>
          <a:p>
            <a:pPr marL="0" indent="0">
              <a:buClrTx/>
              <a:buNone/>
            </a:pPr>
            <a:r>
              <a:rPr lang="zh-CN" altLang="en-US" sz="1600" dirty="0" smtClean="0">
                <a:latin typeface="宋体" panose="02010600030101010101" pitchFamily="2" charset="-122"/>
                <a:ea typeface="宋体" panose="02010600030101010101" pitchFamily="2" charset="-122"/>
              </a:rPr>
              <a:t>   仅保留对预测目标关系潜在有用的关系路径（随机游走的特征选择方法）</a:t>
            </a: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smtClean="0">
              <a:latin typeface="+mj-ea"/>
              <a:ea typeface="+mj-ea"/>
            </a:endParaRPr>
          </a:p>
          <a:p>
            <a:pPr>
              <a:buClrTx/>
              <a:buFont typeface="Arial" panose="020B0604020202020204" pitchFamily="34" charset="0"/>
              <a:buChar char="•"/>
            </a:pPr>
            <a:r>
              <a:rPr lang="zh-CN" altLang="en-US" sz="1600" dirty="0" smtClean="0">
                <a:latin typeface="+mj-ea"/>
                <a:ea typeface="+mj-ea"/>
              </a:rPr>
              <a:t>特征计算</a:t>
            </a:r>
            <a:endParaRPr lang="en-US" altLang="zh-CN" sz="1600" dirty="0" smtClean="0">
              <a:latin typeface="+mj-ea"/>
              <a:ea typeface="+mj-ea"/>
            </a:endParaRPr>
          </a:p>
          <a:p>
            <a:pPr marL="0" indent="0">
              <a:buClrTx/>
              <a:buNone/>
            </a:pPr>
            <a:r>
              <a:rPr lang="en-US" altLang="zh-CN" sz="1600" dirty="0" smtClean="0">
                <a:latin typeface="+mj-ea"/>
                <a:ea typeface="+mj-ea"/>
              </a:rPr>
              <a:t>      </a:t>
            </a:r>
            <a:r>
              <a:rPr lang="zh-CN" altLang="en-US" sz="1600" dirty="0" smtClean="0">
                <a:latin typeface="宋体" panose="02010600030101010101" pitchFamily="2" charset="-122"/>
                <a:ea typeface="宋体" panose="02010600030101010101" pitchFamily="2" charset="-122"/>
              </a:rPr>
              <a:t>给定实体对</a:t>
            </a:r>
            <a:r>
              <a:rPr lang="en-US" altLang="zh-CN" sz="1600" dirty="0" smtClean="0">
                <a:latin typeface="宋体" panose="02010600030101010101" pitchFamily="2" charset="-122"/>
                <a:ea typeface="宋体" panose="02010600030101010101" pitchFamily="2" charset="-122"/>
              </a:rPr>
              <a:t>(</a:t>
            </a:r>
            <a:r>
              <a:rPr lang="en-US" altLang="zh-CN" sz="1600" dirty="0" err="1" smtClean="0">
                <a:latin typeface="宋体" panose="02010600030101010101" pitchFamily="2" charset="-122"/>
                <a:ea typeface="宋体" panose="02010600030101010101" pitchFamily="2" charset="-122"/>
              </a:rPr>
              <a:t>h,t</a:t>
            </a:r>
            <a:r>
              <a:rPr lang="en-US" altLang="zh-CN" sz="1600" dirty="0" smtClean="0">
                <a:latin typeface="宋体" panose="02010600030101010101" pitchFamily="2" charset="-122"/>
                <a:ea typeface="宋体" panose="02010600030101010101" pitchFamily="2" charset="-122"/>
              </a:rPr>
              <a:t>)</a:t>
            </a:r>
            <a:r>
              <a:rPr lang="zh-CN" altLang="en-US" sz="1600" dirty="0" smtClean="0">
                <a:latin typeface="宋体" panose="02010600030101010101" pitchFamily="2" charset="-122"/>
                <a:ea typeface="宋体" panose="02010600030101010101" pitchFamily="2" charset="-122"/>
              </a:rPr>
              <a:t>和某一特征路径</a:t>
            </a:r>
            <a:r>
              <a:rPr lang="en-US" altLang="zh-CN" sz="1600" dirty="0" smtClean="0">
                <a:latin typeface="宋体" panose="02010600030101010101" pitchFamily="2" charset="-122"/>
                <a:ea typeface="宋体" panose="02010600030101010101" pitchFamily="2" charset="-122"/>
              </a:rPr>
              <a:t>P</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PRA</a:t>
            </a:r>
            <a:r>
              <a:rPr lang="zh-CN" altLang="en-US" sz="1600" dirty="0">
                <a:latin typeface="宋体" panose="02010600030101010101" pitchFamily="2" charset="-122"/>
                <a:ea typeface="宋体" panose="02010600030101010101" pitchFamily="2" charset="-122"/>
              </a:rPr>
              <a:t>把</a:t>
            </a:r>
            <a:r>
              <a:rPr lang="zh-CN" altLang="en-US" sz="1600" dirty="0" smtClean="0">
                <a:latin typeface="宋体" panose="02010600030101010101" pitchFamily="2" charset="-122"/>
                <a:ea typeface="宋体" panose="02010600030101010101" pitchFamily="2" charset="-122"/>
              </a:rPr>
              <a:t>从实体</a:t>
            </a:r>
            <a:r>
              <a:rPr lang="en-US" altLang="zh-CN" sz="1600" dirty="0" smtClean="0">
                <a:latin typeface="宋体" panose="02010600030101010101" pitchFamily="2" charset="-122"/>
                <a:ea typeface="宋体" panose="02010600030101010101" pitchFamily="2" charset="-122"/>
              </a:rPr>
              <a:t>h</a:t>
            </a:r>
            <a:r>
              <a:rPr lang="zh-CN" altLang="en-US" sz="1600" dirty="0" smtClean="0">
                <a:latin typeface="宋体" panose="02010600030101010101" pitchFamily="2" charset="-122"/>
                <a:ea typeface="宋体" panose="02010600030101010101" pitchFamily="2" charset="-122"/>
              </a:rPr>
              <a:t>为起点沿着关系路径</a:t>
            </a:r>
            <a:r>
              <a:rPr lang="en-US" altLang="zh-CN" sz="1600" dirty="0" smtClean="0">
                <a:latin typeface="宋体" panose="02010600030101010101" pitchFamily="2" charset="-122"/>
                <a:ea typeface="宋体" panose="02010600030101010101" pitchFamily="2" charset="-122"/>
              </a:rPr>
              <a:t>P</a:t>
            </a:r>
            <a:r>
              <a:rPr lang="zh-CN" altLang="en-US" sz="1600" dirty="0" smtClean="0">
                <a:latin typeface="宋体" panose="02010600030101010101" pitchFamily="2" charset="-122"/>
                <a:ea typeface="宋体" panose="02010600030101010101" pitchFamily="2" charset="-122"/>
              </a:rPr>
              <a:t>进行随机游走抵达实体</a:t>
            </a:r>
            <a:r>
              <a:rPr lang="en-US" altLang="zh-CN" sz="1600" dirty="0" smtClean="0">
                <a:latin typeface="宋体" panose="02010600030101010101" pitchFamily="2" charset="-122"/>
                <a:ea typeface="宋体" panose="02010600030101010101" pitchFamily="2" charset="-122"/>
              </a:rPr>
              <a:t>t</a:t>
            </a:r>
            <a:r>
              <a:rPr lang="zh-CN" altLang="en-US" sz="1600" dirty="0" smtClean="0">
                <a:latin typeface="宋体" panose="02010600030101010101" pitchFamily="2" charset="-122"/>
                <a:ea typeface="宋体" panose="02010600030101010101" pitchFamily="2" charset="-122"/>
              </a:rPr>
              <a:t>的概率作为该实体对在关系路径</a:t>
            </a:r>
            <a:r>
              <a:rPr lang="en-US" altLang="zh-CN" sz="1600" dirty="0" smtClean="0">
                <a:latin typeface="宋体" panose="02010600030101010101" pitchFamily="2" charset="-122"/>
                <a:ea typeface="宋体" panose="02010600030101010101" pitchFamily="2" charset="-122"/>
              </a:rPr>
              <a:t>P</a:t>
            </a:r>
            <a:r>
              <a:rPr lang="zh-CN" altLang="en-US" sz="1600" dirty="0" smtClean="0">
                <a:latin typeface="宋体" panose="02010600030101010101" pitchFamily="2" charset="-122"/>
                <a:ea typeface="宋体" panose="02010600030101010101" pitchFamily="2" charset="-122"/>
              </a:rPr>
              <a:t>上的特征值</a:t>
            </a: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smtClean="0">
              <a:latin typeface="+mj-ea"/>
              <a:ea typeface="+mj-ea"/>
            </a:endParaRPr>
          </a:p>
          <a:p>
            <a:pPr>
              <a:buClrTx/>
              <a:buFont typeface="Arial" panose="020B0604020202020204" pitchFamily="34" charset="0"/>
              <a:buChar char="•"/>
            </a:pPr>
            <a:r>
              <a:rPr lang="zh-CN" altLang="en-US" sz="1600" dirty="0" smtClean="0">
                <a:latin typeface="+mj-ea"/>
                <a:ea typeface="+mj-ea"/>
              </a:rPr>
              <a:t>关系分类</a:t>
            </a:r>
            <a:endParaRPr lang="en-US" altLang="zh-CN" sz="1600" dirty="0" smtClean="0">
              <a:latin typeface="+mj-ea"/>
              <a:ea typeface="+mj-ea"/>
            </a:endParaRPr>
          </a:p>
          <a:p>
            <a:pPr marL="0" indent="0">
              <a:buClrTx/>
              <a:buNone/>
            </a:pPr>
            <a:r>
              <a:rPr lang="en-US" altLang="zh-CN" sz="1600" dirty="0">
                <a:latin typeface="+mj-ea"/>
                <a:ea typeface="+mj-ea"/>
              </a:rPr>
              <a:t> </a:t>
            </a:r>
            <a:r>
              <a:rPr lang="en-US" altLang="zh-CN" sz="1600" dirty="0" smtClean="0">
                <a:latin typeface="+mj-ea"/>
                <a:ea typeface="+mj-ea"/>
              </a:rPr>
              <a:t>    </a:t>
            </a:r>
            <a:r>
              <a:rPr lang="zh-CN" altLang="en-US" sz="1600" dirty="0" smtClean="0">
                <a:latin typeface="宋体" panose="02010600030101010101" pitchFamily="2" charset="-122"/>
                <a:ea typeface="宋体" panose="02010600030101010101" pitchFamily="2" charset="-122"/>
              </a:rPr>
              <a:t>基于训练样例和它们的特征，</a:t>
            </a:r>
            <a:r>
              <a:rPr lang="en-US" altLang="zh-CN" sz="1600" dirty="0" smtClean="0">
                <a:latin typeface="宋体" panose="02010600030101010101" pitchFamily="2" charset="-122"/>
                <a:ea typeface="宋体" panose="02010600030101010101" pitchFamily="2" charset="-122"/>
              </a:rPr>
              <a:t>PRA</a:t>
            </a:r>
            <a:r>
              <a:rPr lang="zh-CN" altLang="en-US" sz="1600" dirty="0" smtClean="0">
                <a:latin typeface="宋体" panose="02010600030101010101" pitchFamily="2" charset="-122"/>
                <a:ea typeface="宋体" panose="02010600030101010101" pitchFamily="2" charset="-122"/>
              </a:rPr>
              <a:t>为每个目标关系训练一个分类模型，可以预测知识图谱中任意两个实体间是否存在某特定关系</a:t>
            </a: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853031646"/>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知识图谱融合</a:t>
            </a:r>
            <a:endParaRPr lang="zh-CN" altLang="en-US" dirty="0"/>
          </a:p>
        </p:txBody>
      </p:sp>
      <p:sp>
        <p:nvSpPr>
          <p:cNvPr id="4" name="内容占位符 3"/>
          <p:cNvSpPr>
            <a:spLocks noGrp="1"/>
          </p:cNvSpPr>
          <p:nvPr>
            <p:ph idx="1"/>
          </p:nvPr>
        </p:nvSpPr>
        <p:spPr>
          <a:xfrm>
            <a:off x="401638" y="1125538"/>
            <a:ext cx="8418512" cy="5615830"/>
          </a:xfrm>
        </p:spPr>
        <p:txBody>
          <a:bodyPr/>
          <a:lstStyle/>
          <a:p>
            <a:pPr marL="0" indent="0">
              <a:buClrTx/>
              <a:buNone/>
            </a:pPr>
            <a:r>
              <a:rPr lang="en-US" altLang="zh-CN" sz="2000" dirty="0" smtClean="0">
                <a:latin typeface="+mj-ea"/>
                <a:ea typeface="+mj-ea"/>
              </a:rPr>
              <a:t> </a:t>
            </a:r>
            <a:endParaRPr lang="en-US" altLang="zh-CN" sz="2000" dirty="0">
              <a:latin typeface="+mj-ea"/>
              <a:ea typeface="+mj-ea"/>
            </a:endParaRPr>
          </a:p>
        </p:txBody>
      </p:sp>
      <p:pic>
        <p:nvPicPr>
          <p:cNvPr id="3" name="图片 2"/>
          <p:cNvPicPr>
            <a:picLocks noChangeAspect="1"/>
          </p:cNvPicPr>
          <p:nvPr/>
        </p:nvPicPr>
        <p:blipFill rotWithShape="1">
          <a:blip r:embed="rId3"/>
          <a:srcRect t="2169" r="2062"/>
          <a:stretch/>
        </p:blipFill>
        <p:spPr>
          <a:xfrm>
            <a:off x="107504" y="1224136"/>
            <a:ext cx="8884531" cy="5517232"/>
          </a:xfrm>
          <a:prstGeom prst="rect">
            <a:avLst/>
          </a:prstGeom>
        </p:spPr>
      </p:pic>
    </p:spTree>
    <p:extLst>
      <p:ext uri="{BB962C8B-B14F-4D97-AF65-F5344CB8AC3E}">
        <p14:creationId xmlns:p14="http://schemas.microsoft.com/office/powerpoint/2010/main" val="580291438"/>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知识图谱融合</a:t>
            </a:r>
            <a:endParaRPr lang="zh-CN" altLang="en-US" dirty="0"/>
          </a:p>
        </p:txBody>
      </p:sp>
      <p:sp>
        <p:nvSpPr>
          <p:cNvPr id="4" name="内容占位符 3"/>
          <p:cNvSpPr>
            <a:spLocks noGrp="1"/>
          </p:cNvSpPr>
          <p:nvPr>
            <p:ph idx="1"/>
          </p:nvPr>
        </p:nvSpPr>
        <p:spPr>
          <a:xfrm>
            <a:off x="401638" y="1125538"/>
            <a:ext cx="8418512" cy="5615830"/>
          </a:xfrm>
        </p:spPr>
        <p:txBody>
          <a:bodyPr/>
          <a:lstStyle/>
          <a:p>
            <a:pPr>
              <a:buClrTx/>
            </a:pPr>
            <a:r>
              <a:rPr lang="zh-CN" altLang="en-US" sz="1800" dirty="0">
                <a:latin typeface="+mj-ea"/>
              </a:rPr>
              <a:t>知识融合的主要技术挑战</a:t>
            </a:r>
            <a:endParaRPr lang="en-US" altLang="zh-CN" sz="1800" dirty="0">
              <a:latin typeface="+mj-ea"/>
            </a:endParaRPr>
          </a:p>
          <a:p>
            <a:pPr marL="0" indent="0">
              <a:buNone/>
            </a:pPr>
            <a:endParaRPr lang="en-US" altLang="zh-CN" sz="1800" dirty="0">
              <a:latin typeface="+mj-ea"/>
            </a:endParaRPr>
          </a:p>
          <a:p>
            <a:pPr marL="0" indent="0">
              <a:buNone/>
            </a:pPr>
            <a:r>
              <a:rPr lang="en-US" altLang="zh-CN" sz="1600" dirty="0" smtClean="0">
                <a:latin typeface="宋体" panose="02010600030101010101" pitchFamily="2" charset="-122"/>
                <a:ea typeface="宋体" panose="02010600030101010101" pitchFamily="2" charset="-122"/>
              </a:rPr>
              <a:t>1</a:t>
            </a:r>
            <a:r>
              <a:rPr lang="zh-CN" altLang="en-US" sz="1600" dirty="0" smtClean="0">
                <a:latin typeface="宋体" panose="02010600030101010101" pitchFamily="2" charset="-122"/>
                <a:ea typeface="宋体" panose="02010600030101010101" pitchFamily="2" charset="-122"/>
              </a:rPr>
              <a:t>、</a:t>
            </a:r>
            <a:r>
              <a:rPr lang="zh-CN" altLang="en-US" sz="1600" dirty="0" smtClean="0">
                <a:latin typeface="+mn-ea"/>
                <a:ea typeface="+mn-ea"/>
              </a:rPr>
              <a:t>数据质量</a:t>
            </a:r>
            <a:r>
              <a:rPr lang="zh-CN" altLang="en-US" sz="1600" dirty="0">
                <a:latin typeface="+mn-ea"/>
                <a:ea typeface="+mn-ea"/>
              </a:rPr>
              <a:t>的挑战</a:t>
            </a:r>
            <a:r>
              <a:rPr lang="zh-CN" altLang="en-US" sz="1600" dirty="0">
                <a:latin typeface="宋体" panose="02010600030101010101" pitchFamily="2" charset="-122"/>
                <a:ea typeface="宋体" panose="02010600030101010101" pitchFamily="2" charset="-122"/>
              </a:rPr>
              <a:t>： 如命名模糊，数据输入错误、数据丢失、数据格式不一致、缩写等。</a:t>
            </a:r>
          </a:p>
          <a:p>
            <a:pPr marL="0" indent="0">
              <a:buNone/>
            </a:pPr>
            <a:r>
              <a:rPr lang="en-US" altLang="zh-CN" sz="1600" dirty="0" smtClean="0">
                <a:latin typeface="宋体" panose="02010600030101010101" pitchFamily="2" charset="-122"/>
                <a:ea typeface="宋体" panose="02010600030101010101" pitchFamily="2" charset="-122"/>
              </a:rPr>
              <a:t>2</a:t>
            </a:r>
            <a:r>
              <a:rPr lang="zh-CN" altLang="en-US" sz="1600" dirty="0" smtClean="0">
                <a:latin typeface="宋体" panose="02010600030101010101" pitchFamily="2" charset="-122"/>
                <a:ea typeface="宋体" panose="02010600030101010101" pitchFamily="2" charset="-122"/>
              </a:rPr>
              <a:t>、</a:t>
            </a:r>
            <a:r>
              <a:rPr lang="zh-CN" altLang="en-US" sz="1600" dirty="0" smtClean="0">
                <a:latin typeface="+mn-ea"/>
                <a:ea typeface="+mn-ea"/>
              </a:rPr>
              <a:t>数据</a:t>
            </a:r>
            <a:r>
              <a:rPr lang="zh-CN" altLang="en-US" sz="1600" dirty="0">
                <a:latin typeface="+mn-ea"/>
                <a:ea typeface="+mn-ea"/>
              </a:rPr>
              <a:t>规模的挑战</a:t>
            </a:r>
            <a:r>
              <a:rPr lang="zh-CN" altLang="en-US" sz="1600" dirty="0">
                <a:latin typeface="宋体" panose="02010600030101010101" pitchFamily="2" charset="-122"/>
                <a:ea typeface="宋体" panose="02010600030101010101" pitchFamily="2" charset="-122"/>
              </a:rPr>
              <a:t>： 数据量</a:t>
            </a:r>
            <a:r>
              <a:rPr lang="zh-CN" altLang="en-US" sz="1600" dirty="0" smtClean="0">
                <a:latin typeface="宋体" panose="02010600030101010101" pitchFamily="2" charset="-122"/>
                <a:ea typeface="宋体" panose="02010600030101010101" pitchFamily="2" charset="-122"/>
              </a:rPr>
              <a:t>大、</a:t>
            </a:r>
            <a:r>
              <a:rPr lang="zh-CN" altLang="en-US" sz="1600" dirty="0">
                <a:latin typeface="宋体" panose="02010600030101010101" pitchFamily="2" charset="-122"/>
                <a:ea typeface="宋体" panose="02010600030101010101" pitchFamily="2" charset="-122"/>
              </a:rPr>
              <a:t>数据种类</a:t>
            </a:r>
            <a:r>
              <a:rPr lang="zh-CN" altLang="en-US" sz="1600" dirty="0" smtClean="0">
                <a:latin typeface="宋体" panose="02010600030101010101" pitchFamily="2" charset="-122"/>
                <a:ea typeface="宋体" panose="02010600030101010101" pitchFamily="2" charset="-122"/>
              </a:rPr>
              <a:t>多样、</a:t>
            </a:r>
            <a:r>
              <a:rPr lang="zh-CN" altLang="en-US" sz="1600" dirty="0">
                <a:latin typeface="宋体" panose="02010600030101010101" pitchFamily="2" charset="-122"/>
                <a:ea typeface="宋体" panose="02010600030101010101" pitchFamily="2" charset="-122"/>
              </a:rPr>
              <a:t>不再仅仅通过名字匹配、多种关系、更多链接</a:t>
            </a:r>
            <a:r>
              <a:rPr lang="zh-CN" altLang="en-US" sz="1600" dirty="0" smtClean="0">
                <a:latin typeface="宋体" panose="02010600030101010101" pitchFamily="2" charset="-122"/>
                <a:ea typeface="宋体" panose="02010600030101010101" pitchFamily="2" charset="-122"/>
              </a:rPr>
              <a:t>等</a:t>
            </a:r>
            <a:endParaRPr lang="en-US" altLang="zh-CN" sz="1600" dirty="0" smtClean="0">
              <a:latin typeface="宋体" panose="02010600030101010101" pitchFamily="2" charset="-122"/>
              <a:ea typeface="宋体" panose="02010600030101010101" pitchFamily="2" charset="-122"/>
            </a:endParaRPr>
          </a:p>
          <a:p>
            <a:pPr marL="0" indent="0">
              <a:buNone/>
            </a:pPr>
            <a:endParaRPr lang="en-US" altLang="zh-CN" sz="1600" dirty="0">
              <a:latin typeface="宋体" panose="02010600030101010101" pitchFamily="2" charset="-122"/>
              <a:ea typeface="宋体" panose="02010600030101010101" pitchFamily="2" charset="-122"/>
            </a:endParaRPr>
          </a:p>
          <a:p>
            <a:pPr>
              <a:buClrTx/>
            </a:pPr>
            <a:r>
              <a:rPr lang="zh-CN" altLang="en-US" sz="1800" dirty="0" smtClean="0">
                <a:latin typeface="+mj-ea"/>
                <a:ea typeface="+mj-ea"/>
              </a:rPr>
              <a:t>知识融合的基本技术流程</a:t>
            </a:r>
            <a:endParaRPr lang="en-US" altLang="zh-CN" sz="1800" dirty="0">
              <a:latin typeface="+mj-ea"/>
              <a:ea typeface="+mj-ea"/>
            </a:endParaRPr>
          </a:p>
          <a:p>
            <a:pPr marL="0" indent="0">
              <a:buNone/>
            </a:pPr>
            <a:endParaRPr lang="en-US" altLang="zh-CN" sz="1600" dirty="0">
              <a:latin typeface="宋体" panose="02010600030101010101" pitchFamily="2" charset="-122"/>
              <a:ea typeface="宋体" panose="02010600030101010101" pitchFamily="2" charset="-122"/>
            </a:endParaRPr>
          </a:p>
          <a:p>
            <a:pPr marL="0" indent="0">
              <a:buNone/>
            </a:pPr>
            <a:endParaRPr lang="en-US" altLang="zh-CN" sz="1600" dirty="0" smtClean="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755576" y="3861048"/>
            <a:ext cx="7019925" cy="1543050"/>
          </a:xfrm>
          <a:prstGeom prst="rect">
            <a:avLst/>
          </a:prstGeom>
        </p:spPr>
      </p:pic>
    </p:spTree>
    <p:extLst>
      <p:ext uri="{BB962C8B-B14F-4D97-AF65-F5344CB8AC3E}">
        <p14:creationId xmlns:p14="http://schemas.microsoft.com/office/powerpoint/2010/main" val="17878905"/>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知识图谱融合</a:t>
            </a:r>
            <a:endParaRPr lang="zh-CN" altLang="en-US" dirty="0"/>
          </a:p>
        </p:txBody>
      </p:sp>
      <p:sp>
        <p:nvSpPr>
          <p:cNvPr id="4" name="内容占位符 3"/>
          <p:cNvSpPr>
            <a:spLocks noGrp="1"/>
          </p:cNvSpPr>
          <p:nvPr>
            <p:ph idx="1"/>
          </p:nvPr>
        </p:nvSpPr>
        <p:spPr>
          <a:xfrm>
            <a:off x="401638" y="1125538"/>
            <a:ext cx="8418512" cy="5615830"/>
          </a:xfrm>
        </p:spPr>
        <p:txBody>
          <a:bodyPr/>
          <a:lstStyle/>
          <a:p>
            <a:pPr>
              <a:buClrTx/>
              <a:buFont typeface="Arial" panose="020B0604020202020204" pitchFamily="34" charset="0"/>
              <a:buChar char="•"/>
            </a:pPr>
            <a:r>
              <a:rPr lang="en-US" altLang="zh-CN" sz="2000" dirty="0" smtClean="0">
                <a:latin typeface="+mj-ea"/>
                <a:ea typeface="+mj-ea"/>
              </a:rPr>
              <a:t> </a:t>
            </a:r>
            <a:r>
              <a:rPr lang="zh-CN" altLang="en-US" sz="2000" dirty="0" smtClean="0">
                <a:latin typeface="+mj-ea"/>
                <a:ea typeface="+mj-ea"/>
              </a:rPr>
              <a:t>数据预处理</a:t>
            </a:r>
            <a:endParaRPr lang="en-US" altLang="zh-CN" sz="2000" dirty="0" smtClean="0">
              <a:latin typeface="+mj-ea"/>
              <a:ea typeface="+mj-ea"/>
            </a:endParaRPr>
          </a:p>
          <a:p>
            <a:pPr marL="0" indent="0">
              <a:buClrTx/>
              <a:buNone/>
            </a:pPr>
            <a:endParaRPr lang="en-US" altLang="zh-CN" sz="1800" dirty="0" smtClean="0">
              <a:latin typeface="+mj-ea"/>
              <a:ea typeface="+mj-ea"/>
            </a:endParaRPr>
          </a:p>
          <a:p>
            <a:pPr marL="0" indent="0">
              <a:buClrTx/>
              <a:buNone/>
            </a:pPr>
            <a:r>
              <a:rPr lang="zh-CN" altLang="en-US" sz="1600" dirty="0" smtClean="0">
                <a:latin typeface="宋体" panose="02010600030101010101" pitchFamily="2" charset="-122"/>
                <a:ea typeface="宋体" panose="02010600030101010101" pitchFamily="2" charset="-122"/>
              </a:rPr>
              <a:t>    原始数据</a:t>
            </a:r>
            <a:r>
              <a:rPr lang="zh-CN" altLang="en-US" sz="1600" dirty="0">
                <a:latin typeface="宋体" panose="02010600030101010101" pitchFamily="2" charset="-122"/>
                <a:ea typeface="宋体" panose="02010600030101010101" pitchFamily="2" charset="-122"/>
              </a:rPr>
              <a:t>的质量会直接</a:t>
            </a:r>
            <a:r>
              <a:rPr lang="zh-CN" altLang="en-US" sz="1600" dirty="0" smtClean="0">
                <a:latin typeface="宋体" panose="02010600030101010101" pitchFamily="2" charset="-122"/>
                <a:ea typeface="宋体" panose="02010600030101010101" pitchFamily="2" charset="-122"/>
              </a:rPr>
              <a:t>影响最终</a:t>
            </a:r>
            <a:r>
              <a:rPr lang="zh-CN" altLang="en-US" sz="1600" dirty="0">
                <a:latin typeface="宋体" panose="02010600030101010101" pitchFamily="2" charset="-122"/>
                <a:ea typeface="宋体" panose="02010600030101010101" pitchFamily="2" charset="-122"/>
              </a:rPr>
              <a:t>链接的结果，不同的数据集对同一实体的描述方式</a:t>
            </a:r>
            <a:r>
              <a:rPr lang="zh-CN" altLang="en-US" sz="1600" dirty="0" smtClean="0">
                <a:latin typeface="宋体" panose="02010600030101010101" pitchFamily="2" charset="-122"/>
                <a:ea typeface="宋体" panose="02010600030101010101" pitchFamily="2" charset="-122"/>
              </a:rPr>
              <a:t>往往不相同，</a:t>
            </a:r>
            <a:r>
              <a:rPr lang="zh-CN" altLang="en-US" sz="1600" dirty="0">
                <a:latin typeface="宋体" panose="02010600030101010101" pitchFamily="2" charset="-122"/>
                <a:ea typeface="宋体" panose="02010600030101010101" pitchFamily="2" charset="-122"/>
              </a:rPr>
              <a:t>对这些数据进行归一化是提高后续链接精确度的重要步骤</a:t>
            </a:r>
            <a:r>
              <a:rPr lang="zh-CN" altLang="en-US" sz="16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r>
              <a:rPr lang="zh-CN" altLang="en-US" sz="1600" dirty="0" smtClean="0">
                <a:latin typeface="宋体" panose="02010600030101010101" pitchFamily="2" charset="-122"/>
                <a:ea typeface="宋体" panose="02010600030101010101" pitchFamily="2" charset="-122"/>
              </a:rPr>
              <a:t>常用的数据预处理：</a:t>
            </a: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smtClean="0">
              <a:latin typeface="宋体" panose="02010600030101010101" pitchFamily="2" charset="-122"/>
              <a:ea typeface="宋体" panose="02010600030101010101" pitchFamily="2" charset="-122"/>
            </a:endParaRPr>
          </a:p>
          <a:p>
            <a:pPr marL="0" indent="0">
              <a:buClrTx/>
              <a:buNone/>
            </a:pPr>
            <a:r>
              <a:rPr lang="zh-CN" altLang="en-US" sz="1600" dirty="0" smtClean="0">
                <a:latin typeface="宋体" panose="02010600030101010101" pitchFamily="2" charset="-122"/>
                <a:ea typeface="宋体" panose="02010600030101010101" pitchFamily="2" charset="-122"/>
              </a:rPr>
              <a:t>语法正规化：</a:t>
            </a:r>
            <a:endParaRPr lang="en-US" altLang="zh-CN" sz="1600" dirty="0" smtClean="0">
              <a:latin typeface="宋体" panose="02010600030101010101" pitchFamily="2" charset="-122"/>
              <a:ea typeface="宋体" panose="02010600030101010101" pitchFamily="2" charset="-122"/>
            </a:endParaRPr>
          </a:p>
          <a:p>
            <a:pPr>
              <a:buClrTx/>
              <a:buFont typeface="Wingdings" panose="05000000000000000000" pitchFamily="2" charset="2"/>
              <a:buChar char="Ø"/>
            </a:pPr>
            <a:r>
              <a:rPr lang="zh-CN" altLang="en-US" sz="1600" dirty="0" smtClean="0">
                <a:latin typeface="宋体" panose="02010600030101010101" pitchFamily="2" charset="-122"/>
                <a:ea typeface="宋体" panose="02010600030101010101" pitchFamily="2" charset="-122"/>
              </a:rPr>
              <a:t>语法匹配（如：联系电话的表示方法）</a:t>
            </a:r>
            <a:endParaRPr lang="en-US" altLang="zh-CN" sz="1600" dirty="0" smtClean="0">
              <a:latin typeface="宋体" panose="02010600030101010101" pitchFamily="2" charset="-122"/>
              <a:ea typeface="宋体" panose="02010600030101010101" pitchFamily="2" charset="-122"/>
            </a:endParaRPr>
          </a:p>
          <a:p>
            <a:pPr>
              <a:buClrTx/>
              <a:buFont typeface="Wingdings" panose="05000000000000000000" pitchFamily="2" charset="2"/>
              <a:buChar char="Ø"/>
            </a:pPr>
            <a:r>
              <a:rPr lang="zh-CN" altLang="en-US" sz="1600" dirty="0" smtClean="0">
                <a:latin typeface="宋体" panose="02010600030101010101" pitchFamily="2" charset="-122"/>
                <a:ea typeface="宋体" panose="02010600030101010101" pitchFamily="2" charset="-122"/>
              </a:rPr>
              <a:t>综合属性（如：家庭住址的表示方法）</a:t>
            </a: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smtClean="0">
              <a:latin typeface="宋体" panose="02010600030101010101" pitchFamily="2" charset="-122"/>
              <a:ea typeface="宋体" panose="02010600030101010101" pitchFamily="2" charset="-122"/>
            </a:endParaRPr>
          </a:p>
          <a:p>
            <a:pPr marL="0" indent="0">
              <a:buClrTx/>
              <a:buNone/>
            </a:pPr>
            <a:r>
              <a:rPr lang="zh-CN" altLang="en-US" sz="1600" dirty="0" smtClean="0">
                <a:latin typeface="宋体" panose="02010600030101010101" pitchFamily="2" charset="-122"/>
                <a:ea typeface="宋体" panose="02010600030101010101" pitchFamily="2" charset="-122"/>
              </a:rPr>
              <a:t>数据正规化：</a:t>
            </a:r>
            <a:endParaRPr lang="en-US" altLang="zh-CN" sz="1600" dirty="0" smtClean="0">
              <a:latin typeface="宋体" panose="02010600030101010101" pitchFamily="2" charset="-122"/>
              <a:ea typeface="宋体" panose="02010600030101010101" pitchFamily="2" charset="-122"/>
            </a:endParaRPr>
          </a:p>
          <a:p>
            <a:pPr>
              <a:buClrTx/>
              <a:buFont typeface="Wingdings" panose="05000000000000000000" pitchFamily="2" charset="2"/>
              <a:buChar char="Ø"/>
            </a:pPr>
            <a:r>
              <a:rPr lang="zh-CN" altLang="en-US" sz="1600" dirty="0">
                <a:latin typeface="宋体" panose="02010600030101010101" pitchFamily="2" charset="-122"/>
                <a:ea typeface="宋体" panose="02010600030101010101" pitchFamily="2" charset="-122"/>
              </a:rPr>
              <a:t>移</a:t>
            </a:r>
            <a:r>
              <a:rPr lang="zh-CN" altLang="en-US" sz="1600" dirty="0" smtClean="0">
                <a:latin typeface="宋体" panose="02010600030101010101" pitchFamily="2" charset="-122"/>
                <a:ea typeface="宋体" panose="02010600030101010101" pitchFamily="2" charset="-122"/>
              </a:rPr>
              <a:t>除空格、</a:t>
            </a:r>
            <a:r>
              <a:rPr lang="en-US" altLang="zh-CN" sz="1600" dirty="0" smtClean="0">
                <a:latin typeface="宋体" panose="02010600030101010101" pitchFamily="2" charset="-122"/>
                <a:ea typeface="宋体" panose="02010600030101010101" pitchFamily="2" charset="-122"/>
              </a:rPr>
              <a:t>《》</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a:t>
            </a:r>
            <a:r>
              <a:rPr lang="zh-CN" altLang="en-US" sz="1600" dirty="0" smtClean="0">
                <a:latin typeface="宋体" panose="02010600030101010101" pitchFamily="2" charset="-122"/>
                <a:ea typeface="宋体" panose="02010600030101010101" pitchFamily="2" charset="-122"/>
              </a:rPr>
              <a:t>、“”等符号</a:t>
            </a:r>
            <a:endParaRPr lang="en-US" altLang="zh-CN" sz="1600" dirty="0" smtClean="0">
              <a:latin typeface="宋体" panose="02010600030101010101" pitchFamily="2" charset="-122"/>
              <a:ea typeface="宋体" panose="02010600030101010101" pitchFamily="2" charset="-122"/>
            </a:endParaRPr>
          </a:p>
          <a:p>
            <a:pPr>
              <a:buClrTx/>
              <a:buFont typeface="Wingdings" panose="05000000000000000000" pitchFamily="2" charset="2"/>
              <a:buChar char="Ø"/>
            </a:pPr>
            <a:r>
              <a:rPr lang="zh-CN" altLang="en-US" sz="1600" dirty="0" smtClean="0">
                <a:latin typeface="宋体" panose="02010600030101010101" pitchFamily="2" charset="-122"/>
                <a:ea typeface="宋体" panose="02010600030101010101" pitchFamily="2" charset="-122"/>
              </a:rPr>
              <a:t>用正式名称替换昵称或缩写等</a:t>
            </a:r>
            <a:endParaRPr lang="en-US" altLang="zh-CN"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73548005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知识图谱融合</a:t>
            </a:r>
            <a:endParaRPr lang="zh-CN" altLang="en-US" dirty="0"/>
          </a:p>
        </p:txBody>
      </p:sp>
      <p:sp>
        <p:nvSpPr>
          <p:cNvPr id="4" name="内容占位符 3"/>
          <p:cNvSpPr>
            <a:spLocks noGrp="1"/>
          </p:cNvSpPr>
          <p:nvPr>
            <p:ph idx="1"/>
          </p:nvPr>
        </p:nvSpPr>
        <p:spPr>
          <a:xfrm>
            <a:off x="401638" y="1125538"/>
            <a:ext cx="8418512" cy="5615830"/>
          </a:xfrm>
        </p:spPr>
        <p:txBody>
          <a:bodyPr/>
          <a:lstStyle/>
          <a:p>
            <a:pPr>
              <a:buClrTx/>
              <a:buFont typeface="Arial" panose="020B0604020202020204" pitchFamily="34" charset="0"/>
              <a:buChar char="•"/>
            </a:pPr>
            <a:r>
              <a:rPr lang="en-US" altLang="zh-CN" sz="2000" dirty="0" smtClean="0">
                <a:latin typeface="+mj-ea"/>
                <a:ea typeface="+mj-ea"/>
              </a:rPr>
              <a:t> </a:t>
            </a:r>
            <a:r>
              <a:rPr lang="zh-CN" altLang="en-US" sz="2000" dirty="0" smtClean="0">
                <a:latin typeface="+mj-ea"/>
                <a:ea typeface="+mj-ea"/>
              </a:rPr>
              <a:t>记录链接</a:t>
            </a:r>
            <a:endParaRPr lang="en-US" altLang="zh-CN" sz="2000" dirty="0" smtClean="0">
              <a:latin typeface="+mj-ea"/>
              <a:ea typeface="+mj-ea"/>
            </a:endParaRPr>
          </a:p>
          <a:p>
            <a:pPr marL="0" indent="0">
              <a:buClrTx/>
              <a:buNone/>
            </a:pPr>
            <a:endParaRPr lang="en-US" altLang="zh-CN" sz="1800" dirty="0">
              <a:latin typeface="+mj-ea"/>
              <a:ea typeface="+mj-ea"/>
            </a:endParaRPr>
          </a:p>
          <a:p>
            <a:pPr marL="0" indent="0">
              <a:buClrTx/>
              <a:buNone/>
            </a:pPr>
            <a:r>
              <a:rPr lang="zh-CN" altLang="en-US" sz="1600" dirty="0" smtClean="0">
                <a:latin typeface="宋体" panose="02010600030101010101" pitchFamily="2" charset="-122"/>
                <a:ea typeface="宋体" panose="02010600030101010101" pitchFamily="2" charset="-122"/>
              </a:rPr>
              <a:t>    假设有两个实体</a:t>
            </a:r>
            <a:r>
              <a:rPr lang="en-US" altLang="zh-CN" sz="1600" dirty="0" smtClean="0">
                <a:latin typeface="宋体" panose="02010600030101010101" pitchFamily="2" charset="-122"/>
                <a:ea typeface="宋体" panose="02010600030101010101" pitchFamily="2" charset="-122"/>
              </a:rPr>
              <a:t>X</a:t>
            </a:r>
            <a:r>
              <a:rPr lang="en-US" altLang="zh-CN" sz="1600" dirty="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Y</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X</a:t>
            </a:r>
            <a:r>
              <a:rPr lang="zh-CN" altLang="en-US" sz="1600" dirty="0" smtClean="0">
                <a:latin typeface="宋体" panose="02010600030101010101" pitchFamily="2" charset="-122"/>
                <a:ea typeface="宋体" panose="02010600030101010101" pitchFamily="2" charset="-122"/>
              </a:rPr>
              <a:t>和</a:t>
            </a:r>
            <a:r>
              <a:rPr lang="en-US" altLang="zh-CN" sz="1600" dirty="0" smtClean="0">
                <a:latin typeface="宋体" panose="02010600030101010101" pitchFamily="2" charset="-122"/>
                <a:ea typeface="宋体" panose="02010600030101010101" pitchFamily="2" charset="-122"/>
              </a:rPr>
              <a:t>Y</a:t>
            </a:r>
            <a:r>
              <a:rPr lang="zh-CN" altLang="en-US" sz="1600" dirty="0">
                <a:latin typeface="宋体" panose="02010600030101010101" pitchFamily="2" charset="-122"/>
                <a:ea typeface="宋体" panose="02010600030101010101" pitchFamily="2" charset="-122"/>
              </a:rPr>
              <a:t>的</a:t>
            </a:r>
            <a:r>
              <a:rPr lang="zh-CN" altLang="en-US" sz="1600" dirty="0" smtClean="0">
                <a:latin typeface="宋体" panose="02010600030101010101" pitchFamily="2" charset="-122"/>
                <a:ea typeface="宋体" panose="02010600030101010101" pitchFamily="2" charset="-122"/>
              </a:rPr>
              <a:t>第</a:t>
            </a:r>
            <a:r>
              <a:rPr lang="en-US" altLang="zh-CN" sz="1600" dirty="0" err="1" smtClean="0">
                <a:latin typeface="宋体" panose="02010600030101010101" pitchFamily="2" charset="-122"/>
                <a:ea typeface="宋体" panose="02010600030101010101" pitchFamily="2" charset="-122"/>
              </a:rPr>
              <a:t>i</a:t>
            </a:r>
            <a:r>
              <a:rPr lang="zh-CN" altLang="en-US" sz="1600" dirty="0" smtClean="0">
                <a:latin typeface="宋体" panose="02010600030101010101" pitchFamily="2" charset="-122"/>
                <a:ea typeface="宋体" panose="02010600030101010101" pitchFamily="2" charset="-122"/>
              </a:rPr>
              <a:t>个属性上的值分别为</a:t>
            </a:r>
            <a:r>
              <a:rPr lang="en-US" altLang="zh-CN" sz="1600" dirty="0" smtClean="0">
                <a:latin typeface="宋体" panose="02010600030101010101" pitchFamily="2" charset="-122"/>
                <a:ea typeface="宋体" panose="02010600030101010101" pitchFamily="2" charset="-122"/>
              </a:rPr>
              <a:t>Xi</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Yi</a:t>
            </a:r>
            <a:r>
              <a:rPr lang="zh-CN" altLang="en-US" sz="1600" dirty="0" smtClean="0">
                <a:latin typeface="宋体" panose="02010600030101010101" pitchFamily="2" charset="-122"/>
                <a:ea typeface="宋体" panose="02010600030101010101" pitchFamily="2" charset="-122"/>
              </a:rPr>
              <a:t>，通过如下两步进行记录链接</a:t>
            </a: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smtClean="0">
              <a:latin typeface="宋体" panose="02010600030101010101" pitchFamily="2" charset="-122"/>
              <a:ea typeface="宋体" panose="02010600030101010101" pitchFamily="2" charset="-122"/>
            </a:endParaRPr>
          </a:p>
          <a:p>
            <a:pPr>
              <a:buClrTx/>
              <a:buFont typeface="Wingdings" panose="05000000000000000000" pitchFamily="2" charset="2"/>
              <a:buChar char="Ø"/>
            </a:pPr>
            <a:r>
              <a:rPr lang="zh-CN" altLang="en-US" sz="1600" dirty="0" smtClean="0">
                <a:latin typeface="+mj-ea"/>
                <a:ea typeface="+mj-ea"/>
              </a:rPr>
              <a:t>属性相似度</a:t>
            </a:r>
            <a:r>
              <a:rPr lang="zh-CN" altLang="en-US" sz="1600" dirty="0" smtClean="0">
                <a:latin typeface="宋体" panose="02010600030101010101" pitchFamily="2" charset="-122"/>
                <a:ea typeface="宋体" panose="02010600030101010101" pitchFamily="2" charset="-122"/>
              </a:rPr>
              <a:t>：综合每个属性相似度得到属性相似度向量</a:t>
            </a:r>
            <a:endParaRPr lang="en-US" altLang="zh-CN" sz="1600" dirty="0" smtClean="0">
              <a:latin typeface="宋体" panose="02010600030101010101" pitchFamily="2" charset="-122"/>
              <a:ea typeface="宋体" panose="02010600030101010101" pitchFamily="2" charset="-122"/>
            </a:endParaRPr>
          </a:p>
          <a:p>
            <a:pPr marL="0" indent="0" algn="ctr">
              <a:buClrTx/>
              <a:buNone/>
            </a:pPr>
            <a:r>
              <a:rPr lang="en-US" altLang="zh-CN" sz="1600" dirty="0">
                <a:latin typeface="Times New Roman" panose="02020603050405020304" pitchFamily="18" charset="0"/>
                <a:cs typeface="Times New Roman" panose="02020603050405020304" pitchFamily="18" charset="0"/>
              </a:rPr>
              <a:t>[sim(x1,y1),sim(x2,y2),…,sim(</a:t>
            </a:r>
            <a:r>
              <a:rPr lang="en-US" altLang="zh-CN" sz="1600" dirty="0" err="1">
                <a:latin typeface="Times New Roman" panose="02020603050405020304" pitchFamily="18" charset="0"/>
                <a:cs typeface="Times New Roman" panose="02020603050405020304" pitchFamily="18" charset="0"/>
              </a:rPr>
              <a:t>xN,yN</a:t>
            </a:r>
            <a:r>
              <a:rPr lang="en-US" altLang="zh-CN" sz="1600" dirty="0" smtClean="0">
                <a:latin typeface="Times New Roman" panose="02020603050405020304" pitchFamily="18" charset="0"/>
                <a:cs typeface="Times New Roman" panose="02020603050405020304" pitchFamily="18" charset="0"/>
              </a:rPr>
              <a:t>)]</a:t>
            </a:r>
          </a:p>
          <a:p>
            <a:pPr marL="0" indent="0">
              <a:buClrTx/>
              <a:buNone/>
            </a:pPr>
            <a:r>
              <a:rPr lang="zh-CN" altLang="en-US" sz="1600" dirty="0" smtClean="0">
                <a:latin typeface="宋体" panose="02010600030101010101" pitchFamily="2" charset="-122"/>
                <a:ea typeface="宋体" panose="02010600030101010101" pitchFamily="2" charset="-122"/>
                <a:cs typeface="Times New Roman" panose="02020603050405020304" pitchFamily="18" charset="0"/>
              </a:rPr>
              <a:t>方法：编辑距离、集合相似度计算、基于向量的相似度计算</a:t>
            </a:r>
            <a:endParaRPr lang="en-US" altLang="zh-CN" sz="1600" dirty="0" smtClean="0">
              <a:latin typeface="宋体" panose="02010600030101010101" pitchFamily="2" charset="-122"/>
              <a:ea typeface="宋体" panose="02010600030101010101" pitchFamily="2" charset="-122"/>
              <a:cs typeface="Times New Roman" panose="02020603050405020304" pitchFamily="18" charset="0"/>
            </a:endParaRPr>
          </a:p>
          <a:p>
            <a:pPr marL="0" indent="0">
              <a:buClrTx/>
              <a:buNone/>
            </a:pPr>
            <a:endParaRPr lang="en-US" altLang="zh-CN" sz="1600" dirty="0" smtClean="0"/>
          </a:p>
          <a:p>
            <a:pPr>
              <a:buClrTx/>
              <a:buFont typeface="Wingdings" panose="05000000000000000000" pitchFamily="2" charset="2"/>
              <a:buChar char="Ø"/>
            </a:pPr>
            <a:r>
              <a:rPr lang="zh-CN" altLang="en-US" sz="1600" dirty="0" smtClean="0">
                <a:latin typeface="+mj-ea"/>
                <a:ea typeface="+mj-ea"/>
              </a:rPr>
              <a:t>实体相似度</a:t>
            </a:r>
            <a:r>
              <a:rPr lang="zh-CN" altLang="en-US" sz="1600" dirty="0" smtClean="0">
                <a:latin typeface="宋体" panose="02010600030101010101" pitchFamily="2" charset="-122"/>
                <a:ea typeface="宋体" panose="02010600030101010101" pitchFamily="2" charset="-122"/>
              </a:rPr>
              <a:t>：根据属性相似度得到实体相似度</a:t>
            </a:r>
            <a:endParaRPr lang="en-US" altLang="zh-CN" sz="1600" dirty="0" smtClean="0">
              <a:latin typeface="宋体" panose="02010600030101010101" pitchFamily="2" charset="-122"/>
              <a:ea typeface="宋体" panose="02010600030101010101" pitchFamily="2" charset="-122"/>
            </a:endParaRPr>
          </a:p>
          <a:p>
            <a:pPr marL="0" indent="0">
              <a:buNone/>
            </a:pPr>
            <a:r>
              <a:rPr lang="zh-CN" altLang="en-US" sz="1600" dirty="0" smtClean="0">
                <a:latin typeface="宋体" panose="02010600030101010101" pitchFamily="2" charset="-122"/>
                <a:ea typeface="宋体" panose="02010600030101010101" pitchFamily="2" charset="-122"/>
              </a:rPr>
              <a:t>方法：</a:t>
            </a:r>
            <a:endParaRPr lang="en-US" altLang="zh-CN" sz="1600" dirty="0" smtClean="0">
              <a:latin typeface="宋体" panose="02010600030101010101" pitchFamily="2" charset="-122"/>
              <a:ea typeface="宋体" panose="02010600030101010101" pitchFamily="2" charset="-122"/>
            </a:endParaRPr>
          </a:p>
          <a:p>
            <a:pPr>
              <a:buClrTx/>
              <a:buFont typeface="+mj-lt"/>
              <a:buAutoNum type="alphaLcPeriod"/>
            </a:pPr>
            <a:r>
              <a:rPr lang="zh-CN" altLang="en-US" sz="1600" dirty="0" smtClean="0">
                <a:latin typeface="宋体" panose="02010600030101010101" pitchFamily="2" charset="-122"/>
                <a:ea typeface="宋体" panose="02010600030101010101" pitchFamily="2" charset="-122"/>
              </a:rPr>
              <a:t>聚合</a:t>
            </a:r>
            <a:r>
              <a:rPr lang="zh-CN" altLang="en-US" sz="1600" dirty="0">
                <a:latin typeface="宋体" panose="02010600030101010101" pitchFamily="2" charset="-122"/>
                <a:ea typeface="宋体" panose="02010600030101010101" pitchFamily="2" charset="-122"/>
              </a:rPr>
              <a:t>：加权平均、手动制定规则、分类器　</a:t>
            </a:r>
          </a:p>
          <a:p>
            <a:pPr>
              <a:buClrTx/>
              <a:buFont typeface="+mj-lt"/>
              <a:buAutoNum type="alphaLcPeriod"/>
            </a:pPr>
            <a:r>
              <a:rPr lang="zh-CN" altLang="en-US" sz="1600" dirty="0">
                <a:latin typeface="宋体" panose="02010600030101010101" pitchFamily="2" charset="-122"/>
                <a:ea typeface="宋体" panose="02010600030101010101" pitchFamily="2" charset="-122"/>
              </a:rPr>
              <a:t>聚类：层次聚类、相关性聚类、</a:t>
            </a:r>
            <a:r>
              <a:rPr lang="en-US" altLang="zh-CN" sz="1600" dirty="0">
                <a:latin typeface="宋体" panose="02010600030101010101" pitchFamily="2" charset="-122"/>
                <a:ea typeface="宋体" panose="02010600030101010101" pitchFamily="2" charset="-122"/>
              </a:rPr>
              <a:t>Canopy + K-means</a:t>
            </a:r>
          </a:p>
          <a:p>
            <a:pPr>
              <a:buClrTx/>
              <a:buFont typeface="+mj-lt"/>
              <a:buAutoNum type="alphaLcPeriod"/>
            </a:pPr>
            <a:r>
              <a:rPr lang="zh-CN" altLang="en-US" sz="1600" dirty="0">
                <a:latin typeface="宋体" panose="02010600030101010101" pitchFamily="2" charset="-122"/>
                <a:ea typeface="宋体" panose="02010600030101010101" pitchFamily="2" charset="-122"/>
              </a:rPr>
              <a:t>表示学习</a:t>
            </a:r>
          </a:p>
          <a:p>
            <a:pPr marL="0" indent="0">
              <a:buClrTx/>
              <a:buNone/>
            </a:pPr>
            <a:endParaRPr lang="en-US" altLang="zh-CN"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520971353"/>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知识图谱融合</a:t>
            </a:r>
            <a:endParaRPr lang="zh-CN" altLang="en-US" dirty="0"/>
          </a:p>
        </p:txBody>
      </p:sp>
      <p:sp>
        <p:nvSpPr>
          <p:cNvPr id="4" name="内容占位符 3"/>
          <p:cNvSpPr>
            <a:spLocks noGrp="1"/>
          </p:cNvSpPr>
          <p:nvPr>
            <p:ph idx="1"/>
          </p:nvPr>
        </p:nvSpPr>
        <p:spPr>
          <a:xfrm>
            <a:off x="401638" y="1125538"/>
            <a:ext cx="8418512" cy="5615830"/>
          </a:xfrm>
        </p:spPr>
        <p:txBody>
          <a:bodyPr/>
          <a:lstStyle/>
          <a:p>
            <a:pPr>
              <a:buClrTx/>
            </a:pPr>
            <a:r>
              <a:rPr lang="zh-CN" altLang="en-US" sz="1800" dirty="0" smtClean="0">
                <a:latin typeface="+mj-ea"/>
              </a:rPr>
              <a:t>属性相似度</a:t>
            </a:r>
            <a:endParaRPr lang="en-US" altLang="zh-CN" sz="1800" dirty="0" smtClean="0">
              <a:latin typeface="+mj-ea"/>
            </a:endParaRPr>
          </a:p>
          <a:p>
            <a:pPr marL="0" indent="0">
              <a:buClrTx/>
              <a:buNone/>
            </a:pPr>
            <a:endParaRPr lang="en-US" altLang="zh-CN" sz="1800" dirty="0" smtClean="0">
              <a:latin typeface="+mj-ea"/>
            </a:endParaRPr>
          </a:p>
          <a:p>
            <a:pPr>
              <a:buClrTx/>
              <a:buFont typeface="Arial" panose="020B0604020202020204" pitchFamily="34" charset="0"/>
              <a:buChar char="•"/>
            </a:pPr>
            <a:r>
              <a:rPr lang="en-US" altLang="zh-CN" sz="1800" dirty="0" err="1">
                <a:latin typeface="Times New Roman" panose="02020603050405020304" pitchFamily="18" charset="0"/>
                <a:cs typeface="Times New Roman" panose="02020603050405020304" pitchFamily="18" charset="0"/>
              </a:rPr>
              <a:t>Levenshtein</a:t>
            </a:r>
            <a:r>
              <a:rPr lang="en-US" altLang="zh-CN" sz="1800" dirty="0">
                <a:latin typeface="Times New Roman" panose="02020603050405020304" pitchFamily="18" charset="0"/>
                <a:cs typeface="Times New Roman" panose="02020603050405020304" pitchFamily="18" charset="0"/>
              </a:rPr>
              <a:t> </a:t>
            </a:r>
            <a:r>
              <a:rPr lang="en-US" altLang="zh-CN" sz="1800" dirty="0" smtClean="0">
                <a:latin typeface="Times New Roman" panose="02020603050405020304" pitchFamily="18" charset="0"/>
                <a:cs typeface="Times New Roman" panose="02020603050405020304" pitchFamily="18" charset="0"/>
              </a:rPr>
              <a:t>Distance</a:t>
            </a:r>
            <a:r>
              <a:rPr lang="zh-CN" altLang="en-US" sz="1800" dirty="0" smtClean="0">
                <a:latin typeface="Times New Roman" panose="02020603050405020304" pitchFamily="18" charset="0"/>
                <a:cs typeface="Times New Roman" panose="02020603050405020304" pitchFamily="18" charset="0"/>
              </a:rPr>
              <a:t>（</a:t>
            </a:r>
            <a:r>
              <a:rPr lang="zh-CN" altLang="en-US" sz="1800" dirty="0">
                <a:latin typeface="宋体" panose="02010600030101010101" pitchFamily="2" charset="-122"/>
                <a:ea typeface="宋体" panose="02010600030101010101" pitchFamily="2" charset="-122"/>
                <a:cs typeface="Times New Roman" panose="02020603050405020304" pitchFamily="18" charset="0"/>
              </a:rPr>
              <a:t>最小编辑距离</a:t>
            </a:r>
            <a:r>
              <a:rPr lang="zh-CN" altLang="en-US" sz="1800" dirty="0" smtClean="0">
                <a:latin typeface="Times New Roman" panose="02020603050405020304" pitchFamily="18" charset="0"/>
                <a:cs typeface="Times New Roman" panose="02020603050405020304" pitchFamily="18" charset="0"/>
              </a:rPr>
              <a:t>）</a:t>
            </a:r>
            <a:endParaRPr lang="en-US" altLang="zh-CN" sz="1800" dirty="0" smtClean="0">
              <a:latin typeface="Times New Roman" panose="02020603050405020304" pitchFamily="18" charset="0"/>
              <a:cs typeface="Times New Roman" panose="02020603050405020304" pitchFamily="18" charset="0"/>
            </a:endParaRPr>
          </a:p>
          <a:p>
            <a:pPr marL="0" indent="0">
              <a:buClrTx/>
              <a:buNone/>
            </a:pPr>
            <a:r>
              <a:rPr lang="zh-CN" altLang="en-US" sz="1600" dirty="0">
                <a:latin typeface="宋体" panose="02010600030101010101" pitchFamily="2" charset="-122"/>
                <a:ea typeface="宋体" panose="02010600030101010101" pitchFamily="2" charset="-122"/>
                <a:cs typeface="Times New Roman" panose="02020603050405020304" pitchFamily="18" charset="0"/>
              </a:rPr>
              <a:t> </a:t>
            </a:r>
            <a:r>
              <a:rPr lang="zh-CN" altLang="en-US" sz="1600" dirty="0" smtClean="0">
                <a:latin typeface="宋体" panose="02010600030101010101" pitchFamily="2" charset="-122"/>
                <a:ea typeface="宋体" panose="02010600030101010101" pitchFamily="2" charset="-122"/>
                <a:cs typeface="Times New Roman" panose="02020603050405020304" pitchFamily="18" charset="0"/>
              </a:rPr>
              <a:t>  目的：用最少的编辑操作将一个字符串转化为另一个字符串</a:t>
            </a:r>
            <a:endParaRPr lang="en-US" altLang="zh-CN" sz="1600" dirty="0" smtClean="0">
              <a:latin typeface="宋体" panose="02010600030101010101" pitchFamily="2" charset="-122"/>
              <a:ea typeface="宋体" panose="02010600030101010101" pitchFamily="2" charset="-122"/>
              <a:cs typeface="Times New Roman" panose="02020603050405020304" pitchFamily="18" charset="0"/>
            </a:endParaRPr>
          </a:p>
          <a:p>
            <a:pPr marL="0" indent="0">
              <a:buClrTx/>
              <a:buNone/>
            </a:pPr>
            <a:r>
              <a:rPr lang="zh-CN" altLang="en-US" sz="1600" dirty="0" smtClean="0">
                <a:latin typeface="宋体" panose="02010600030101010101" pitchFamily="2" charset="-122"/>
                <a:ea typeface="宋体" panose="02010600030101010101" pitchFamily="2" charset="-122"/>
                <a:cs typeface="Times New Roman" panose="02020603050405020304" pitchFamily="18" charset="0"/>
              </a:rPr>
              <a:t>例如：</a:t>
            </a:r>
            <a:r>
              <a:rPr lang="en-US" altLang="zh-CN" sz="1600" dirty="0">
                <a:latin typeface="宋体" panose="02010600030101010101" pitchFamily="2" charset="-122"/>
                <a:ea typeface="宋体" panose="02010600030101010101" pitchFamily="2" charset="-122"/>
              </a:rPr>
              <a:t> </a:t>
            </a:r>
            <a:r>
              <a:rPr lang="en-US" altLang="zh-CN" sz="1600" dirty="0" err="1">
                <a:latin typeface="宋体" panose="02010600030101010101" pitchFamily="2" charset="-122"/>
                <a:ea typeface="宋体" panose="02010600030101010101" pitchFamily="2" charset="-122"/>
              </a:rPr>
              <a:t>Lvensshtain</a:t>
            </a:r>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与 </a:t>
            </a:r>
            <a:r>
              <a:rPr lang="en-US" altLang="zh-CN" sz="1600" dirty="0" err="1" smtClean="0">
                <a:latin typeface="宋体" panose="02010600030101010101" pitchFamily="2" charset="-122"/>
                <a:ea typeface="宋体" panose="02010600030101010101" pitchFamily="2" charset="-122"/>
              </a:rPr>
              <a:t>Levenshtein</a:t>
            </a:r>
            <a:r>
              <a:rPr lang="zh-CN" altLang="en-US" sz="1600" dirty="0" smtClean="0">
                <a:latin typeface="宋体" panose="02010600030101010101" pitchFamily="2" charset="-122"/>
                <a:ea typeface="宋体" panose="02010600030101010101" pitchFamily="2" charset="-122"/>
              </a:rPr>
              <a:t>的编辑距离为</a:t>
            </a:r>
            <a:r>
              <a:rPr lang="en-US" altLang="zh-CN" sz="1600" dirty="0" smtClean="0">
                <a:latin typeface="宋体" panose="02010600030101010101" pitchFamily="2" charset="-122"/>
                <a:ea typeface="宋体" panose="02010600030101010101" pitchFamily="2" charset="-122"/>
              </a:rPr>
              <a:t>3</a:t>
            </a:r>
            <a:r>
              <a:rPr lang="zh-CN" altLang="en-US" sz="1600" dirty="0" smtClean="0">
                <a:latin typeface="宋体" panose="02010600030101010101" pitchFamily="2" charset="-122"/>
                <a:ea typeface="宋体" panose="02010600030101010101" pitchFamily="2" charset="-122"/>
              </a:rPr>
              <a:t>（插入</a:t>
            </a:r>
            <a:r>
              <a:rPr lang="en-US" altLang="zh-CN" sz="1600" dirty="0" smtClean="0">
                <a:latin typeface="宋体" panose="02010600030101010101" pitchFamily="2" charset="-122"/>
                <a:ea typeface="宋体" panose="02010600030101010101" pitchFamily="2" charset="-122"/>
              </a:rPr>
              <a:t>e</a:t>
            </a:r>
            <a:r>
              <a:rPr lang="zh-CN" altLang="en-US" sz="1600" dirty="0" smtClean="0">
                <a:latin typeface="宋体" panose="02010600030101010101" pitchFamily="2" charset="-122"/>
                <a:ea typeface="宋体" panose="02010600030101010101" pitchFamily="2" charset="-122"/>
              </a:rPr>
              <a:t>、删除</a:t>
            </a:r>
            <a:r>
              <a:rPr lang="en-US" altLang="zh-CN" sz="1600" dirty="0" smtClean="0">
                <a:latin typeface="宋体" panose="02010600030101010101" pitchFamily="2" charset="-122"/>
                <a:ea typeface="宋体" panose="02010600030101010101" pitchFamily="2" charset="-122"/>
              </a:rPr>
              <a:t>s</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a</a:t>
            </a:r>
            <a:r>
              <a:rPr lang="zh-CN" altLang="en-US" sz="1600" dirty="0" smtClean="0">
                <a:latin typeface="宋体" panose="02010600030101010101" pitchFamily="2" charset="-122"/>
                <a:ea typeface="宋体" panose="02010600030101010101" pitchFamily="2" charset="-122"/>
              </a:rPr>
              <a:t>替换为</a:t>
            </a:r>
            <a:r>
              <a:rPr lang="en-US" altLang="zh-CN" sz="1600" dirty="0" smtClean="0">
                <a:latin typeface="宋体" panose="02010600030101010101" pitchFamily="2" charset="-122"/>
                <a:ea typeface="宋体" panose="02010600030101010101" pitchFamily="2" charset="-122"/>
              </a:rPr>
              <a:t>e</a:t>
            </a:r>
            <a:r>
              <a:rPr lang="zh-CN" altLang="en-US" sz="16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a:p>
            <a:pPr>
              <a:buClrTx/>
              <a:buFont typeface="Arial" panose="020B0604020202020204" pitchFamily="34" charset="0"/>
              <a:buChar char="•"/>
            </a:pPr>
            <a:r>
              <a:rPr lang="en-US" altLang="zh-CN" sz="1800" dirty="0" err="1">
                <a:latin typeface="+mj-ea"/>
                <a:ea typeface="+mj-ea"/>
              </a:rPr>
              <a:t>Jaccard</a:t>
            </a:r>
            <a:r>
              <a:rPr lang="zh-CN" altLang="en-US" sz="1800" dirty="0" smtClean="0">
                <a:latin typeface="+mj-ea"/>
                <a:ea typeface="+mj-ea"/>
              </a:rPr>
              <a:t>系数</a:t>
            </a:r>
            <a:endParaRPr lang="en-US" altLang="zh-CN" sz="1800" dirty="0" smtClean="0">
              <a:latin typeface="+mj-ea"/>
              <a:ea typeface="+mj-ea"/>
            </a:endParaRPr>
          </a:p>
          <a:p>
            <a:pPr marL="0" indent="0">
              <a:buClrTx/>
              <a:buNone/>
            </a:pPr>
            <a:r>
              <a:rPr lang="zh-CN" altLang="en-US" sz="1600" dirty="0" smtClean="0">
                <a:latin typeface="宋体" panose="02010600030101010101" pitchFamily="2" charset="-122"/>
                <a:ea typeface="宋体" panose="02010600030101010101" pitchFamily="2" charset="-122"/>
              </a:rPr>
              <a:t>   给定</a:t>
            </a:r>
            <a:r>
              <a:rPr lang="zh-CN" altLang="en-US" sz="1600" dirty="0">
                <a:latin typeface="宋体" panose="02010600030101010101" pitchFamily="2" charset="-122"/>
                <a:ea typeface="宋体" panose="02010600030101010101" pitchFamily="2" charset="-122"/>
              </a:rPr>
              <a:t>两</a:t>
            </a:r>
            <a:r>
              <a:rPr lang="zh-CN" altLang="en-US" sz="1600" dirty="0" smtClean="0">
                <a:latin typeface="宋体" panose="02010600030101010101" pitchFamily="2" charset="-122"/>
                <a:ea typeface="宋体" panose="02010600030101010101" pitchFamily="2" charset="-122"/>
              </a:rPr>
              <a:t>个</a:t>
            </a:r>
            <a:r>
              <a:rPr lang="zh-CN" altLang="en-US" sz="1600" dirty="0">
                <a:latin typeface="宋体" panose="02010600030101010101" pitchFamily="2" charset="-122"/>
                <a:ea typeface="宋体" panose="02010600030101010101" pitchFamily="2" charset="-122"/>
              </a:rPr>
              <a:t>集合</a:t>
            </a:r>
            <a:r>
              <a:rPr lang="en-US" altLang="zh-CN" sz="1600" dirty="0" smtClean="0">
                <a:latin typeface="宋体" panose="02010600030101010101" pitchFamily="2" charset="-122"/>
                <a:ea typeface="宋体" panose="02010600030101010101" pitchFamily="2" charset="-122"/>
              </a:rPr>
              <a:t>A,B</a:t>
            </a:r>
            <a:r>
              <a:rPr lang="zh-CN" altLang="en-US" sz="1600" dirty="0">
                <a:latin typeface="宋体" panose="02010600030101010101" pitchFamily="2" charset="-122"/>
                <a:ea typeface="宋体" panose="02010600030101010101" pitchFamily="2" charset="-122"/>
              </a:rPr>
              <a:t>，</a:t>
            </a:r>
            <a:r>
              <a:rPr lang="en-US" altLang="zh-CN" sz="1600" dirty="0" err="1">
                <a:latin typeface="宋体" panose="02010600030101010101" pitchFamily="2" charset="-122"/>
                <a:ea typeface="宋体" panose="02010600030101010101" pitchFamily="2" charset="-122"/>
              </a:rPr>
              <a:t>Jaccard</a:t>
            </a:r>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系数定义为</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与</a:t>
            </a:r>
            <a:r>
              <a:rPr lang="en-US" altLang="zh-CN" sz="1600" dirty="0">
                <a:latin typeface="宋体" panose="02010600030101010101" pitchFamily="2" charset="-122"/>
                <a:ea typeface="宋体" panose="02010600030101010101" pitchFamily="2" charset="-122"/>
              </a:rPr>
              <a:t>B</a:t>
            </a:r>
            <a:r>
              <a:rPr lang="zh-CN" altLang="en-US" sz="1600" dirty="0">
                <a:latin typeface="宋体" panose="02010600030101010101" pitchFamily="2" charset="-122"/>
                <a:ea typeface="宋体" panose="02010600030101010101" pitchFamily="2" charset="-122"/>
              </a:rPr>
              <a:t>交集的大小与</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与</a:t>
            </a:r>
            <a:r>
              <a:rPr lang="en-US" altLang="zh-CN" sz="1600" dirty="0">
                <a:latin typeface="宋体" panose="02010600030101010101" pitchFamily="2" charset="-122"/>
                <a:ea typeface="宋体" panose="02010600030101010101" pitchFamily="2" charset="-122"/>
              </a:rPr>
              <a:t>B</a:t>
            </a:r>
            <a:r>
              <a:rPr lang="zh-CN" altLang="en-US" sz="1600" dirty="0">
                <a:latin typeface="宋体" panose="02010600030101010101" pitchFamily="2" charset="-122"/>
                <a:ea typeface="宋体" panose="02010600030101010101" pitchFamily="2" charset="-122"/>
              </a:rPr>
              <a:t>并集的大小的比值</a:t>
            </a:r>
          </a:p>
          <a:p>
            <a:pPr marL="0" indent="0">
              <a:buNone/>
            </a:pPr>
            <a:r>
              <a:rPr lang="zh-CN" altLang="en-US" sz="1600" dirty="0" smtClean="0">
                <a:latin typeface="宋体" panose="02010600030101010101" pitchFamily="2" charset="-122"/>
                <a:ea typeface="宋体" panose="02010600030101010101" pitchFamily="2" charset="-122"/>
              </a:rPr>
              <a:t>适合</a:t>
            </a:r>
            <a:r>
              <a:rPr lang="zh-CN" altLang="en-US" sz="1600" dirty="0">
                <a:latin typeface="宋体" panose="02010600030101010101" pitchFamily="2" charset="-122"/>
                <a:ea typeface="宋体" panose="02010600030101010101" pitchFamily="2" charset="-122"/>
              </a:rPr>
              <a:t>处理短文本的</a:t>
            </a:r>
            <a:r>
              <a:rPr lang="zh-CN" altLang="en-US" sz="1600" dirty="0" smtClean="0">
                <a:latin typeface="宋体" panose="02010600030101010101" pitchFamily="2" charset="-122"/>
                <a:ea typeface="宋体" panose="02010600030101010101" pitchFamily="2" charset="-122"/>
              </a:rPr>
              <a:t>相似度：</a:t>
            </a:r>
            <a:endParaRPr lang="en-US" altLang="zh-CN" sz="1600" dirty="0" smtClean="0">
              <a:latin typeface="宋体" panose="02010600030101010101" pitchFamily="2" charset="-122"/>
              <a:ea typeface="宋体" panose="02010600030101010101" pitchFamily="2" charset="-122"/>
            </a:endParaRPr>
          </a:p>
          <a:p>
            <a:pPr marL="0" indent="0">
              <a:buNone/>
            </a:pPr>
            <a:r>
              <a:rPr lang="en-US" altLang="zh-CN" sz="1600" dirty="0"/>
              <a:t/>
            </a:r>
            <a:br>
              <a:rPr lang="en-US" altLang="zh-CN" sz="1600" dirty="0"/>
            </a:br>
            <a:endParaRPr lang="zh-CN" altLang="en-US" sz="1600" dirty="0">
              <a:latin typeface="宋体" panose="02010600030101010101" pitchFamily="2" charset="-122"/>
              <a:ea typeface="宋体" panose="02010600030101010101" pitchFamily="2" charset="-122"/>
            </a:endParaRPr>
          </a:p>
          <a:p>
            <a:pPr marL="0" indent="0">
              <a:buClrTx/>
              <a:buNone/>
            </a:pPr>
            <a:r>
              <a:rPr lang="zh-CN" altLang="en-US" sz="1600" dirty="0" smtClean="0">
                <a:latin typeface="宋体" panose="02010600030101010101" pitchFamily="2" charset="-122"/>
                <a:ea typeface="宋体" panose="02010600030101010101" pitchFamily="2" charset="-122"/>
              </a:rPr>
              <a:t>   与</a:t>
            </a:r>
            <a:r>
              <a:rPr lang="en-US" altLang="zh-CN" sz="1600" dirty="0" err="1" smtClean="0">
                <a:latin typeface="宋体" panose="02010600030101010101" pitchFamily="2" charset="-122"/>
                <a:ea typeface="宋体" panose="02010600030101010101" pitchFamily="2" charset="-122"/>
              </a:rPr>
              <a:t>Jaccard</a:t>
            </a:r>
            <a:r>
              <a:rPr lang="zh-CN" altLang="en-US" sz="1600" dirty="0" smtClean="0">
                <a:latin typeface="宋体" panose="02010600030101010101" pitchFamily="2" charset="-122"/>
                <a:ea typeface="宋体" panose="02010600030101010101" pitchFamily="2" charset="-122"/>
              </a:rPr>
              <a:t>系数</a:t>
            </a:r>
            <a:r>
              <a:rPr lang="zh-CN" altLang="en-US" sz="1600" dirty="0">
                <a:latin typeface="宋体" panose="02010600030101010101" pitchFamily="2" charset="-122"/>
                <a:ea typeface="宋体" panose="02010600030101010101" pitchFamily="2" charset="-122"/>
              </a:rPr>
              <a:t>相关的指标叫做</a:t>
            </a:r>
            <a:r>
              <a:rPr lang="en-US" altLang="zh-CN" sz="1600" dirty="0" err="1" smtClean="0">
                <a:latin typeface="宋体" panose="02010600030101010101" pitchFamily="2" charset="-122"/>
                <a:ea typeface="宋体" panose="02010600030101010101" pitchFamily="2" charset="-122"/>
              </a:rPr>
              <a:t>Jaccard</a:t>
            </a:r>
            <a:r>
              <a:rPr lang="zh-CN" altLang="en-US" sz="1600" dirty="0" smtClean="0">
                <a:latin typeface="宋体" panose="02010600030101010101" pitchFamily="2" charset="-122"/>
                <a:ea typeface="宋体" panose="02010600030101010101" pitchFamily="2" charset="-122"/>
              </a:rPr>
              <a:t>距离</a:t>
            </a:r>
            <a:r>
              <a:rPr lang="zh-CN" altLang="en-US" sz="1600" dirty="0">
                <a:latin typeface="宋体" panose="02010600030101010101" pitchFamily="2" charset="-122"/>
                <a:ea typeface="宋体" panose="02010600030101010101" pitchFamily="2" charset="-122"/>
              </a:rPr>
              <a:t>，用于描述集合之间的不相似度。</a:t>
            </a:r>
            <a:r>
              <a:rPr lang="en-US" altLang="zh-CN" sz="1600" dirty="0" err="1">
                <a:latin typeface="宋体" panose="02010600030101010101" pitchFamily="2" charset="-122"/>
                <a:ea typeface="宋体" panose="02010600030101010101" pitchFamily="2" charset="-122"/>
              </a:rPr>
              <a:t>Jaccard</a:t>
            </a:r>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距离越大，样本相似度越低。</a:t>
            </a: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3059832" y="4437112"/>
            <a:ext cx="2505075" cy="504825"/>
          </a:xfrm>
          <a:prstGeom prst="rect">
            <a:avLst/>
          </a:prstGeom>
        </p:spPr>
      </p:pic>
      <p:pic>
        <p:nvPicPr>
          <p:cNvPr id="7" name="图片 6"/>
          <p:cNvPicPr>
            <a:picLocks noChangeAspect="1"/>
          </p:cNvPicPr>
          <p:nvPr/>
        </p:nvPicPr>
        <p:blipFill>
          <a:blip r:embed="rId4"/>
          <a:stretch>
            <a:fillRect/>
          </a:stretch>
        </p:blipFill>
        <p:spPr>
          <a:xfrm>
            <a:off x="3055139" y="5805264"/>
            <a:ext cx="3362325" cy="533400"/>
          </a:xfrm>
          <a:prstGeom prst="rect">
            <a:avLst/>
          </a:prstGeom>
        </p:spPr>
      </p:pic>
    </p:spTree>
    <p:extLst>
      <p:ext uri="{BB962C8B-B14F-4D97-AF65-F5344CB8AC3E}">
        <p14:creationId xmlns:p14="http://schemas.microsoft.com/office/powerpoint/2010/main" val="3172523360"/>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知识图谱融合</a:t>
            </a:r>
            <a:endParaRPr lang="zh-CN" altLang="en-US" dirty="0"/>
          </a:p>
        </p:txBody>
      </p:sp>
      <p:sp>
        <p:nvSpPr>
          <p:cNvPr id="4" name="内容占位符 3"/>
          <p:cNvSpPr>
            <a:spLocks noGrp="1"/>
          </p:cNvSpPr>
          <p:nvPr>
            <p:ph idx="1"/>
          </p:nvPr>
        </p:nvSpPr>
        <p:spPr>
          <a:xfrm>
            <a:off x="401638" y="1125538"/>
            <a:ext cx="8418512" cy="5615830"/>
          </a:xfrm>
        </p:spPr>
        <p:txBody>
          <a:bodyPr/>
          <a:lstStyle/>
          <a:p>
            <a:pPr>
              <a:buClrTx/>
            </a:pPr>
            <a:r>
              <a:rPr lang="zh-CN" altLang="en-US" sz="2000" dirty="0" smtClean="0">
                <a:latin typeface="+mj-ea"/>
              </a:rPr>
              <a:t>属性相似度</a:t>
            </a:r>
            <a:endParaRPr lang="en-US" altLang="zh-CN" sz="2000" dirty="0" smtClean="0">
              <a:latin typeface="+mj-ea"/>
            </a:endParaRPr>
          </a:p>
          <a:p>
            <a:pPr marL="0" indent="0">
              <a:buClrTx/>
              <a:buNone/>
            </a:pPr>
            <a:endParaRPr lang="en-US" altLang="zh-CN" sz="1800" dirty="0" smtClean="0">
              <a:latin typeface="+mj-ea"/>
            </a:endParaRPr>
          </a:p>
          <a:p>
            <a:pPr>
              <a:buClrTx/>
              <a:buFont typeface="Arial" panose="020B0604020202020204" pitchFamily="34" charset="0"/>
              <a:buChar char="•"/>
            </a:pPr>
            <a:r>
              <a:rPr lang="zh-CN" altLang="en-US" sz="1800" dirty="0" smtClean="0">
                <a:latin typeface="+mj-ea"/>
              </a:rPr>
              <a:t>基于向量的相似度计算</a:t>
            </a:r>
            <a:endParaRPr lang="en-US" altLang="zh-CN" sz="1800" dirty="0" smtClean="0">
              <a:latin typeface="+mj-ea"/>
            </a:endParaRPr>
          </a:p>
          <a:p>
            <a:pPr marL="0" indent="0">
              <a:buClrTx/>
              <a:buNone/>
            </a:pPr>
            <a:endParaRPr lang="en-US" altLang="zh-CN" sz="1800" dirty="0">
              <a:latin typeface="+mj-ea"/>
            </a:endParaRPr>
          </a:p>
          <a:p>
            <a:pPr marL="0" indent="0">
              <a:buClrTx/>
              <a:buNone/>
            </a:pPr>
            <a:r>
              <a:rPr lang="en-US" altLang="zh-CN" sz="1600" dirty="0" smtClean="0">
                <a:latin typeface="宋体" panose="02010600030101010101" pitchFamily="2" charset="-122"/>
                <a:ea typeface="宋体" panose="02010600030101010101" pitchFamily="2" charset="-122"/>
              </a:rPr>
              <a:t>TF-IDF</a:t>
            </a:r>
            <a:r>
              <a:rPr lang="zh-CN" altLang="en-US" sz="1600" dirty="0" smtClean="0">
                <a:latin typeface="宋体" panose="02010600030101010101" pitchFamily="2" charset="-122"/>
                <a:ea typeface="宋体" panose="02010600030101010101" pitchFamily="2" charset="-122"/>
              </a:rPr>
              <a:t>：自动提取关键词，</a:t>
            </a:r>
            <a:r>
              <a:rPr lang="zh-CN" altLang="en-US" sz="1600" kern="1200" dirty="0">
                <a:latin typeface="宋体" panose="02010600030101010101" pitchFamily="2" charset="-122"/>
                <a:ea typeface="宋体" panose="02010600030101010101" pitchFamily="2" charset="-122"/>
              </a:rPr>
              <a:t>某个词对文章的重要性越高，它的</a:t>
            </a:r>
            <a:r>
              <a:rPr lang="en-US" altLang="zh-CN" sz="1600" kern="1200" dirty="0">
                <a:latin typeface="宋体" panose="02010600030101010101" pitchFamily="2" charset="-122"/>
                <a:ea typeface="宋体" panose="02010600030101010101" pitchFamily="2" charset="-122"/>
              </a:rPr>
              <a:t>TF-IDF</a:t>
            </a:r>
            <a:r>
              <a:rPr lang="zh-CN" altLang="en-US" sz="1600" kern="1200" dirty="0">
                <a:latin typeface="宋体" panose="02010600030101010101" pitchFamily="2" charset="-122"/>
                <a:ea typeface="宋体" panose="02010600030101010101" pitchFamily="2" charset="-122"/>
              </a:rPr>
              <a:t>值就越大，排在最前面的几个词，就是这篇文章的关键词。</a:t>
            </a:r>
            <a:endParaRPr lang="en-US" altLang="zh-CN" sz="1600" kern="1200" dirty="0">
              <a:latin typeface="宋体" panose="02010600030101010101" pitchFamily="2" charset="-122"/>
              <a:ea typeface="宋体" panose="02010600030101010101" pitchFamily="2" charset="-122"/>
            </a:endParaRPr>
          </a:p>
          <a:p>
            <a:pPr marL="0" indent="0">
              <a:buClrTx/>
              <a:buNone/>
            </a:pP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800" dirty="0" smtClean="0">
              <a:latin typeface="+mj-ea"/>
            </a:endParaRPr>
          </a:p>
          <a:p>
            <a:pPr marL="0" indent="0">
              <a:buClrTx/>
              <a:buNone/>
            </a:pPr>
            <a:endParaRPr lang="en-US" altLang="zh-CN" sz="1800" dirty="0">
              <a:latin typeface="+mj-ea"/>
            </a:endParaRPr>
          </a:p>
          <a:p>
            <a:pPr marL="0" indent="0">
              <a:buClrTx/>
              <a:buNone/>
            </a:pPr>
            <a:endParaRPr lang="en-US" altLang="zh-CN" sz="1800" dirty="0" smtClean="0">
              <a:latin typeface="+mj-ea"/>
            </a:endParaRPr>
          </a:p>
          <a:p>
            <a:pPr marL="0" indent="0">
              <a:buClrTx/>
              <a:buNone/>
            </a:pPr>
            <a:endParaRPr lang="en-US" altLang="zh-CN" sz="1800" dirty="0" smtClean="0">
              <a:latin typeface="+mj-ea"/>
            </a:endParaRPr>
          </a:p>
          <a:p>
            <a:pPr marL="0" indent="0">
              <a:buClrTx/>
              <a:buNone/>
            </a:pPr>
            <a:endParaRPr lang="en-US" altLang="zh-CN" sz="1800" dirty="0">
              <a:latin typeface="+mj-ea"/>
            </a:endParaRPr>
          </a:p>
          <a:p>
            <a:pPr marL="0" indent="0">
              <a:buClrTx/>
              <a:buNone/>
            </a:pPr>
            <a:r>
              <a:rPr lang="zh-CN" altLang="en-US" sz="1600" dirty="0">
                <a:latin typeface="宋体" panose="02010600030101010101" pitchFamily="2" charset="-122"/>
                <a:ea typeface="宋体" panose="02010600030101010101" pitchFamily="2" charset="-122"/>
              </a:rPr>
              <a:t>余弦</a:t>
            </a:r>
            <a:r>
              <a:rPr lang="zh-CN" altLang="en-US" sz="1600" dirty="0" smtClean="0">
                <a:latin typeface="宋体" panose="02010600030101010101" pitchFamily="2" charset="-122"/>
                <a:ea typeface="宋体" panose="02010600030101010101" pitchFamily="2" charset="-122"/>
              </a:rPr>
              <a:t>相似度：</a:t>
            </a:r>
            <a:r>
              <a:rPr lang="zh-CN" altLang="en-US" sz="1600" dirty="0">
                <a:latin typeface="宋体" panose="02010600030101010101" pitchFamily="2" charset="-122"/>
                <a:ea typeface="宋体" panose="02010600030101010101" pitchFamily="2" charset="-122"/>
              </a:rPr>
              <a:t>余弦值越接近</a:t>
            </a:r>
            <a:r>
              <a:rPr lang="en-US" altLang="zh-CN" sz="1600" dirty="0">
                <a:latin typeface="宋体" panose="02010600030101010101" pitchFamily="2" charset="-122"/>
                <a:ea typeface="宋体" panose="02010600030101010101" pitchFamily="2" charset="-122"/>
              </a:rPr>
              <a:t>1</a:t>
            </a:r>
            <a:r>
              <a:rPr lang="zh-CN" altLang="en-US" sz="1600" dirty="0" smtClean="0">
                <a:latin typeface="宋体" panose="02010600030101010101" pitchFamily="2" charset="-122"/>
                <a:ea typeface="宋体" panose="02010600030101010101" pitchFamily="2" charset="-122"/>
              </a:rPr>
              <a:t>，夹角</a:t>
            </a:r>
            <a:r>
              <a:rPr lang="zh-CN" altLang="en-US" sz="1600" dirty="0">
                <a:latin typeface="宋体" panose="02010600030101010101" pitchFamily="2" charset="-122"/>
                <a:ea typeface="宋体" panose="02010600030101010101" pitchFamily="2" charset="-122"/>
              </a:rPr>
              <a:t>越接近</a:t>
            </a:r>
            <a:r>
              <a:rPr lang="en-US" altLang="zh-CN" sz="1600" dirty="0">
                <a:latin typeface="宋体" panose="02010600030101010101" pitchFamily="2" charset="-122"/>
                <a:ea typeface="宋体" panose="02010600030101010101" pitchFamily="2" charset="-122"/>
              </a:rPr>
              <a:t>0</a:t>
            </a:r>
            <a:r>
              <a:rPr lang="zh-CN" altLang="en-US" sz="1600" dirty="0">
                <a:latin typeface="宋体" panose="02010600030101010101" pitchFamily="2" charset="-122"/>
                <a:ea typeface="宋体" panose="02010600030101010101" pitchFamily="2" charset="-122"/>
              </a:rPr>
              <a:t>度</a:t>
            </a:r>
            <a:r>
              <a:rPr lang="zh-CN" altLang="en-US" sz="16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pPr marL="0" indent="0">
              <a:buClrTx/>
              <a:buNone/>
            </a:pPr>
            <a:r>
              <a:rPr lang="zh-CN" altLang="en-US" sz="1600" dirty="0" smtClean="0">
                <a:latin typeface="宋体" panose="02010600030101010101" pitchFamily="2" charset="-122"/>
                <a:ea typeface="宋体" panose="02010600030101010101" pitchFamily="2" charset="-122"/>
              </a:rPr>
              <a:t>            两</a:t>
            </a:r>
            <a:r>
              <a:rPr lang="zh-CN" altLang="en-US" sz="1600" dirty="0">
                <a:latin typeface="宋体" panose="02010600030101010101" pitchFamily="2" charset="-122"/>
                <a:ea typeface="宋体" panose="02010600030101010101" pitchFamily="2" charset="-122"/>
              </a:rPr>
              <a:t>个向量越相似，这就叫</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余弦相似性</a:t>
            </a:r>
            <a:r>
              <a:rPr lang="en-US" altLang="zh-CN" sz="1600" dirty="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813701" y="3717032"/>
            <a:ext cx="3168353" cy="632325"/>
          </a:xfrm>
          <a:prstGeom prst="rect">
            <a:avLst/>
          </a:prstGeom>
        </p:spPr>
      </p:pic>
      <p:pic>
        <p:nvPicPr>
          <p:cNvPr id="5" name="图片 4"/>
          <p:cNvPicPr>
            <a:picLocks noChangeAspect="1"/>
          </p:cNvPicPr>
          <p:nvPr/>
        </p:nvPicPr>
        <p:blipFill>
          <a:blip r:embed="rId4"/>
          <a:stretch>
            <a:fillRect/>
          </a:stretch>
        </p:blipFill>
        <p:spPr>
          <a:xfrm>
            <a:off x="4641339" y="3595054"/>
            <a:ext cx="3835191" cy="676798"/>
          </a:xfrm>
          <a:prstGeom prst="rect">
            <a:avLst/>
          </a:prstGeom>
        </p:spPr>
      </p:pic>
      <p:pic>
        <p:nvPicPr>
          <p:cNvPr id="6" name="图片 5"/>
          <p:cNvPicPr>
            <a:picLocks noChangeAspect="1"/>
          </p:cNvPicPr>
          <p:nvPr/>
        </p:nvPicPr>
        <p:blipFill>
          <a:blip r:embed="rId5"/>
          <a:stretch>
            <a:fillRect/>
          </a:stretch>
        </p:blipFill>
        <p:spPr>
          <a:xfrm>
            <a:off x="2662852" y="4638282"/>
            <a:ext cx="3896083" cy="307191"/>
          </a:xfrm>
          <a:prstGeom prst="rect">
            <a:avLst/>
          </a:prstGeom>
        </p:spPr>
      </p:pic>
      <p:pic>
        <p:nvPicPr>
          <p:cNvPr id="7" name="图片 6"/>
          <p:cNvPicPr>
            <a:picLocks noChangeAspect="1"/>
          </p:cNvPicPr>
          <p:nvPr/>
        </p:nvPicPr>
        <p:blipFill>
          <a:blip r:embed="rId6"/>
          <a:stretch>
            <a:fillRect/>
          </a:stretch>
        </p:blipFill>
        <p:spPr>
          <a:xfrm>
            <a:off x="5364088" y="5445224"/>
            <a:ext cx="1390647" cy="1107245"/>
          </a:xfrm>
          <a:prstGeom prst="rect">
            <a:avLst/>
          </a:prstGeom>
        </p:spPr>
      </p:pic>
      <p:pic>
        <p:nvPicPr>
          <p:cNvPr id="8" name="图片 7"/>
          <p:cNvPicPr>
            <a:picLocks noChangeAspect="1"/>
          </p:cNvPicPr>
          <p:nvPr/>
        </p:nvPicPr>
        <p:blipFill>
          <a:blip r:embed="rId7"/>
          <a:stretch>
            <a:fillRect/>
          </a:stretch>
        </p:blipFill>
        <p:spPr>
          <a:xfrm>
            <a:off x="6754735" y="5587694"/>
            <a:ext cx="2303011" cy="964775"/>
          </a:xfrm>
          <a:prstGeom prst="rect">
            <a:avLst/>
          </a:prstGeom>
        </p:spPr>
      </p:pic>
    </p:spTree>
    <p:extLst>
      <p:ext uri="{BB962C8B-B14F-4D97-AF65-F5344CB8AC3E}">
        <p14:creationId xmlns:p14="http://schemas.microsoft.com/office/powerpoint/2010/main" val="1368224428"/>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知识图谱融合</a:t>
            </a:r>
            <a:endParaRPr lang="zh-CN" altLang="en-US" dirty="0"/>
          </a:p>
        </p:txBody>
      </p:sp>
      <p:sp>
        <p:nvSpPr>
          <p:cNvPr id="4" name="内容占位符 3"/>
          <p:cNvSpPr>
            <a:spLocks noGrp="1"/>
          </p:cNvSpPr>
          <p:nvPr>
            <p:ph idx="1"/>
          </p:nvPr>
        </p:nvSpPr>
        <p:spPr>
          <a:xfrm>
            <a:off x="401638" y="1125538"/>
            <a:ext cx="8418512" cy="5615830"/>
          </a:xfrm>
        </p:spPr>
        <p:txBody>
          <a:bodyPr/>
          <a:lstStyle/>
          <a:p>
            <a:pPr marL="0" indent="0">
              <a:buClrTx/>
              <a:buNone/>
            </a:pPr>
            <a:r>
              <a:rPr lang="en-US" altLang="zh-CN" sz="2000" dirty="0" smtClean="0">
                <a:latin typeface="+mj-ea"/>
                <a:ea typeface="+mj-ea"/>
              </a:rPr>
              <a:t> </a:t>
            </a:r>
            <a:r>
              <a:rPr lang="zh-CN" altLang="en-US" sz="2000" dirty="0" smtClean="0">
                <a:latin typeface="+mj-ea"/>
                <a:ea typeface="+mj-ea"/>
              </a:rPr>
              <a:t>计算文章相似度的算法</a:t>
            </a:r>
            <a:endParaRPr lang="en-US" altLang="zh-CN" sz="2000" dirty="0" smtClean="0">
              <a:latin typeface="+mj-ea"/>
              <a:ea typeface="+mj-ea"/>
            </a:endParaRPr>
          </a:p>
          <a:p>
            <a:pPr marL="0" indent="0">
              <a:buClrTx/>
              <a:buNone/>
            </a:pPr>
            <a:endParaRPr lang="en-US" altLang="zh-CN" sz="1600" dirty="0" smtClean="0">
              <a:latin typeface="+mj-ea"/>
              <a:ea typeface="+mj-ea"/>
            </a:endParaRPr>
          </a:p>
          <a:p>
            <a:pPr marL="0" indent="0">
              <a:buClrTx/>
              <a:buNone/>
            </a:pPr>
            <a:r>
              <a:rPr lang="zh-CN" altLang="en-US" sz="1600" dirty="0" smtClean="0">
                <a:latin typeface="+mn-ea"/>
                <a:ea typeface="+mn-ea"/>
              </a:rPr>
              <a:t>例如</a:t>
            </a:r>
            <a:r>
              <a:rPr lang="zh-CN" altLang="en-US" sz="1600" dirty="0" smtClean="0">
                <a:latin typeface="宋体" panose="02010600030101010101" pitchFamily="2" charset="-122"/>
                <a:ea typeface="宋体" panose="02010600030101010101" pitchFamily="2" charset="-122"/>
              </a:rPr>
              <a:t>：                                            </a:t>
            </a:r>
            <a:r>
              <a:rPr lang="zh-CN" altLang="en-US" sz="1600" dirty="0" smtClean="0">
                <a:latin typeface="+mn-ea"/>
                <a:ea typeface="+mn-ea"/>
              </a:rPr>
              <a:t>步骤</a:t>
            </a:r>
            <a:r>
              <a:rPr lang="en-US" altLang="zh-CN" sz="1600" dirty="0" smtClean="0">
                <a:latin typeface="+mn-ea"/>
                <a:ea typeface="+mn-ea"/>
              </a:rPr>
              <a:t>4</a:t>
            </a:r>
            <a:r>
              <a:rPr lang="zh-CN" altLang="en-US" sz="1600" dirty="0" smtClean="0">
                <a:latin typeface="+mn-ea"/>
                <a:ea typeface="+mn-ea"/>
              </a:rPr>
              <a:t>：写出词频向量</a:t>
            </a:r>
            <a:endParaRPr lang="en-US" altLang="zh-CN" sz="1600" dirty="0" smtClean="0">
              <a:latin typeface="+mn-ea"/>
              <a:ea typeface="+mn-ea"/>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r>
              <a:rPr lang="zh-CN" altLang="en-US" sz="1600" dirty="0" smtClean="0">
                <a:latin typeface="+mn-ea"/>
                <a:ea typeface="+mn-ea"/>
              </a:rPr>
              <a:t>步骤</a:t>
            </a:r>
            <a:r>
              <a:rPr lang="en-US" altLang="zh-CN" sz="1600" dirty="0" smtClean="0">
                <a:latin typeface="+mn-ea"/>
                <a:ea typeface="+mn-ea"/>
              </a:rPr>
              <a:t>1</a:t>
            </a:r>
            <a:r>
              <a:rPr lang="zh-CN" altLang="en-US" sz="1600" dirty="0" smtClean="0">
                <a:latin typeface="+mn-ea"/>
                <a:ea typeface="+mn-ea"/>
              </a:rPr>
              <a:t>：分词                                                                  步骤</a:t>
            </a:r>
            <a:r>
              <a:rPr lang="en-US" altLang="zh-CN" sz="1600" dirty="0" smtClean="0">
                <a:latin typeface="+mn-ea"/>
                <a:ea typeface="+mn-ea"/>
              </a:rPr>
              <a:t>5</a:t>
            </a:r>
            <a:r>
              <a:rPr lang="zh-CN" altLang="en-US" sz="1600" dirty="0" smtClean="0">
                <a:latin typeface="+mn-ea"/>
                <a:ea typeface="+mn-ea"/>
              </a:rPr>
              <a:t>：计算余弦相似度</a:t>
            </a:r>
            <a:endParaRPr lang="en-US" altLang="zh-CN" sz="1600" dirty="0" smtClean="0">
              <a:latin typeface="+mn-ea"/>
              <a:ea typeface="+mn-ea"/>
            </a:endParaRPr>
          </a:p>
          <a:p>
            <a:pPr marL="0" indent="0">
              <a:buClrTx/>
              <a:buNone/>
            </a:pPr>
            <a:endParaRPr lang="en-US" altLang="zh-CN" sz="1600" dirty="0">
              <a:latin typeface="宋体" panose="02010600030101010101" pitchFamily="2" charset="-122"/>
              <a:ea typeface="宋体" panose="02010600030101010101" pitchFamily="2" charset="-122"/>
            </a:endParaRPr>
          </a:p>
          <a:p>
            <a:pPr marL="0" indent="0">
              <a:buClrTx/>
              <a:buNone/>
            </a:pP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a:latin typeface="+mn-ea"/>
              <a:ea typeface="+mn-ea"/>
            </a:endParaRPr>
          </a:p>
          <a:p>
            <a:pPr marL="0" indent="0">
              <a:buClrTx/>
              <a:buNone/>
            </a:pPr>
            <a:r>
              <a:rPr lang="zh-CN" altLang="en-US" sz="1600" dirty="0" smtClean="0">
                <a:latin typeface="+mn-ea"/>
                <a:ea typeface="+mn-ea"/>
              </a:rPr>
              <a:t>步骤</a:t>
            </a:r>
            <a:r>
              <a:rPr lang="en-US" altLang="zh-CN" sz="1600" dirty="0" smtClean="0">
                <a:latin typeface="+mn-ea"/>
                <a:ea typeface="+mn-ea"/>
              </a:rPr>
              <a:t>2</a:t>
            </a:r>
            <a:r>
              <a:rPr lang="zh-CN" altLang="en-US" sz="1600" dirty="0" smtClean="0">
                <a:latin typeface="+mn-ea"/>
                <a:ea typeface="+mn-ea"/>
              </a:rPr>
              <a:t>：列出所有词</a:t>
            </a:r>
            <a:endParaRPr lang="en-US" altLang="zh-CN" sz="1600" dirty="0" smtClean="0">
              <a:latin typeface="+mn-ea"/>
              <a:ea typeface="+mn-ea"/>
            </a:endParaRPr>
          </a:p>
          <a:p>
            <a:pPr marL="0" indent="0">
              <a:buClrTx/>
              <a:buNone/>
            </a:pPr>
            <a:endParaRPr lang="en-US" altLang="zh-CN" sz="1600" dirty="0" smtClean="0">
              <a:latin typeface="+mn-ea"/>
              <a:ea typeface="+mn-ea"/>
            </a:endParaRPr>
          </a:p>
          <a:p>
            <a:pPr marL="0" indent="0">
              <a:buClrTx/>
              <a:buNone/>
            </a:pPr>
            <a:endParaRPr lang="en-US" altLang="zh-CN" sz="1600" dirty="0">
              <a:latin typeface="+mn-ea"/>
              <a:ea typeface="+mn-ea"/>
            </a:endParaRPr>
          </a:p>
          <a:p>
            <a:pPr marL="0" indent="0">
              <a:buClrTx/>
              <a:buNone/>
            </a:pPr>
            <a:r>
              <a:rPr lang="zh-CN" altLang="en-US" sz="1600" dirty="0" smtClean="0">
                <a:latin typeface="+mn-ea"/>
                <a:ea typeface="+mn-ea"/>
              </a:rPr>
              <a:t>步骤</a:t>
            </a:r>
            <a:r>
              <a:rPr lang="en-US" altLang="zh-CN" sz="1600" dirty="0" smtClean="0">
                <a:latin typeface="+mn-ea"/>
                <a:ea typeface="+mn-ea"/>
              </a:rPr>
              <a:t>3</a:t>
            </a:r>
            <a:r>
              <a:rPr lang="zh-CN" altLang="en-US" sz="1600" dirty="0" smtClean="0">
                <a:latin typeface="+mn-ea"/>
                <a:ea typeface="+mn-ea"/>
              </a:rPr>
              <a:t>：计算词频</a:t>
            </a:r>
            <a:endParaRPr lang="en-US" altLang="zh-CN" sz="1600" dirty="0" smtClean="0">
              <a:latin typeface="+mn-ea"/>
              <a:ea typeface="+mn-ea"/>
            </a:endParaRPr>
          </a:p>
          <a:p>
            <a:pPr marL="0" indent="0">
              <a:buClrTx/>
              <a:buNone/>
            </a:pPr>
            <a:endParaRPr lang="en-US" altLang="zh-CN" sz="1600"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459677" y="2303665"/>
            <a:ext cx="2943225" cy="704850"/>
          </a:xfrm>
          <a:prstGeom prst="rect">
            <a:avLst/>
          </a:prstGeom>
        </p:spPr>
      </p:pic>
      <p:pic>
        <p:nvPicPr>
          <p:cNvPr id="5" name="图片 4"/>
          <p:cNvPicPr>
            <a:picLocks noChangeAspect="1"/>
          </p:cNvPicPr>
          <p:nvPr/>
        </p:nvPicPr>
        <p:blipFill>
          <a:blip r:embed="rId4"/>
          <a:stretch>
            <a:fillRect/>
          </a:stretch>
        </p:blipFill>
        <p:spPr>
          <a:xfrm>
            <a:off x="467544" y="3585790"/>
            <a:ext cx="3609975" cy="695325"/>
          </a:xfrm>
          <a:prstGeom prst="rect">
            <a:avLst/>
          </a:prstGeom>
        </p:spPr>
      </p:pic>
      <p:pic>
        <p:nvPicPr>
          <p:cNvPr id="6" name="图片 5"/>
          <p:cNvPicPr>
            <a:picLocks noChangeAspect="1"/>
          </p:cNvPicPr>
          <p:nvPr/>
        </p:nvPicPr>
        <p:blipFill>
          <a:blip r:embed="rId5"/>
          <a:stretch>
            <a:fillRect/>
          </a:stretch>
        </p:blipFill>
        <p:spPr>
          <a:xfrm>
            <a:off x="467544" y="5023955"/>
            <a:ext cx="2590800" cy="266700"/>
          </a:xfrm>
          <a:prstGeom prst="rect">
            <a:avLst/>
          </a:prstGeom>
        </p:spPr>
      </p:pic>
      <p:pic>
        <p:nvPicPr>
          <p:cNvPr id="7" name="图片 6"/>
          <p:cNvPicPr>
            <a:picLocks noChangeAspect="1"/>
          </p:cNvPicPr>
          <p:nvPr/>
        </p:nvPicPr>
        <p:blipFill>
          <a:blip r:embed="rId6"/>
          <a:stretch>
            <a:fillRect/>
          </a:stretch>
        </p:blipFill>
        <p:spPr>
          <a:xfrm>
            <a:off x="467544" y="5987018"/>
            <a:ext cx="4400550" cy="695325"/>
          </a:xfrm>
          <a:prstGeom prst="rect">
            <a:avLst/>
          </a:prstGeom>
        </p:spPr>
      </p:pic>
      <p:pic>
        <p:nvPicPr>
          <p:cNvPr id="8" name="图片 7"/>
          <p:cNvPicPr>
            <a:picLocks noChangeAspect="1"/>
          </p:cNvPicPr>
          <p:nvPr/>
        </p:nvPicPr>
        <p:blipFill>
          <a:blip r:embed="rId7"/>
          <a:stretch>
            <a:fillRect/>
          </a:stretch>
        </p:blipFill>
        <p:spPr>
          <a:xfrm>
            <a:off x="5508104" y="2303665"/>
            <a:ext cx="2466975" cy="733425"/>
          </a:xfrm>
          <a:prstGeom prst="rect">
            <a:avLst/>
          </a:prstGeom>
        </p:spPr>
      </p:pic>
      <p:pic>
        <p:nvPicPr>
          <p:cNvPr id="9" name="图片 8"/>
          <p:cNvPicPr>
            <a:picLocks noChangeAspect="1"/>
          </p:cNvPicPr>
          <p:nvPr/>
        </p:nvPicPr>
        <p:blipFill>
          <a:blip r:embed="rId8"/>
          <a:stretch>
            <a:fillRect/>
          </a:stretch>
        </p:blipFill>
        <p:spPr>
          <a:xfrm>
            <a:off x="4839381" y="3850557"/>
            <a:ext cx="4304619" cy="1173398"/>
          </a:xfrm>
          <a:prstGeom prst="rect">
            <a:avLst/>
          </a:prstGeom>
        </p:spPr>
      </p:pic>
    </p:spTree>
    <p:extLst>
      <p:ext uri="{BB962C8B-B14F-4D97-AF65-F5344CB8AC3E}">
        <p14:creationId xmlns:p14="http://schemas.microsoft.com/office/powerpoint/2010/main" val="1403794134"/>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知识图谱融合</a:t>
            </a:r>
            <a:endParaRPr lang="zh-CN" altLang="en-US" dirty="0"/>
          </a:p>
        </p:txBody>
      </p:sp>
      <p:sp>
        <p:nvSpPr>
          <p:cNvPr id="4" name="内容占位符 3"/>
          <p:cNvSpPr>
            <a:spLocks noGrp="1"/>
          </p:cNvSpPr>
          <p:nvPr>
            <p:ph idx="1"/>
          </p:nvPr>
        </p:nvSpPr>
        <p:spPr>
          <a:xfrm>
            <a:off x="401638" y="1125538"/>
            <a:ext cx="8418512" cy="5615830"/>
          </a:xfrm>
        </p:spPr>
        <p:txBody>
          <a:bodyPr/>
          <a:lstStyle/>
          <a:p>
            <a:pPr>
              <a:buClrTx/>
            </a:pPr>
            <a:r>
              <a:rPr lang="zh-CN" altLang="en-US" sz="2000" dirty="0">
                <a:latin typeface="+mj-ea"/>
              </a:rPr>
              <a:t>实体</a:t>
            </a:r>
            <a:r>
              <a:rPr lang="zh-CN" altLang="en-US" sz="2000" dirty="0" smtClean="0">
                <a:latin typeface="+mj-ea"/>
              </a:rPr>
              <a:t>相似度</a:t>
            </a:r>
            <a:endParaRPr lang="en-US" altLang="zh-CN" sz="2000" dirty="0" smtClean="0">
              <a:latin typeface="+mj-ea"/>
            </a:endParaRPr>
          </a:p>
          <a:p>
            <a:pPr>
              <a:buClrTx/>
            </a:pPr>
            <a:endParaRPr lang="en-US" altLang="zh-CN" sz="2000" dirty="0">
              <a:latin typeface="+mj-ea"/>
            </a:endParaRPr>
          </a:p>
          <a:p>
            <a:pPr>
              <a:buClrTx/>
              <a:buFont typeface="Arial" panose="020B0604020202020204" pitchFamily="34" charset="0"/>
              <a:buChar char="•"/>
            </a:pPr>
            <a:r>
              <a:rPr lang="zh-CN" altLang="en-US" sz="1800" dirty="0" smtClean="0">
                <a:latin typeface="+mj-ea"/>
              </a:rPr>
              <a:t>聚合</a:t>
            </a:r>
            <a:endParaRPr lang="en-US" altLang="zh-CN" sz="1800" dirty="0" smtClean="0">
              <a:latin typeface="+mj-ea"/>
            </a:endParaRPr>
          </a:p>
          <a:p>
            <a:pPr marL="0" indent="0">
              <a:buClrTx/>
              <a:buNone/>
            </a:pPr>
            <a:endParaRPr lang="en-US" altLang="zh-CN" sz="1800" dirty="0" smtClean="0">
              <a:latin typeface="+mj-ea"/>
            </a:endParaRPr>
          </a:p>
          <a:p>
            <a:pPr marL="0" lvl="0" indent="0">
              <a:lnSpc>
                <a:spcPct val="100000"/>
              </a:lnSpc>
              <a:spcBef>
                <a:spcPct val="0"/>
              </a:spcBef>
              <a:buClrTx/>
              <a:buNone/>
            </a:pPr>
            <a:r>
              <a:rPr lang="en-US" altLang="zh-CN" sz="1600" dirty="0" smtClean="0">
                <a:latin typeface="宋体" panose="02010600030101010101" pitchFamily="2" charset="-122"/>
                <a:ea typeface="宋体" panose="02010600030101010101" pitchFamily="2" charset="-122"/>
              </a:rPr>
              <a:t>   </a:t>
            </a:r>
            <a:r>
              <a:rPr lang="zh-CN" altLang="zh-CN" sz="1600" dirty="0" smtClean="0">
                <a:latin typeface="宋体" panose="02010600030101010101" pitchFamily="2" charset="-122"/>
                <a:ea typeface="宋体" panose="02010600030101010101" pitchFamily="2" charset="-122"/>
              </a:rPr>
              <a:t>加权平均</a:t>
            </a:r>
            <a:r>
              <a:rPr lang="zh-CN" altLang="zh-CN" sz="1600" dirty="0">
                <a:latin typeface="宋体" panose="02010600030101010101" pitchFamily="2" charset="-122"/>
                <a:ea typeface="宋体" panose="02010600030101010101" pitchFamily="2" charset="-122"/>
              </a:rPr>
              <a:t>方法</a:t>
            </a:r>
            <a:r>
              <a:rPr lang="zh-CN" altLang="zh-CN" sz="1600" dirty="0" smtClean="0">
                <a:latin typeface="宋体" panose="02010600030101010101" pitchFamily="2" charset="-122"/>
                <a:ea typeface="宋体" panose="02010600030101010101" pitchFamily="2" charset="-122"/>
              </a:rPr>
              <a:t>，对</a:t>
            </a:r>
            <a:r>
              <a:rPr lang="zh-CN" altLang="zh-CN" sz="1600" dirty="0">
                <a:latin typeface="宋体" panose="02010600030101010101" pitchFamily="2" charset="-122"/>
                <a:ea typeface="宋体" panose="02010600030101010101" pitchFamily="2" charset="-122"/>
              </a:rPr>
              <a:t>相似度得分向量的各个</a:t>
            </a:r>
            <a:r>
              <a:rPr lang="zh-CN" altLang="zh-CN" sz="1600" dirty="0" smtClean="0">
                <a:latin typeface="宋体" panose="02010600030101010101" pitchFamily="2" charset="-122"/>
                <a:ea typeface="宋体" panose="02010600030101010101" pitchFamily="2" charset="-122"/>
              </a:rPr>
              <a:t>分量加权</a:t>
            </a:r>
            <a:r>
              <a:rPr lang="zh-CN" altLang="zh-CN" sz="1600" dirty="0">
                <a:latin typeface="宋体" panose="02010600030101010101" pitchFamily="2" charset="-122"/>
                <a:ea typeface="宋体" panose="02010600030101010101" pitchFamily="2" charset="-122"/>
              </a:rPr>
              <a:t>求和，得到最终的实体相似度：</a:t>
            </a:r>
          </a:p>
          <a:p>
            <a:pPr marL="0" lvl="0" indent="0" algn="ctr">
              <a:lnSpc>
                <a:spcPct val="100000"/>
              </a:lnSpc>
              <a:spcBef>
                <a:spcPct val="0"/>
              </a:spcBef>
              <a:buClrTx/>
              <a:buNone/>
            </a:pP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w1∗sim(x1,y1)+…+wN∗sim(xN,yN)w1∗sim(x1,y1)+…+wN∗sim(xN,yN</a:t>
            </a:r>
            <a:r>
              <a:rPr lang="zh-CN" altLang="zh-CN" sz="16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endParaRPr>
          </a:p>
          <a:p>
            <a:pPr marL="0" lvl="0" indent="0">
              <a:lnSpc>
                <a:spcPct val="100000"/>
              </a:lnSpc>
              <a:spcBef>
                <a:spcPct val="0"/>
              </a:spcBef>
              <a:buClrTx/>
              <a:buNone/>
            </a:pPr>
            <a:endParaRPr lang="zh-CN" altLang="zh-CN" sz="1600" dirty="0">
              <a:latin typeface="宋体" panose="02010600030101010101" pitchFamily="2" charset="-122"/>
              <a:ea typeface="宋体" panose="02010600030101010101" pitchFamily="2" charset="-122"/>
            </a:endParaRPr>
          </a:p>
          <a:p>
            <a:pPr marL="0" lvl="0" indent="0">
              <a:lnSpc>
                <a:spcPct val="100000"/>
              </a:lnSpc>
              <a:spcBef>
                <a:spcPct val="0"/>
              </a:spcBef>
              <a:buClrTx/>
              <a:buNone/>
            </a:pPr>
            <a:r>
              <a:rPr lang="zh-CN" altLang="zh-CN" sz="1600" dirty="0">
                <a:latin typeface="宋体" panose="02010600030101010101" pitchFamily="2" charset="-122"/>
                <a:ea typeface="宋体" panose="02010600030101010101" pitchFamily="2" charset="-122"/>
              </a:rPr>
              <a:t>手动制定规则就是给每一个相似度向量的分量设置一个阈值</a:t>
            </a:r>
            <a:r>
              <a:rPr lang="zh-CN" altLang="zh-CN" sz="1600" dirty="0" smtClean="0">
                <a:latin typeface="宋体" panose="02010600030101010101" pitchFamily="2" charset="-122"/>
                <a:ea typeface="宋体" panose="02010600030101010101" pitchFamily="2" charset="-122"/>
              </a:rPr>
              <a:t>，超过</a:t>
            </a:r>
            <a:r>
              <a:rPr lang="zh-CN" altLang="zh-CN" sz="1600" dirty="0">
                <a:latin typeface="宋体" panose="02010600030101010101" pitchFamily="2" charset="-122"/>
                <a:ea typeface="宋体" panose="02010600030101010101" pitchFamily="2" charset="-122"/>
              </a:rPr>
              <a:t>该阈值则将两实体相连:</a:t>
            </a:r>
          </a:p>
          <a:p>
            <a:pPr marL="0" lvl="0" indent="0" algn="ctr">
              <a:lnSpc>
                <a:spcPct val="100000"/>
              </a:lnSpc>
              <a:spcBef>
                <a:spcPct val="0"/>
              </a:spcBef>
              <a:buClrTx/>
              <a:buNone/>
            </a:pP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sim(x1,y1)&gt;T</a:t>
            </a:r>
            <a:r>
              <a:rPr lang="zh-CN" altLang="zh-CN" sz="1600" dirty="0" smtClean="0">
                <a:latin typeface="Times New Roman" panose="02020603050405020304" pitchFamily="18" charset="0"/>
                <a:ea typeface="宋体" panose="02010600030101010101" pitchFamily="2" charset="-122"/>
                <a:cs typeface="Times New Roman" panose="02020603050405020304" pitchFamily="18" charset="0"/>
              </a:rPr>
              <a:t>1</a:t>
            </a:r>
            <a:r>
              <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zh-CN" sz="1600" dirty="0" smtClean="0">
                <a:latin typeface="Times New Roman" panose="02020603050405020304" pitchFamily="18" charset="0"/>
                <a:ea typeface="宋体" panose="02010600030101010101" pitchFamily="2" charset="-122"/>
                <a:cs typeface="Times New Roman" panose="02020603050405020304" pitchFamily="18" charset="0"/>
              </a:rPr>
              <a:t>and</a:t>
            </a: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(or)…sim(xN,yN)&gt;</a:t>
            </a:r>
            <a:r>
              <a:rPr lang="zh-CN" altLang="zh-CN" sz="1600" dirty="0" smtClean="0">
                <a:latin typeface="Times New Roman" panose="02020603050405020304" pitchFamily="18" charset="0"/>
                <a:ea typeface="宋体" panose="02010600030101010101" pitchFamily="2" charset="-122"/>
                <a:cs typeface="Times New Roman" panose="02020603050405020304" pitchFamily="18" charset="0"/>
              </a:rPr>
              <a:t>Ti</a:t>
            </a:r>
            <a:endPar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endParaRPr>
          </a:p>
          <a:p>
            <a:pPr marL="0" lvl="0" indent="0">
              <a:lnSpc>
                <a:spcPct val="100000"/>
              </a:lnSpc>
              <a:spcBef>
                <a:spcPct val="0"/>
              </a:spcBef>
              <a:buClrTx/>
              <a:buNone/>
            </a:pPr>
            <a:endPar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endParaRPr>
          </a:p>
          <a:p>
            <a:pPr marL="0" lvl="0" indent="0">
              <a:lnSpc>
                <a:spcPct val="100000"/>
              </a:lnSpc>
              <a:spcBef>
                <a:spcPct val="0"/>
              </a:spcBef>
              <a:buClrTx/>
              <a:buNone/>
            </a:pPr>
            <a:endPar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endParaRPr>
          </a:p>
          <a:p>
            <a:pPr marL="0" lvl="0" indent="0">
              <a:lnSpc>
                <a:spcPct val="100000"/>
              </a:lnSpc>
              <a:spcBef>
                <a:spcPct val="0"/>
              </a:spcBef>
              <a:buClrTx/>
              <a:buNone/>
            </a:pPr>
            <a:endPar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endParaRPr>
          </a:p>
          <a:p>
            <a:pPr lvl="0">
              <a:lnSpc>
                <a:spcPct val="100000"/>
              </a:lnSpc>
              <a:spcBef>
                <a:spcPct val="0"/>
              </a:spcBef>
              <a:buClrTx/>
              <a:buFont typeface="Arial" panose="020B0604020202020204" pitchFamily="34" charset="0"/>
              <a:buChar char="•"/>
            </a:pPr>
            <a:r>
              <a:rPr lang="zh-CN" altLang="en-US" sz="1800" dirty="0" smtClean="0">
                <a:latin typeface="+mj-ea"/>
                <a:ea typeface="+mj-ea"/>
                <a:cs typeface="Times New Roman" panose="02020603050405020304" pitchFamily="18" charset="0"/>
              </a:rPr>
              <a:t>聚类</a:t>
            </a:r>
            <a:endParaRPr lang="en-US" altLang="zh-CN" sz="1800" dirty="0" smtClean="0">
              <a:latin typeface="+mj-ea"/>
              <a:ea typeface="+mj-ea"/>
              <a:cs typeface="Times New Roman" panose="02020603050405020304" pitchFamily="18" charset="0"/>
            </a:endParaRPr>
          </a:p>
          <a:p>
            <a:pPr marL="0" lvl="0" indent="0">
              <a:lnSpc>
                <a:spcPct val="100000"/>
              </a:lnSpc>
              <a:spcBef>
                <a:spcPct val="0"/>
              </a:spcBef>
              <a:buClrTx/>
              <a:buNone/>
            </a:pPr>
            <a:endParaRPr lang="en-US" altLang="zh-CN" sz="1800" dirty="0" smtClean="0">
              <a:latin typeface="+mj-ea"/>
              <a:ea typeface="+mj-ea"/>
              <a:cs typeface="Times New Roman" panose="02020603050405020304" pitchFamily="18" charset="0"/>
            </a:endParaRPr>
          </a:p>
          <a:p>
            <a:pPr marL="0" lvl="0" indent="0">
              <a:lnSpc>
                <a:spcPct val="100000"/>
              </a:lnSpc>
              <a:spcBef>
                <a:spcPct val="0"/>
              </a:spcBef>
              <a:buClrTx/>
              <a:buNone/>
            </a:pPr>
            <a:r>
              <a:rPr lang="zh-CN" altLang="en-US" sz="1600" dirty="0" smtClean="0">
                <a:latin typeface="宋体" panose="02010600030101010101" pitchFamily="2" charset="-122"/>
                <a:ea typeface="宋体" panose="02010600030101010101" pitchFamily="2" charset="-122"/>
              </a:rPr>
              <a:t>   聚类可</a:t>
            </a:r>
            <a:r>
              <a:rPr lang="zh-CN" altLang="en-US" sz="1600" dirty="0">
                <a:latin typeface="宋体" panose="02010600030101010101" pitchFamily="2" charset="-122"/>
                <a:ea typeface="宋体" panose="02010600030101010101" pitchFamily="2" charset="-122"/>
              </a:rPr>
              <a:t>分为层次聚类、相关性聚类、</a:t>
            </a:r>
            <a:r>
              <a:rPr lang="en-US" altLang="zh-CN" sz="1600" dirty="0">
                <a:latin typeface="宋体" panose="02010600030101010101" pitchFamily="2" charset="-122"/>
                <a:ea typeface="宋体" panose="02010600030101010101" pitchFamily="2" charset="-122"/>
              </a:rPr>
              <a:t>Canopy + K-means</a:t>
            </a:r>
            <a:r>
              <a:rPr lang="zh-CN" altLang="en-US" sz="1600" dirty="0">
                <a:latin typeface="宋体" panose="02010600030101010101" pitchFamily="2" charset="-122"/>
                <a:ea typeface="宋体" panose="02010600030101010101" pitchFamily="2" charset="-122"/>
              </a:rPr>
              <a:t>等。</a:t>
            </a:r>
            <a:endParaRPr lang="en-US" altLang="zh-CN" sz="1600" dirty="0" smtClean="0">
              <a:latin typeface="宋体" panose="02010600030101010101" pitchFamily="2" charset="-122"/>
              <a:ea typeface="宋体" panose="02010600030101010101" pitchFamily="2" charset="-122"/>
              <a:cs typeface="Times New Roman" panose="02020603050405020304" pitchFamily="18" charset="0"/>
            </a:endParaRPr>
          </a:p>
          <a:p>
            <a:pPr marL="0" lvl="0" indent="0">
              <a:lnSpc>
                <a:spcPct val="100000"/>
              </a:lnSpc>
              <a:spcBef>
                <a:spcPct val="0"/>
              </a:spcBef>
              <a:buClrTx/>
              <a:buNone/>
            </a:pPr>
            <a:endParaRPr lang="zh-CN" altLang="zh-CN" sz="1600" dirty="0">
              <a:latin typeface="宋体" panose="02010600030101010101" pitchFamily="2" charset="-122"/>
              <a:ea typeface="宋体" panose="02010600030101010101" pitchFamily="2" charset="-122"/>
            </a:endParaRPr>
          </a:p>
          <a:p>
            <a:pPr marL="0" indent="0">
              <a:buClrTx/>
              <a:buNone/>
            </a:pPr>
            <a:endParaRPr lang="en-US" altLang="zh-CN" sz="1800" dirty="0">
              <a:latin typeface="+mj-ea"/>
            </a:endParaRPr>
          </a:p>
        </p:txBody>
      </p:sp>
    </p:spTree>
    <p:extLst>
      <p:ext uri="{BB962C8B-B14F-4D97-AF65-F5344CB8AC3E}">
        <p14:creationId xmlns:p14="http://schemas.microsoft.com/office/powerpoint/2010/main" val="2617889235"/>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知识推理</a:t>
            </a:r>
            <a:endParaRPr lang="zh-CN" altLang="en-US" dirty="0"/>
          </a:p>
        </p:txBody>
      </p:sp>
      <p:sp>
        <p:nvSpPr>
          <p:cNvPr id="4" name="内容占位符 3"/>
          <p:cNvSpPr>
            <a:spLocks noGrp="1"/>
          </p:cNvSpPr>
          <p:nvPr>
            <p:ph idx="1"/>
          </p:nvPr>
        </p:nvSpPr>
        <p:spPr>
          <a:xfrm>
            <a:off x="251520" y="1124744"/>
            <a:ext cx="8568952" cy="5327650"/>
          </a:xfrm>
        </p:spPr>
        <p:txBody>
          <a:bodyPr/>
          <a:lstStyle/>
          <a:p>
            <a:pPr marL="0" indent="0">
              <a:buNone/>
            </a:pPr>
            <a:r>
              <a:rPr lang="zh-CN" altLang="en-US" sz="2000" dirty="0" smtClean="0"/>
              <a:t>面向知识图谱的推理</a:t>
            </a:r>
            <a:endParaRPr lang="en-US" altLang="zh-CN" sz="2000" dirty="0"/>
          </a:p>
          <a:p>
            <a:pPr marL="0" indent="0">
              <a:buNone/>
            </a:pPr>
            <a:endParaRPr lang="en-US" altLang="zh-CN" sz="1800" dirty="0" smtClean="0"/>
          </a:p>
          <a:p>
            <a:pPr marL="0" indent="0">
              <a:buNone/>
            </a:pPr>
            <a:r>
              <a:rPr lang="zh-CN" altLang="en-US" sz="1600" dirty="0" smtClean="0">
                <a:latin typeface="宋体" panose="02010600030101010101" pitchFamily="2" charset="-122"/>
                <a:ea typeface="宋体" panose="02010600030101010101" pitchFamily="2" charset="-122"/>
              </a:rPr>
              <a:t>    主要围绕关系的推理展开，基于知识图谱中已有的事实或关系推断出未知的事实或关系，着重考察实体、关系和图谱结构三个方面的特征信息</a:t>
            </a:r>
            <a:endParaRPr lang="en-US" altLang="zh-CN" sz="1600" dirty="0" smtClean="0">
              <a:latin typeface="宋体" panose="02010600030101010101" pitchFamily="2" charset="-122"/>
              <a:ea typeface="宋体" panose="02010600030101010101" pitchFamily="2" charset="-122"/>
            </a:endParaRPr>
          </a:p>
        </p:txBody>
      </p:sp>
      <p:pic>
        <p:nvPicPr>
          <p:cNvPr id="10" name="图片 9"/>
          <p:cNvPicPr>
            <a:picLocks noChangeAspect="1"/>
          </p:cNvPicPr>
          <p:nvPr/>
        </p:nvPicPr>
        <p:blipFill rotWithShape="1">
          <a:blip r:embed="rId3"/>
          <a:srcRect r="2267"/>
          <a:stretch/>
        </p:blipFill>
        <p:spPr>
          <a:xfrm>
            <a:off x="3563888" y="3131472"/>
            <a:ext cx="5455121" cy="3419475"/>
          </a:xfrm>
          <a:prstGeom prst="rect">
            <a:avLst/>
          </a:prstGeom>
        </p:spPr>
      </p:pic>
      <p:pic>
        <p:nvPicPr>
          <p:cNvPr id="12" name="图片 11"/>
          <p:cNvPicPr>
            <a:picLocks noChangeAspect="1"/>
          </p:cNvPicPr>
          <p:nvPr/>
        </p:nvPicPr>
        <p:blipFill>
          <a:blip r:embed="rId4"/>
          <a:stretch>
            <a:fillRect/>
          </a:stretch>
        </p:blipFill>
        <p:spPr>
          <a:xfrm>
            <a:off x="251520" y="2780928"/>
            <a:ext cx="3705225" cy="1381125"/>
          </a:xfrm>
          <a:prstGeom prst="rect">
            <a:avLst/>
          </a:prstGeom>
        </p:spPr>
      </p:pic>
      <p:pic>
        <p:nvPicPr>
          <p:cNvPr id="13" name="图片 12"/>
          <p:cNvPicPr>
            <a:picLocks noChangeAspect="1"/>
          </p:cNvPicPr>
          <p:nvPr/>
        </p:nvPicPr>
        <p:blipFill>
          <a:blip r:embed="rId5"/>
          <a:stretch>
            <a:fillRect/>
          </a:stretch>
        </p:blipFill>
        <p:spPr>
          <a:xfrm>
            <a:off x="801456" y="4368589"/>
            <a:ext cx="2543175" cy="2152650"/>
          </a:xfrm>
          <a:prstGeom prst="rect">
            <a:avLst/>
          </a:prstGeom>
        </p:spPr>
      </p:pic>
    </p:spTree>
    <p:extLst>
      <p:ext uri="{BB962C8B-B14F-4D97-AF65-F5344CB8AC3E}">
        <p14:creationId xmlns:p14="http://schemas.microsoft.com/office/powerpoint/2010/main" val="162639333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概述</a:t>
            </a:r>
          </a:p>
        </p:txBody>
      </p:sp>
      <p:sp>
        <p:nvSpPr>
          <p:cNvPr id="4" name="内容占位符 3"/>
          <p:cNvSpPr>
            <a:spLocks noGrp="1"/>
          </p:cNvSpPr>
          <p:nvPr>
            <p:ph idx="1"/>
          </p:nvPr>
        </p:nvSpPr>
        <p:spPr/>
        <p:txBody>
          <a:bodyPr/>
          <a:lstStyle/>
          <a:p>
            <a:pPr marL="0" indent="0">
              <a:buClrTx/>
              <a:buNone/>
            </a:pPr>
            <a:r>
              <a:rPr lang="zh-CN" altLang="en-US" sz="2000" dirty="0" smtClean="0">
                <a:latin typeface="+mj-ea"/>
                <a:ea typeface="+mj-ea"/>
              </a:rPr>
              <a:t>垂直领域知识图谱</a:t>
            </a:r>
            <a:endParaRPr lang="en-US" altLang="zh-CN" sz="2000" dirty="0">
              <a:latin typeface="+mj-ea"/>
              <a:ea typeface="+mj-ea"/>
            </a:endParaRPr>
          </a:p>
          <a:p>
            <a:pPr marL="0" indent="0">
              <a:buClrTx/>
              <a:buNone/>
            </a:pPr>
            <a:endParaRPr lang="en-US" altLang="zh-CN" sz="1600" kern="1200" dirty="0">
              <a:latin typeface="宋体" panose="02010600030101010101" pitchFamily="2" charset="-122"/>
              <a:ea typeface="宋体" panose="02010600030101010101" pitchFamily="2" charset="-122"/>
            </a:endParaRPr>
          </a:p>
          <a:p>
            <a:pPr marL="0" indent="0">
              <a:buClrTx/>
              <a:buNone/>
            </a:pPr>
            <a:endParaRPr lang="en-US" altLang="zh-CN" sz="1600" dirty="0" smtClean="0">
              <a:latin typeface="+mn-ea"/>
              <a:ea typeface="+mn-ea"/>
            </a:endParaRPr>
          </a:p>
          <a:p>
            <a:pPr marL="0" indent="0">
              <a:buClrTx/>
              <a:buNone/>
            </a:pPr>
            <a:endParaRPr lang="en-US" altLang="zh-CN" sz="1600" dirty="0" smtClean="0">
              <a:latin typeface="+mn-ea"/>
              <a:ea typeface="+mn-ea"/>
            </a:endParaRPr>
          </a:p>
          <a:p>
            <a:pPr marL="0" indent="0">
              <a:buClrTx/>
              <a:buNone/>
            </a:pPr>
            <a:r>
              <a:rPr lang="en-US" altLang="zh-CN" sz="1600" dirty="0" smtClean="0">
                <a:latin typeface="宋体" panose="02010600030101010101" pitchFamily="2" charset="-122"/>
                <a:ea typeface="宋体" panose="02010600030101010101" pitchFamily="2" charset="-122"/>
              </a:rPr>
              <a:t>    </a:t>
            </a:r>
            <a:endParaRPr lang="zh-CN" altLang="en-US" sz="1600" dirty="0">
              <a:latin typeface="宋体" panose="02010600030101010101" pitchFamily="2" charset="-122"/>
              <a:ea typeface="宋体" panose="02010600030101010101" pitchFamily="2" charset="-122"/>
            </a:endParaRPr>
          </a:p>
        </p:txBody>
      </p:sp>
      <p:pic>
        <p:nvPicPr>
          <p:cNvPr id="8" name="图片 7"/>
          <p:cNvPicPr>
            <a:picLocks noChangeAspect="1"/>
          </p:cNvPicPr>
          <p:nvPr/>
        </p:nvPicPr>
        <p:blipFill>
          <a:blip r:embed="rId3"/>
          <a:stretch>
            <a:fillRect/>
          </a:stretch>
        </p:blipFill>
        <p:spPr>
          <a:xfrm>
            <a:off x="1115616" y="1566863"/>
            <a:ext cx="6438900" cy="4886325"/>
          </a:xfrm>
          <a:prstGeom prst="rect">
            <a:avLst/>
          </a:prstGeom>
        </p:spPr>
      </p:pic>
      <p:sp>
        <p:nvSpPr>
          <p:cNvPr id="9" name="矩形 8"/>
          <p:cNvSpPr/>
          <p:nvPr/>
        </p:nvSpPr>
        <p:spPr>
          <a:xfrm>
            <a:off x="5292080" y="1566863"/>
            <a:ext cx="2160240" cy="495848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47083191"/>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知识推理</a:t>
            </a:r>
            <a:endParaRPr lang="zh-CN" altLang="en-US" dirty="0"/>
          </a:p>
        </p:txBody>
      </p:sp>
      <p:sp>
        <p:nvSpPr>
          <p:cNvPr id="4" name="内容占位符 3"/>
          <p:cNvSpPr>
            <a:spLocks noGrp="1"/>
          </p:cNvSpPr>
          <p:nvPr>
            <p:ph idx="1"/>
          </p:nvPr>
        </p:nvSpPr>
        <p:spPr>
          <a:xfrm>
            <a:off x="251520" y="1124744"/>
            <a:ext cx="8568952" cy="5327650"/>
          </a:xfrm>
        </p:spPr>
        <p:txBody>
          <a:bodyPr/>
          <a:lstStyle/>
          <a:p>
            <a:pPr marL="0" indent="0">
              <a:buNone/>
            </a:pPr>
            <a:r>
              <a:rPr lang="zh-CN" altLang="en-US" sz="2000" dirty="0" smtClean="0"/>
              <a:t>知识推理任务分类</a:t>
            </a:r>
            <a:endParaRPr lang="en-US" altLang="zh-CN" sz="2000" dirty="0"/>
          </a:p>
          <a:p>
            <a:pPr marL="0" indent="0">
              <a:buNone/>
            </a:pPr>
            <a:endParaRPr lang="en-US" altLang="zh-CN" sz="1800" dirty="0" smtClean="0"/>
          </a:p>
          <a:p>
            <a:pPr>
              <a:buClrTx/>
              <a:buFont typeface="Arial" panose="020B0604020202020204" pitchFamily="34" charset="0"/>
              <a:buChar char="•"/>
            </a:pPr>
            <a:r>
              <a:rPr lang="zh-CN" altLang="en-US" sz="1600" kern="1200" dirty="0" smtClean="0">
                <a:latin typeface="+mj-ea"/>
                <a:ea typeface="+mj-ea"/>
              </a:rPr>
              <a:t>可满足性</a:t>
            </a:r>
            <a:endParaRPr lang="en-US" altLang="zh-CN" sz="1600" kern="1200" dirty="0" smtClean="0">
              <a:latin typeface="+mj-ea"/>
              <a:ea typeface="+mj-ea"/>
            </a:endParaRPr>
          </a:p>
          <a:p>
            <a:pPr marL="0" indent="0">
              <a:buNone/>
            </a:pPr>
            <a:r>
              <a:rPr lang="zh-CN" altLang="en-US" sz="1600" kern="1200" dirty="0" smtClean="0">
                <a:latin typeface="宋体" panose="02010600030101010101" pitchFamily="2" charset="-122"/>
                <a:ea typeface="宋体" panose="02010600030101010101" pitchFamily="2" charset="-122"/>
              </a:rPr>
              <a:t>   可满足性</a:t>
            </a:r>
            <a:r>
              <a:rPr lang="zh-CN" altLang="en-US" sz="1600" kern="1200" dirty="0">
                <a:latin typeface="宋体" panose="02010600030101010101" pitchFamily="2" charset="-122"/>
                <a:ea typeface="宋体" panose="02010600030101010101" pitchFamily="2" charset="-122"/>
              </a:rPr>
              <a:t>体现在本体或概念上</a:t>
            </a:r>
            <a:r>
              <a:rPr lang="zh-CN" altLang="en-US" sz="1600" kern="1200" dirty="0" smtClean="0">
                <a:latin typeface="宋体" panose="02010600030101010101" pitchFamily="2" charset="-122"/>
                <a:ea typeface="宋体" panose="02010600030101010101" pitchFamily="2" charset="-122"/>
              </a:rPr>
              <a:t>，即</a:t>
            </a:r>
            <a:r>
              <a:rPr lang="zh-CN" altLang="en-US" sz="1600" kern="1200" dirty="0">
                <a:latin typeface="宋体" panose="02010600030101010101" pitchFamily="2" charset="-122"/>
                <a:ea typeface="宋体" panose="02010600030101010101" pitchFamily="2" charset="-122"/>
              </a:rPr>
              <a:t>检查一个</a:t>
            </a:r>
            <a:r>
              <a:rPr lang="zh-CN" altLang="en-US" sz="1600" kern="1200" dirty="0" smtClean="0">
                <a:latin typeface="宋体" panose="02010600030101010101" pitchFamily="2" charset="-122"/>
                <a:ea typeface="宋体" panose="02010600030101010101" pitchFamily="2" charset="-122"/>
              </a:rPr>
              <a:t>本体或概念是否</a:t>
            </a:r>
            <a:r>
              <a:rPr lang="zh-CN" altLang="en-US" sz="1600" kern="1200" dirty="0">
                <a:latin typeface="宋体" panose="02010600030101010101" pitchFamily="2" charset="-122"/>
                <a:ea typeface="宋体" panose="02010600030101010101" pitchFamily="2" charset="-122"/>
              </a:rPr>
              <a:t>可满足</a:t>
            </a:r>
            <a:r>
              <a:rPr lang="zh-CN" altLang="en-US" sz="1600" kern="1200" dirty="0" smtClean="0">
                <a:latin typeface="宋体" panose="02010600030101010101" pitchFamily="2" charset="-122"/>
                <a:ea typeface="宋体" panose="02010600030101010101" pitchFamily="2" charset="-122"/>
              </a:rPr>
              <a:t>，是否</a:t>
            </a:r>
            <a:r>
              <a:rPr lang="zh-CN" altLang="en-US" sz="1600" kern="1200" dirty="0">
                <a:latin typeface="宋体" panose="02010600030101010101" pitchFamily="2" charset="-122"/>
                <a:ea typeface="宋体" panose="02010600030101010101" pitchFamily="2" charset="-122"/>
              </a:rPr>
              <a:t>有</a:t>
            </a:r>
            <a:r>
              <a:rPr lang="zh-CN" altLang="en-US" sz="1600" kern="1200" dirty="0" smtClean="0">
                <a:latin typeface="宋体" panose="02010600030101010101" pitchFamily="2" charset="-122"/>
                <a:ea typeface="宋体" panose="02010600030101010101" pitchFamily="2" charset="-122"/>
              </a:rPr>
              <a:t>模型，使针对该概念的解释不是空集</a:t>
            </a:r>
            <a:endParaRPr lang="en-US" altLang="zh-CN" sz="1600" kern="1200" dirty="0" smtClean="0">
              <a:latin typeface="宋体" panose="02010600030101010101" pitchFamily="2" charset="-122"/>
              <a:ea typeface="宋体" panose="02010600030101010101" pitchFamily="2" charset="-122"/>
            </a:endParaRPr>
          </a:p>
          <a:p>
            <a:pPr marL="0" indent="0">
              <a:buNone/>
            </a:pPr>
            <a:endParaRPr lang="en-US" altLang="zh-CN" sz="1600" kern="1200" dirty="0" smtClean="0">
              <a:latin typeface="宋体" panose="02010600030101010101" pitchFamily="2" charset="-122"/>
              <a:ea typeface="宋体" panose="02010600030101010101" pitchFamily="2" charset="-122"/>
            </a:endParaRPr>
          </a:p>
          <a:p>
            <a:pPr marL="0" indent="0">
              <a:buNone/>
            </a:pPr>
            <a:endParaRPr lang="en-US" altLang="zh-CN" sz="1600" kern="1200" dirty="0" smtClean="0">
              <a:latin typeface="+mj-ea"/>
              <a:ea typeface="+mj-ea"/>
            </a:endParaRPr>
          </a:p>
          <a:p>
            <a:pPr marL="0" indent="0">
              <a:buNone/>
            </a:pPr>
            <a:endParaRPr lang="en-US" altLang="zh-CN" sz="1600" kern="1200" dirty="0" smtClean="0">
              <a:latin typeface="+mj-ea"/>
              <a:ea typeface="+mj-ea"/>
            </a:endParaRPr>
          </a:p>
          <a:p>
            <a:pPr>
              <a:buClrTx/>
              <a:buFont typeface="Arial" panose="020B0604020202020204" pitchFamily="34" charset="0"/>
              <a:buChar char="•"/>
            </a:pPr>
            <a:r>
              <a:rPr lang="zh-CN" altLang="en-US" sz="1600" kern="1200" dirty="0" smtClean="0">
                <a:latin typeface="+mj-ea"/>
                <a:ea typeface="+mj-ea"/>
              </a:rPr>
              <a:t>分类</a:t>
            </a:r>
            <a:endParaRPr lang="en-US" altLang="zh-CN" sz="1600" kern="1200" dirty="0" smtClean="0">
              <a:latin typeface="+mj-ea"/>
              <a:ea typeface="+mj-ea"/>
            </a:endParaRPr>
          </a:p>
          <a:p>
            <a:pPr marL="0" indent="0">
              <a:buNone/>
            </a:pPr>
            <a:r>
              <a:rPr lang="zh-CN" altLang="en-US" sz="1600" kern="1200" dirty="0" smtClean="0">
                <a:latin typeface="宋体" panose="02010600030101010101" pitchFamily="2" charset="-122"/>
                <a:ea typeface="宋体" panose="02010600030101010101" pitchFamily="2" charset="-122"/>
              </a:rPr>
              <a:t>   计算新的概念包含关系</a:t>
            </a:r>
            <a:endParaRPr lang="en-US" altLang="zh-CN" sz="1600" kern="1200" dirty="0" smtClean="0">
              <a:latin typeface="宋体" panose="02010600030101010101" pitchFamily="2" charset="-122"/>
              <a:ea typeface="宋体" panose="02010600030101010101" pitchFamily="2" charset="-122"/>
            </a:endParaRPr>
          </a:p>
          <a:p>
            <a:pPr marL="0" indent="0">
              <a:buNone/>
            </a:pPr>
            <a:endParaRPr lang="en-US" altLang="zh-CN" sz="1600" kern="1200" dirty="0" smtClean="0">
              <a:latin typeface="+mj-ea"/>
              <a:ea typeface="+mj-ea"/>
            </a:endParaRPr>
          </a:p>
          <a:p>
            <a:pPr>
              <a:buClrTx/>
              <a:buFont typeface="Arial" panose="020B0604020202020204" pitchFamily="34" charset="0"/>
              <a:buChar char="•"/>
            </a:pPr>
            <a:r>
              <a:rPr lang="zh-CN" altLang="en-US" sz="1600" kern="1200" dirty="0" smtClean="0">
                <a:latin typeface="+mj-ea"/>
                <a:ea typeface="+mj-ea"/>
              </a:rPr>
              <a:t>实例化</a:t>
            </a:r>
            <a:endParaRPr lang="en-US" altLang="zh-CN" sz="1600" kern="1200" dirty="0" smtClean="0">
              <a:latin typeface="+mj-ea"/>
              <a:ea typeface="+mj-ea"/>
            </a:endParaRPr>
          </a:p>
          <a:p>
            <a:pPr marL="0" indent="0">
              <a:buNone/>
            </a:pPr>
            <a:r>
              <a:rPr lang="zh-CN" altLang="en-US" sz="1600" kern="1200" dirty="0" smtClean="0">
                <a:latin typeface="宋体" panose="02010600030101010101" pitchFamily="2" charset="-122"/>
                <a:ea typeface="宋体" panose="02010600030101010101" pitchFamily="2" charset="-122"/>
              </a:rPr>
              <a:t>   计算</a:t>
            </a:r>
            <a:r>
              <a:rPr lang="zh-CN" altLang="en-US" sz="1600" kern="1200" dirty="0">
                <a:latin typeface="宋体" panose="02010600030101010101" pitchFamily="2" charset="-122"/>
                <a:ea typeface="宋体" panose="02010600030101010101" pitchFamily="2" charset="-122"/>
              </a:rPr>
              <a:t>属于某个概念或关系的所有实例的集合</a:t>
            </a:r>
            <a:endParaRPr lang="en-US" altLang="zh-CN" sz="1600" kern="1200" dirty="0">
              <a:latin typeface="宋体" panose="02010600030101010101" pitchFamily="2" charset="-122"/>
              <a:ea typeface="宋体" panose="02010600030101010101" pitchFamily="2" charset="-122"/>
            </a:endParaRPr>
          </a:p>
          <a:p>
            <a:pPr marL="0" indent="0">
              <a:buNone/>
            </a:pPr>
            <a:endParaRPr lang="zh-CN" altLang="en-US" sz="1600" kern="12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08" y="2752572"/>
            <a:ext cx="4924725" cy="1067024"/>
          </a:xfrm>
          <a:prstGeom prst="rect">
            <a:avLst/>
          </a:prstGeom>
        </p:spPr>
      </p:pic>
      <p:pic>
        <p:nvPicPr>
          <p:cNvPr id="7" name="图片 6"/>
          <p:cNvPicPr>
            <a:picLocks noChangeAspect="1"/>
          </p:cNvPicPr>
          <p:nvPr/>
        </p:nvPicPr>
        <p:blipFill>
          <a:blip r:embed="rId4"/>
          <a:stretch>
            <a:fillRect/>
          </a:stretch>
        </p:blipFill>
        <p:spPr>
          <a:xfrm>
            <a:off x="2843808" y="4114357"/>
            <a:ext cx="3880850" cy="723404"/>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5996" y="4981826"/>
            <a:ext cx="4474773" cy="1765329"/>
          </a:xfrm>
          <a:prstGeom prst="rect">
            <a:avLst/>
          </a:prstGeom>
        </p:spPr>
      </p:pic>
    </p:spTree>
    <p:extLst>
      <p:ext uri="{BB962C8B-B14F-4D97-AF65-F5344CB8AC3E}">
        <p14:creationId xmlns:p14="http://schemas.microsoft.com/office/powerpoint/2010/main" val="2235563155"/>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知识推理</a:t>
            </a:r>
            <a:endParaRPr lang="zh-CN" altLang="en-US" dirty="0"/>
          </a:p>
        </p:txBody>
      </p:sp>
      <p:sp>
        <p:nvSpPr>
          <p:cNvPr id="4" name="内容占位符 3"/>
          <p:cNvSpPr>
            <a:spLocks noGrp="1"/>
          </p:cNvSpPr>
          <p:nvPr>
            <p:ph idx="1"/>
          </p:nvPr>
        </p:nvSpPr>
        <p:spPr>
          <a:xfrm>
            <a:off x="251520" y="1124744"/>
            <a:ext cx="8568952" cy="5327650"/>
          </a:xfrm>
        </p:spPr>
        <p:txBody>
          <a:bodyPr/>
          <a:lstStyle/>
          <a:p>
            <a:pPr marL="0" indent="0">
              <a:buNone/>
            </a:pPr>
            <a:r>
              <a:rPr lang="zh-CN" altLang="en-US" sz="2000" dirty="0" smtClean="0"/>
              <a:t>描述逻辑</a:t>
            </a:r>
            <a:endParaRPr lang="en-US" altLang="zh-CN" sz="2000" dirty="0"/>
          </a:p>
          <a:p>
            <a:pPr marL="0" indent="0">
              <a:buNone/>
            </a:pPr>
            <a:endParaRPr lang="en-US" altLang="zh-CN" sz="1800" dirty="0" smtClean="0"/>
          </a:p>
          <a:p>
            <a:pPr marL="0" indent="0">
              <a:buNone/>
            </a:pPr>
            <a:r>
              <a:rPr lang="zh-CN" altLang="en-US" sz="1600" kern="1200" dirty="0" smtClean="0">
                <a:latin typeface="宋体" panose="02010600030101010101" pitchFamily="2" charset="-122"/>
                <a:ea typeface="宋体" panose="02010600030101010101" pitchFamily="2" charset="-122"/>
              </a:rPr>
              <a:t>    描述</a:t>
            </a:r>
            <a:r>
              <a:rPr lang="zh-CN" altLang="en-US" sz="1600" kern="1200" dirty="0">
                <a:latin typeface="宋体" panose="02010600030101010101" pitchFamily="2" charset="-122"/>
                <a:ea typeface="宋体" panose="02010600030101010101" pitchFamily="2" charset="-122"/>
              </a:rPr>
              <a:t>逻辑是基于对象的知识表示的</a:t>
            </a:r>
            <a:r>
              <a:rPr lang="zh-CN" altLang="en-US" sz="1600" kern="1200" dirty="0" smtClean="0">
                <a:latin typeface="宋体" panose="02010600030101010101" pitchFamily="2" charset="-122"/>
                <a:ea typeface="宋体" panose="02010600030101010101" pitchFamily="2" charset="-122"/>
              </a:rPr>
              <a:t>形式化，</a:t>
            </a:r>
            <a:r>
              <a:rPr lang="zh-CN" altLang="en-US" sz="1600" kern="1200" dirty="0">
                <a:latin typeface="宋体" panose="02010600030101010101" pitchFamily="2" charset="-122"/>
                <a:ea typeface="宋体" panose="02010600030101010101" pitchFamily="2" charset="-122"/>
              </a:rPr>
              <a:t>是一阶谓词逻辑的一个可判定</a:t>
            </a:r>
            <a:r>
              <a:rPr lang="zh-CN" altLang="en-US" sz="1600" kern="1200" dirty="0" smtClean="0">
                <a:latin typeface="宋体" panose="02010600030101010101" pitchFamily="2" charset="-122"/>
                <a:ea typeface="宋体" panose="02010600030101010101" pitchFamily="2" charset="-122"/>
              </a:rPr>
              <a:t>子集</a:t>
            </a:r>
            <a:endParaRPr lang="en-US" altLang="zh-CN" sz="1600" kern="1200" dirty="0" smtClean="0">
              <a:latin typeface="宋体" panose="02010600030101010101" pitchFamily="2" charset="-122"/>
              <a:ea typeface="宋体" panose="02010600030101010101" pitchFamily="2" charset="-122"/>
            </a:endParaRPr>
          </a:p>
          <a:p>
            <a:pPr marL="0" indent="0">
              <a:buNone/>
            </a:pPr>
            <a:endParaRPr lang="zh-CN" altLang="en-US" sz="1600" kern="1200" dirty="0">
              <a:latin typeface="宋体" panose="02010600030101010101" pitchFamily="2" charset="-122"/>
              <a:ea typeface="宋体" panose="02010600030101010101" pitchFamily="2" charset="-122"/>
            </a:endParaRPr>
          </a:p>
          <a:p>
            <a:pPr marL="0" indent="0">
              <a:buNone/>
            </a:pPr>
            <a:r>
              <a:rPr lang="zh-CN" altLang="en-US" sz="1600" kern="1200" dirty="0">
                <a:latin typeface="宋体" panose="02010600030101010101" pitchFamily="2" charset="-122"/>
                <a:ea typeface="宋体" panose="02010600030101010101" pitchFamily="2" charset="-122"/>
              </a:rPr>
              <a:t>一个描述逻辑系统由四个基本部分组成</a:t>
            </a:r>
            <a:r>
              <a:rPr lang="zh-CN" altLang="en-US" sz="1600" kern="1200" dirty="0" smtClean="0">
                <a:latin typeface="宋体" panose="02010600030101010101" pitchFamily="2" charset="-122"/>
                <a:ea typeface="宋体" panose="02010600030101010101" pitchFamily="2" charset="-122"/>
              </a:rPr>
              <a:t>：</a:t>
            </a:r>
            <a:endParaRPr lang="zh-CN" altLang="en-US" sz="1600" kern="1200" dirty="0">
              <a:latin typeface="宋体" panose="02010600030101010101" pitchFamily="2" charset="-122"/>
              <a:ea typeface="宋体" panose="02010600030101010101" pitchFamily="2" charset="-122"/>
            </a:endParaRPr>
          </a:p>
          <a:p>
            <a:pPr>
              <a:buClrTx/>
              <a:buFont typeface="Wingdings" panose="05000000000000000000" pitchFamily="2" charset="2"/>
              <a:buChar char="Ø"/>
            </a:pPr>
            <a:r>
              <a:rPr lang="zh-CN" altLang="en-US" sz="1600" kern="1200" dirty="0">
                <a:latin typeface="宋体" panose="02010600030101010101" pitchFamily="2" charset="-122"/>
                <a:ea typeface="宋体" panose="02010600030101010101" pitchFamily="2" charset="-122"/>
              </a:rPr>
              <a:t>最基本的元素：概念、关系、个体</a:t>
            </a:r>
          </a:p>
          <a:p>
            <a:pPr>
              <a:buClrTx/>
              <a:buFont typeface="Wingdings" panose="05000000000000000000" pitchFamily="2" charset="2"/>
              <a:buChar char="Ø"/>
            </a:pPr>
            <a:r>
              <a:rPr lang="en-US" altLang="zh-CN" sz="1600" kern="1200" dirty="0" err="1">
                <a:latin typeface="宋体" panose="02010600030101010101" pitchFamily="2" charset="-122"/>
                <a:ea typeface="宋体" panose="02010600030101010101" pitchFamily="2" charset="-122"/>
              </a:rPr>
              <a:t>TBox</a:t>
            </a:r>
            <a:r>
              <a:rPr lang="zh-CN" altLang="en-US" sz="1600" kern="1200" dirty="0">
                <a:latin typeface="宋体" panose="02010600030101010101" pitchFamily="2" charset="-122"/>
                <a:ea typeface="宋体" panose="02010600030101010101" pitchFamily="2" charset="-122"/>
              </a:rPr>
              <a:t>术语集：概念术语的公理集合</a:t>
            </a:r>
          </a:p>
          <a:p>
            <a:pPr>
              <a:buClrTx/>
              <a:buFont typeface="Wingdings" panose="05000000000000000000" pitchFamily="2" charset="2"/>
              <a:buChar char="Ø"/>
            </a:pPr>
            <a:r>
              <a:rPr lang="en-US" altLang="zh-CN" sz="1600" kern="1200" dirty="0" err="1">
                <a:latin typeface="宋体" panose="02010600030101010101" pitchFamily="2" charset="-122"/>
                <a:ea typeface="宋体" panose="02010600030101010101" pitchFamily="2" charset="-122"/>
              </a:rPr>
              <a:t>Abox</a:t>
            </a:r>
            <a:r>
              <a:rPr lang="zh-CN" altLang="en-US" sz="1600" kern="1200" dirty="0">
                <a:latin typeface="宋体" panose="02010600030101010101" pitchFamily="2" charset="-122"/>
                <a:ea typeface="宋体" panose="02010600030101010101" pitchFamily="2" charset="-122"/>
              </a:rPr>
              <a:t>断言集：个体的断言集合</a:t>
            </a:r>
          </a:p>
          <a:p>
            <a:pPr>
              <a:buClrTx/>
              <a:buFont typeface="Wingdings" panose="05000000000000000000" pitchFamily="2" charset="2"/>
              <a:buChar char="Ø"/>
            </a:pPr>
            <a:r>
              <a:rPr lang="en-US" altLang="zh-CN" sz="1600" kern="1200" dirty="0" err="1" smtClean="0">
                <a:latin typeface="宋体" panose="02010600030101010101" pitchFamily="2" charset="-122"/>
                <a:ea typeface="宋体" panose="02010600030101010101" pitchFamily="2" charset="-122"/>
              </a:rPr>
              <a:t>TBox</a:t>
            </a:r>
            <a:r>
              <a:rPr lang="zh-CN" altLang="en-US" sz="1600" kern="1200" dirty="0" smtClean="0">
                <a:latin typeface="宋体" panose="02010600030101010101" pitchFamily="2" charset="-122"/>
                <a:ea typeface="宋体" panose="02010600030101010101" pitchFamily="2" charset="-122"/>
              </a:rPr>
              <a:t>和</a:t>
            </a:r>
            <a:r>
              <a:rPr lang="en-US" altLang="zh-CN" sz="1600" kern="1200" dirty="0" err="1" smtClean="0">
                <a:latin typeface="宋体" panose="02010600030101010101" pitchFamily="2" charset="-122"/>
                <a:ea typeface="宋体" panose="02010600030101010101" pitchFamily="2" charset="-122"/>
              </a:rPr>
              <a:t>ABox</a:t>
            </a:r>
            <a:r>
              <a:rPr lang="zh-CN" altLang="en-US" sz="1600" kern="1200" dirty="0">
                <a:latin typeface="宋体" panose="02010600030101010101" pitchFamily="2" charset="-122"/>
                <a:ea typeface="宋体" panose="02010600030101010101" pitchFamily="2" charset="-122"/>
              </a:rPr>
              <a:t>上的推理机制</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85" y="4509120"/>
            <a:ext cx="4322011" cy="180635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3531" y="2636912"/>
            <a:ext cx="4473779" cy="2603210"/>
          </a:xfrm>
          <a:prstGeom prst="rect">
            <a:avLst/>
          </a:prstGeom>
        </p:spPr>
      </p:pic>
      <p:sp>
        <p:nvSpPr>
          <p:cNvPr id="6" name="文本框 5"/>
          <p:cNvSpPr txBox="1"/>
          <p:nvPr/>
        </p:nvSpPr>
        <p:spPr>
          <a:xfrm>
            <a:off x="1259632" y="6382354"/>
            <a:ext cx="1368152" cy="276999"/>
          </a:xfrm>
          <a:prstGeom prst="rect">
            <a:avLst/>
          </a:prstGeom>
          <a:noFill/>
        </p:spPr>
        <p:txBody>
          <a:bodyPr wrap="square" rtlCol="0">
            <a:spAutoFit/>
          </a:bodyPr>
          <a:lstStyle/>
          <a:p>
            <a:r>
              <a:rPr lang="zh-CN" altLang="en-US" sz="1200" dirty="0" smtClean="0"/>
              <a:t>描述逻辑语义表</a:t>
            </a:r>
            <a:endParaRPr lang="zh-CN" altLang="en-US" sz="1200" dirty="0"/>
          </a:p>
        </p:txBody>
      </p:sp>
      <p:sp>
        <p:nvSpPr>
          <p:cNvPr id="7" name="文本框 6"/>
          <p:cNvSpPr txBox="1"/>
          <p:nvPr/>
        </p:nvSpPr>
        <p:spPr>
          <a:xfrm>
            <a:off x="6126344" y="5528253"/>
            <a:ext cx="2334088" cy="276999"/>
          </a:xfrm>
          <a:prstGeom prst="rect">
            <a:avLst/>
          </a:prstGeom>
          <a:noFill/>
        </p:spPr>
        <p:txBody>
          <a:bodyPr wrap="square" rtlCol="0">
            <a:spAutoFit/>
          </a:bodyPr>
          <a:lstStyle/>
          <a:p>
            <a:r>
              <a:rPr lang="zh-CN" altLang="en-US" sz="1200" dirty="0"/>
              <a:t>描述逻辑与</a:t>
            </a:r>
            <a:r>
              <a:rPr lang="en-US" altLang="zh-CN" sz="1200" dirty="0"/>
              <a:t>OWL</a:t>
            </a:r>
            <a:r>
              <a:rPr lang="zh-CN" altLang="en-US" sz="1200" dirty="0"/>
              <a:t>词汇的对应表</a:t>
            </a:r>
          </a:p>
        </p:txBody>
      </p:sp>
    </p:spTree>
    <p:extLst>
      <p:ext uri="{BB962C8B-B14F-4D97-AF65-F5344CB8AC3E}">
        <p14:creationId xmlns:p14="http://schemas.microsoft.com/office/powerpoint/2010/main" val="3486230818"/>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知识推理</a:t>
            </a:r>
            <a:endParaRPr lang="zh-CN" altLang="en-US" dirty="0"/>
          </a:p>
        </p:txBody>
      </p:sp>
      <p:sp>
        <p:nvSpPr>
          <p:cNvPr id="4" name="内容占位符 3"/>
          <p:cNvSpPr>
            <a:spLocks noGrp="1"/>
          </p:cNvSpPr>
          <p:nvPr>
            <p:ph idx="1"/>
          </p:nvPr>
        </p:nvSpPr>
        <p:spPr>
          <a:xfrm>
            <a:off x="251520" y="1124744"/>
            <a:ext cx="8640960" cy="5327650"/>
          </a:xfrm>
        </p:spPr>
        <p:txBody>
          <a:bodyPr/>
          <a:lstStyle/>
          <a:p>
            <a:pPr marL="0" indent="0">
              <a:buNone/>
            </a:pPr>
            <a:r>
              <a:rPr lang="zh-CN" altLang="en-US" sz="2000" dirty="0" smtClean="0"/>
              <a:t>基于演绎的知识图谱推理</a:t>
            </a:r>
            <a:endParaRPr lang="en-US" altLang="zh-CN" sz="2000" dirty="0" smtClean="0"/>
          </a:p>
          <a:p>
            <a:pPr marL="0" indent="0">
              <a:buNone/>
            </a:pPr>
            <a:endParaRPr lang="en-US" altLang="zh-CN" sz="1600" dirty="0" smtClean="0">
              <a:latin typeface="宋体" panose="02010600030101010101" pitchFamily="2" charset="-122"/>
              <a:ea typeface="宋体" panose="02010600030101010101" pitchFamily="2" charset="-122"/>
            </a:endParaRPr>
          </a:p>
          <a:p>
            <a:pPr marL="0" indent="0">
              <a:buNone/>
            </a:pPr>
            <a:r>
              <a:rPr lang="zh-CN" altLang="en-US" sz="1800" dirty="0" smtClean="0">
                <a:latin typeface="+mj-ea"/>
                <a:ea typeface="+mj-ea"/>
              </a:rPr>
              <a:t>本体推理</a:t>
            </a:r>
            <a:endParaRPr lang="en-US" altLang="zh-CN" sz="1800" dirty="0" smtClean="0">
              <a:latin typeface="+mj-ea"/>
              <a:ea typeface="+mj-ea"/>
            </a:endParaRPr>
          </a:p>
          <a:p>
            <a:pPr marL="0" indent="0">
              <a:buNone/>
            </a:pPr>
            <a:endParaRPr lang="en-US" altLang="zh-CN" sz="1600" dirty="0">
              <a:latin typeface="+mj-ea"/>
              <a:ea typeface="+mj-ea"/>
            </a:endParaRPr>
          </a:p>
          <a:p>
            <a:pPr>
              <a:buClrTx/>
            </a:pPr>
            <a:r>
              <a:rPr lang="zh-CN" altLang="en-US" sz="1800" dirty="0" smtClean="0">
                <a:latin typeface="+mj-ea"/>
                <a:ea typeface="+mj-ea"/>
              </a:rPr>
              <a:t>基于表运算</a:t>
            </a:r>
            <a:r>
              <a:rPr lang="en-US" altLang="zh-CN" sz="1800" dirty="0" smtClean="0">
                <a:latin typeface="+mj-ea"/>
                <a:ea typeface="+mj-ea"/>
              </a:rPr>
              <a:t>(Tableaux)</a:t>
            </a:r>
          </a:p>
          <a:p>
            <a:pPr marL="0" indent="0">
              <a:buClrTx/>
              <a:buNone/>
            </a:pPr>
            <a:r>
              <a:rPr lang="zh-CN" altLang="en-US" sz="1600" dirty="0" smtClean="0">
                <a:latin typeface="宋体" panose="02010600030101010101" pitchFamily="2" charset="-122"/>
                <a:ea typeface="宋体" panose="02010600030101010101" pitchFamily="2" charset="-122"/>
              </a:rPr>
              <a:t>   适用于</a:t>
            </a:r>
            <a:r>
              <a:rPr lang="zh-CN" altLang="en-US" sz="1600" dirty="0">
                <a:latin typeface="宋体" panose="02010600030101010101" pitchFamily="2" charset="-122"/>
                <a:ea typeface="宋体" panose="02010600030101010101" pitchFamily="2" charset="-122"/>
              </a:rPr>
              <a:t>检查</a:t>
            </a:r>
            <a:r>
              <a:rPr lang="zh-CN" altLang="en-US" sz="1600" dirty="0" smtClean="0">
                <a:latin typeface="宋体" panose="02010600030101010101" pitchFamily="2" charset="-122"/>
                <a:ea typeface="宋体" panose="02010600030101010101" pitchFamily="2" charset="-122"/>
              </a:rPr>
              <a:t>某本体</a:t>
            </a:r>
            <a:r>
              <a:rPr lang="zh-CN" altLang="en-US" sz="1600" dirty="0">
                <a:latin typeface="宋体" panose="02010600030101010101" pitchFamily="2" charset="-122"/>
                <a:ea typeface="宋体" panose="02010600030101010101" pitchFamily="2" charset="-122"/>
              </a:rPr>
              <a:t>的可满足性，以及实例</a:t>
            </a:r>
            <a:r>
              <a:rPr lang="zh-CN" altLang="en-US" sz="1600" dirty="0" smtClean="0">
                <a:latin typeface="宋体" panose="02010600030101010101" pitchFamily="2" charset="-122"/>
                <a:ea typeface="宋体" panose="02010600030101010101" pitchFamily="2" charset="-122"/>
              </a:rPr>
              <a:t>检测</a:t>
            </a:r>
            <a:endParaRPr lang="en-US" altLang="zh-CN" sz="1600" dirty="0" smtClean="0">
              <a:latin typeface="宋体" panose="02010600030101010101" pitchFamily="2" charset="-122"/>
              <a:ea typeface="宋体" panose="02010600030101010101" pitchFamily="2" charset="-122"/>
            </a:endParaRPr>
          </a:p>
          <a:p>
            <a:pPr marL="0" indent="0">
              <a:buClrTx/>
              <a:buNone/>
            </a:pPr>
            <a:r>
              <a:rPr lang="en-US" altLang="zh-CN" sz="1600" dirty="0">
                <a:latin typeface="宋体" panose="02010600030101010101" pitchFamily="2" charset="-122"/>
                <a:ea typeface="宋体" panose="02010600030101010101" pitchFamily="2" charset="-122"/>
              </a:rPr>
              <a:t> </a:t>
            </a:r>
            <a:r>
              <a:rPr lang="en-US" altLang="zh-CN" sz="1600" dirty="0" smtClean="0">
                <a:latin typeface="宋体" panose="02010600030101010101" pitchFamily="2" charset="-122"/>
                <a:ea typeface="宋体" panose="02010600030101010101" pitchFamily="2" charset="-122"/>
              </a:rPr>
              <a:t>  </a:t>
            </a:r>
            <a:r>
              <a:rPr lang="zh-CN" altLang="en-US" sz="1600" dirty="0" smtClean="0">
                <a:latin typeface="宋体" panose="02010600030101010101" pitchFamily="2" charset="-122"/>
                <a:ea typeface="宋体" panose="02010600030101010101" pitchFamily="2" charset="-122"/>
              </a:rPr>
              <a:t>基本思想：通过</a:t>
            </a:r>
            <a:r>
              <a:rPr lang="zh-CN" altLang="en-US" sz="1600" dirty="0">
                <a:latin typeface="宋体" panose="02010600030101010101" pitchFamily="2" charset="-122"/>
                <a:ea typeface="宋体" panose="02010600030101010101" pitchFamily="2" charset="-122"/>
              </a:rPr>
              <a:t>一系列规则构建</a:t>
            </a:r>
            <a:r>
              <a:rPr lang="en-US" altLang="zh-CN" sz="1600" dirty="0" err="1">
                <a:latin typeface="宋体" panose="02010600030101010101" pitchFamily="2" charset="-122"/>
                <a:ea typeface="宋体" panose="02010600030101010101" pitchFamily="2" charset="-122"/>
              </a:rPr>
              <a:t>Abox</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以检测可满足性</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或者检测</a:t>
            </a:r>
            <a:r>
              <a:rPr lang="zh-CN" altLang="en-US" sz="1600" dirty="0" smtClean="0">
                <a:latin typeface="宋体" panose="02010600030101010101" pitchFamily="2" charset="-122"/>
                <a:ea typeface="宋体" panose="02010600030101010101" pitchFamily="2" charset="-122"/>
              </a:rPr>
              <a:t>某实例</a:t>
            </a:r>
            <a:r>
              <a:rPr lang="zh-CN" altLang="en-US" sz="1600" dirty="0">
                <a:latin typeface="宋体" panose="02010600030101010101" pitchFamily="2" charset="-122"/>
                <a:ea typeface="宋体" panose="02010600030101010101" pitchFamily="2" charset="-122"/>
              </a:rPr>
              <a:t>是否存在于某</a:t>
            </a:r>
            <a:r>
              <a:rPr lang="zh-CN" altLang="en-US" sz="1600" dirty="0" smtClean="0">
                <a:latin typeface="宋体" panose="02010600030101010101" pitchFamily="2" charset="-122"/>
                <a:ea typeface="宋体" panose="02010600030101010101" pitchFamily="2" charset="-122"/>
              </a:rPr>
              <a:t>概念</a:t>
            </a:r>
            <a:endParaRPr lang="en-US" altLang="zh-CN" sz="1600" dirty="0" smtClean="0">
              <a:latin typeface="宋体" panose="02010600030101010101" pitchFamily="2" charset="-122"/>
              <a:ea typeface="宋体" panose="02010600030101010101" pitchFamily="2" charset="-122"/>
            </a:endParaRPr>
          </a:p>
          <a:p>
            <a:pPr marL="0" indent="0">
              <a:buClrTx/>
              <a:buNone/>
            </a:pPr>
            <a:endParaRPr lang="en-US" altLang="zh-CN" sz="1600" dirty="0" smtClean="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3907095"/>
            <a:ext cx="6120680" cy="2545299"/>
          </a:xfrm>
          <a:prstGeom prst="rect">
            <a:avLst/>
          </a:prstGeom>
        </p:spPr>
      </p:pic>
      <p:sp>
        <p:nvSpPr>
          <p:cNvPr id="7" name="文本框 6"/>
          <p:cNvSpPr txBox="1"/>
          <p:nvPr/>
        </p:nvSpPr>
        <p:spPr>
          <a:xfrm>
            <a:off x="4067944" y="6452394"/>
            <a:ext cx="1656184" cy="276999"/>
          </a:xfrm>
          <a:prstGeom prst="rect">
            <a:avLst/>
          </a:prstGeom>
          <a:noFill/>
        </p:spPr>
        <p:txBody>
          <a:bodyPr wrap="square" rtlCol="0">
            <a:spAutoFit/>
          </a:bodyPr>
          <a:lstStyle/>
          <a:p>
            <a:r>
              <a:rPr lang="en-US" altLang="zh-CN" sz="1200" dirty="0"/>
              <a:t>Tableaux</a:t>
            </a:r>
            <a:r>
              <a:rPr lang="zh-CN" altLang="en-US" sz="1200" dirty="0"/>
              <a:t>运算规则</a:t>
            </a:r>
          </a:p>
        </p:txBody>
      </p:sp>
    </p:spTree>
    <p:extLst>
      <p:ext uri="{BB962C8B-B14F-4D97-AF65-F5344CB8AC3E}">
        <p14:creationId xmlns:p14="http://schemas.microsoft.com/office/powerpoint/2010/main" val="2903677421"/>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知识推理</a:t>
            </a:r>
            <a:endParaRPr lang="zh-CN" altLang="en-US" dirty="0"/>
          </a:p>
        </p:txBody>
      </p:sp>
      <p:sp>
        <p:nvSpPr>
          <p:cNvPr id="4" name="内容占位符 3"/>
          <p:cNvSpPr>
            <a:spLocks noGrp="1"/>
          </p:cNvSpPr>
          <p:nvPr>
            <p:ph idx="1"/>
          </p:nvPr>
        </p:nvSpPr>
        <p:spPr>
          <a:xfrm>
            <a:off x="251520" y="1124744"/>
            <a:ext cx="8568952" cy="5327650"/>
          </a:xfrm>
        </p:spPr>
        <p:txBody>
          <a:bodyPr/>
          <a:lstStyle/>
          <a:p>
            <a:pPr marL="0" indent="0">
              <a:buNone/>
            </a:pPr>
            <a:r>
              <a:rPr lang="zh-CN" altLang="en-US" sz="2000" dirty="0" smtClean="0"/>
              <a:t>基于演绎的知识图谱推理</a:t>
            </a:r>
            <a:endParaRPr lang="en-US" altLang="zh-CN" sz="2000" dirty="0" smtClean="0"/>
          </a:p>
          <a:p>
            <a:pPr marL="0" indent="0">
              <a:buNone/>
            </a:pPr>
            <a:endParaRPr lang="en-US" altLang="zh-CN" sz="1600" dirty="0">
              <a:latin typeface="宋体" panose="02010600030101010101" pitchFamily="2" charset="-122"/>
              <a:ea typeface="宋体" panose="02010600030101010101" pitchFamily="2" charset="-122"/>
            </a:endParaRPr>
          </a:p>
          <a:p>
            <a:pPr>
              <a:buClrTx/>
            </a:pPr>
            <a:r>
              <a:rPr lang="zh-CN" altLang="en-US" sz="1800" dirty="0">
                <a:latin typeface="+mj-ea"/>
                <a:ea typeface="+mj-ea"/>
              </a:rPr>
              <a:t>基于</a:t>
            </a:r>
            <a:r>
              <a:rPr lang="zh-CN" altLang="en-US" sz="1800" dirty="0" smtClean="0">
                <a:latin typeface="+mj-ea"/>
                <a:ea typeface="+mj-ea"/>
              </a:rPr>
              <a:t>逻辑编程推理方法</a:t>
            </a:r>
            <a:endParaRPr lang="en-US" altLang="zh-CN" sz="1800" dirty="0" smtClean="0">
              <a:latin typeface="+mj-ea"/>
              <a:ea typeface="+mj-ea"/>
            </a:endParaRPr>
          </a:p>
          <a:p>
            <a:pPr marL="0" indent="0">
              <a:buClrTx/>
              <a:buNone/>
            </a:pPr>
            <a:r>
              <a:rPr lang="zh-CN" altLang="en-US" sz="1600" kern="1200" dirty="0" smtClean="0">
                <a:latin typeface="宋体" panose="02010600030101010101" pitchFamily="2" charset="-122"/>
                <a:ea typeface="宋体" panose="02010600030101010101" pitchFamily="2" charset="-122"/>
              </a:rPr>
              <a:t>   可以</a:t>
            </a:r>
            <a:r>
              <a:rPr lang="zh-CN" altLang="en-US" sz="1600" kern="1200" dirty="0">
                <a:latin typeface="宋体" panose="02010600030101010101" pitchFamily="2" charset="-122"/>
                <a:ea typeface="宋体" panose="02010600030101010101" pitchFamily="2" charset="-122"/>
              </a:rPr>
              <a:t>根据特定的场景定制规则</a:t>
            </a:r>
            <a:r>
              <a:rPr lang="zh-CN" altLang="en-US" sz="1600" kern="1200" dirty="0" smtClean="0">
                <a:latin typeface="宋体" panose="02010600030101010101" pitchFamily="2" charset="-122"/>
                <a:ea typeface="宋体" panose="02010600030101010101" pitchFamily="2" charset="-122"/>
              </a:rPr>
              <a:t>，实现</a:t>
            </a:r>
            <a:r>
              <a:rPr lang="zh-CN" altLang="en-US" sz="1600" kern="1200" dirty="0">
                <a:latin typeface="宋体" panose="02010600030101010101" pitchFamily="2" charset="-122"/>
                <a:ea typeface="宋体" panose="02010600030101010101" pitchFamily="2" charset="-122"/>
              </a:rPr>
              <a:t>用户自定义的推理</a:t>
            </a:r>
            <a:r>
              <a:rPr lang="zh-CN" altLang="en-US" sz="1600" kern="1200" dirty="0" smtClean="0">
                <a:latin typeface="宋体" panose="02010600030101010101" pitchFamily="2" charset="-122"/>
                <a:ea typeface="宋体" panose="02010600030101010101" pitchFamily="2" charset="-122"/>
              </a:rPr>
              <a:t>过程</a:t>
            </a:r>
            <a:endParaRPr lang="en-US" altLang="zh-CN" sz="1600" kern="1200" dirty="0" smtClean="0">
              <a:latin typeface="宋体" panose="02010600030101010101" pitchFamily="2" charset="-122"/>
              <a:ea typeface="宋体" panose="02010600030101010101" pitchFamily="2" charset="-122"/>
            </a:endParaRPr>
          </a:p>
          <a:p>
            <a:pPr marL="0" indent="0">
              <a:buClrTx/>
              <a:buNone/>
            </a:pPr>
            <a:r>
              <a:rPr lang="zh-CN" altLang="en-US" sz="1600" kern="1200" dirty="0" smtClean="0">
                <a:latin typeface="宋体" panose="02010600030101010101" pitchFamily="2" charset="-122"/>
                <a:ea typeface="宋体" panose="02010600030101010101" pitchFamily="2" charset="-122"/>
              </a:rPr>
              <a:t>   引入</a:t>
            </a:r>
            <a:r>
              <a:rPr lang="en-US" altLang="zh-CN" sz="1600" kern="1200" dirty="0" err="1">
                <a:latin typeface="宋体" panose="02010600030101010101" pitchFamily="2" charset="-122"/>
                <a:ea typeface="宋体" panose="02010600030101010101" pitchFamily="2" charset="-122"/>
              </a:rPr>
              <a:t>Datalog</a:t>
            </a:r>
            <a:r>
              <a:rPr lang="zh-CN" altLang="en-US" sz="1600" kern="1200" dirty="0">
                <a:latin typeface="宋体" panose="02010600030101010101" pitchFamily="2" charset="-122"/>
                <a:ea typeface="宋体" panose="02010600030101010101" pitchFamily="2" charset="-122"/>
              </a:rPr>
              <a:t>语言，它可以结合本体推理和规则推理。它是面向知识库和数据库设计的逻辑语言</a:t>
            </a:r>
            <a:r>
              <a:rPr lang="en-US" altLang="zh-CN" sz="1600" kern="1200" dirty="0">
                <a:latin typeface="宋体" panose="02010600030101010101" pitchFamily="2" charset="-122"/>
                <a:ea typeface="宋体" panose="02010600030101010101" pitchFamily="2" charset="-122"/>
              </a:rPr>
              <a:t>,</a:t>
            </a:r>
            <a:r>
              <a:rPr lang="zh-CN" altLang="en-US" sz="1600" kern="1200" dirty="0">
                <a:latin typeface="宋体" panose="02010600030101010101" pitchFamily="2" charset="-122"/>
                <a:ea typeface="宋体" panose="02010600030101010101" pitchFamily="2" charset="-122"/>
              </a:rPr>
              <a:t>表达能力与</a:t>
            </a:r>
            <a:r>
              <a:rPr lang="en-US" altLang="zh-CN" sz="1600" kern="1200" dirty="0">
                <a:latin typeface="宋体" panose="02010600030101010101" pitchFamily="2" charset="-122"/>
                <a:ea typeface="宋体" panose="02010600030101010101" pitchFamily="2" charset="-122"/>
              </a:rPr>
              <a:t>OWL</a:t>
            </a:r>
            <a:r>
              <a:rPr lang="zh-CN" altLang="en-US" sz="1600" kern="1200" dirty="0">
                <a:latin typeface="宋体" panose="02010600030101010101" pitchFamily="2" charset="-122"/>
                <a:ea typeface="宋体" panose="02010600030101010101" pitchFamily="2" charset="-122"/>
              </a:rPr>
              <a:t>相当</a:t>
            </a:r>
            <a:r>
              <a:rPr lang="en-US" altLang="zh-CN" sz="1600" kern="1200" dirty="0" smtClean="0">
                <a:latin typeface="宋体" panose="02010600030101010101" pitchFamily="2" charset="-122"/>
                <a:ea typeface="宋体" panose="02010600030101010101" pitchFamily="2" charset="-122"/>
              </a:rPr>
              <a:t>,</a:t>
            </a:r>
            <a:r>
              <a:rPr lang="zh-CN" altLang="en-US" sz="1600" kern="1200" dirty="0" smtClean="0">
                <a:latin typeface="宋体" panose="02010600030101010101" pitchFamily="2" charset="-122"/>
                <a:ea typeface="宋体" panose="02010600030101010101" pitchFamily="2" charset="-122"/>
              </a:rPr>
              <a:t> 便于</a:t>
            </a:r>
            <a:r>
              <a:rPr lang="zh-CN" altLang="en-US" sz="1600" kern="1200" dirty="0">
                <a:latin typeface="宋体" panose="02010600030101010101" pitchFamily="2" charset="-122"/>
                <a:ea typeface="宋体" panose="02010600030101010101" pitchFamily="2" charset="-122"/>
              </a:rPr>
              <a:t>撰写规则，实现推理。</a:t>
            </a:r>
            <a:endParaRPr lang="en-US" altLang="zh-CN" sz="1600" kern="1200" dirty="0">
              <a:latin typeface="宋体" panose="02010600030101010101" pitchFamily="2" charset="-122"/>
              <a:ea typeface="宋体" panose="02010600030101010101" pitchFamily="2" charset="-122"/>
            </a:endParaRPr>
          </a:p>
          <a:p>
            <a:pPr marL="0" indent="0">
              <a:buClrTx/>
              <a:buNone/>
            </a:pPr>
            <a:endParaRPr lang="en-US" altLang="zh-CN" sz="1600" kern="1200" dirty="0" smtClean="0">
              <a:latin typeface="宋体" panose="02010600030101010101" pitchFamily="2" charset="-122"/>
              <a:ea typeface="宋体" panose="02010600030101010101" pitchFamily="2" charset="-122"/>
            </a:endParaRPr>
          </a:p>
          <a:p>
            <a:pPr marL="0" indent="0">
              <a:buClrTx/>
              <a:buNone/>
            </a:pPr>
            <a:endParaRPr lang="en-US" altLang="zh-CN" sz="1600" kern="1200" dirty="0" smtClean="0">
              <a:latin typeface="宋体" panose="02010600030101010101" pitchFamily="2" charset="-122"/>
              <a:ea typeface="宋体" panose="02010600030101010101" pitchFamily="2" charset="-122"/>
            </a:endParaRPr>
          </a:p>
          <a:p>
            <a:pPr marL="0" indent="0">
              <a:buNone/>
            </a:pPr>
            <a:r>
              <a:rPr lang="en-US" altLang="zh-CN" sz="1600" dirty="0" err="1" smtClean="0">
                <a:latin typeface="宋体" panose="02010600030101010101" pitchFamily="2" charset="-122"/>
                <a:ea typeface="宋体" panose="02010600030101010101" pitchFamily="2" charset="-122"/>
              </a:rPr>
              <a:t>Datalog</a:t>
            </a:r>
            <a:r>
              <a:rPr lang="zh-CN" altLang="en-US" sz="1600" dirty="0" smtClean="0">
                <a:latin typeface="宋体" panose="02010600030101010101" pitchFamily="2" charset="-122"/>
                <a:ea typeface="宋体" panose="02010600030101010101" pitchFamily="2" charset="-122"/>
              </a:rPr>
              <a:t>基本语法</a:t>
            </a:r>
            <a:r>
              <a:rPr lang="en-US" altLang="zh-CN" sz="1600" dirty="0" smtClean="0">
                <a:latin typeface="宋体" panose="02010600030101010101" pitchFamily="2" charset="-122"/>
                <a:ea typeface="宋体" panose="02010600030101010101" pitchFamily="2" charset="-122"/>
              </a:rPr>
              <a:t>:</a:t>
            </a:r>
            <a:endParaRPr lang="en-US" altLang="zh-CN" sz="1600" dirty="0">
              <a:latin typeface="宋体" panose="02010600030101010101" pitchFamily="2" charset="-122"/>
              <a:ea typeface="宋体" panose="02010600030101010101" pitchFamily="2" charset="-122"/>
            </a:endParaRPr>
          </a:p>
          <a:p>
            <a:pPr>
              <a:buClrTx/>
              <a:buFont typeface="Wingdings" panose="05000000000000000000" pitchFamily="2" charset="2"/>
              <a:buChar char="Ø"/>
            </a:pPr>
            <a:r>
              <a:rPr lang="zh-CN" altLang="en-US" sz="1600" dirty="0" smtClean="0">
                <a:latin typeface="宋体" panose="02010600030101010101" pitchFamily="2" charset="-122"/>
                <a:ea typeface="宋体" panose="02010600030101010101" pitchFamily="2" charset="-122"/>
              </a:rPr>
              <a:t>原子</a:t>
            </a:r>
            <a:r>
              <a:rPr lang="en-US" altLang="zh-CN" sz="1600" dirty="0" smtClean="0">
                <a:latin typeface="宋体" panose="02010600030101010101" pitchFamily="2" charset="-122"/>
                <a:ea typeface="宋体" panose="02010600030101010101" pitchFamily="2" charset="-122"/>
              </a:rPr>
              <a:t>:p(t1,t2</a:t>
            </a:r>
            <a:r>
              <a:rPr lang="en-US" altLang="zh-CN" sz="1600" dirty="0">
                <a:latin typeface="宋体" panose="02010600030101010101" pitchFamily="2" charset="-122"/>
                <a:ea typeface="宋体" panose="02010600030101010101" pitchFamily="2" charset="-122"/>
              </a:rPr>
              <a:t>,…,</a:t>
            </a:r>
            <a:r>
              <a:rPr lang="en-US" altLang="zh-CN" sz="1600" dirty="0" err="1">
                <a:latin typeface="宋体" panose="02010600030101010101" pitchFamily="2" charset="-122"/>
                <a:ea typeface="宋体" panose="02010600030101010101" pitchFamily="2" charset="-122"/>
              </a:rPr>
              <a:t>tn</a:t>
            </a:r>
            <a:r>
              <a:rPr lang="en-US" altLang="zh-CN" sz="1600" dirty="0" smtClean="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a:t>
            </a:r>
            <a:r>
              <a:rPr lang="zh-CN" altLang="en-US" sz="1600" dirty="0" smtClean="0">
                <a:latin typeface="宋体" panose="02010600030101010101" pitchFamily="2" charset="-122"/>
                <a:ea typeface="宋体" panose="02010600030101010101" pitchFamily="2" charset="-122"/>
              </a:rPr>
              <a:t>其中</a:t>
            </a:r>
            <a:r>
              <a:rPr lang="en-US" altLang="zh-CN" sz="1600" dirty="0">
                <a:latin typeface="宋体" panose="02010600030101010101" pitchFamily="2" charset="-122"/>
                <a:ea typeface="宋体" panose="02010600030101010101" pitchFamily="2" charset="-122"/>
              </a:rPr>
              <a:t>p</a:t>
            </a:r>
            <a:r>
              <a:rPr lang="zh-CN" altLang="en-US" sz="1600" dirty="0">
                <a:latin typeface="宋体" panose="02010600030101010101" pitchFamily="2" charset="-122"/>
                <a:ea typeface="宋体" panose="02010600030101010101" pitchFamily="2" charset="-122"/>
              </a:rPr>
              <a:t>是谓词</a:t>
            </a:r>
            <a:r>
              <a:rPr lang="en-US" altLang="zh-CN" sz="1600" dirty="0">
                <a:latin typeface="宋体" panose="02010600030101010101" pitchFamily="2" charset="-122"/>
                <a:ea typeface="宋体" panose="02010600030101010101" pitchFamily="2" charset="-122"/>
              </a:rPr>
              <a:t>,n</a:t>
            </a:r>
            <a:r>
              <a:rPr lang="zh-CN" altLang="en-US" sz="1600" dirty="0">
                <a:latin typeface="宋体" panose="02010600030101010101" pitchFamily="2" charset="-122"/>
                <a:ea typeface="宋体" panose="02010600030101010101" pitchFamily="2" charset="-122"/>
              </a:rPr>
              <a:t>是目数</a:t>
            </a:r>
            <a:r>
              <a:rPr lang="en-US" altLang="zh-CN" sz="1600" dirty="0">
                <a:latin typeface="宋体" panose="02010600030101010101" pitchFamily="2" charset="-122"/>
                <a:ea typeface="宋体" panose="02010600030101010101" pitchFamily="2" charset="-122"/>
              </a:rPr>
              <a:t>,</a:t>
            </a:r>
            <a:r>
              <a:rPr lang="en-US" altLang="zh-CN" sz="1600" dirty="0" err="1" smtClean="0">
                <a:latin typeface="宋体" panose="02010600030101010101" pitchFamily="2" charset="-122"/>
                <a:ea typeface="宋体" panose="02010600030101010101" pitchFamily="2" charset="-122"/>
              </a:rPr>
              <a:t>ti</a:t>
            </a:r>
            <a:r>
              <a:rPr lang="zh-CN" altLang="en-US" sz="1600" dirty="0" smtClean="0">
                <a:latin typeface="宋体" panose="02010600030101010101" pitchFamily="2" charset="-122"/>
                <a:ea typeface="宋体" panose="02010600030101010101" pitchFamily="2" charset="-122"/>
              </a:rPr>
              <a:t>是项，例如</a:t>
            </a:r>
            <a:r>
              <a:rPr lang="en-US" altLang="zh-CN" sz="1600" dirty="0" err="1" smtClean="0">
                <a:latin typeface="宋体" panose="02010600030101010101" pitchFamily="2" charset="-122"/>
                <a:ea typeface="宋体" panose="02010600030101010101" pitchFamily="2" charset="-122"/>
              </a:rPr>
              <a:t>has_child</a:t>
            </a:r>
            <a:r>
              <a:rPr lang="en-US" altLang="zh-CN" sz="1600" dirty="0" smtClean="0">
                <a:latin typeface="宋体" panose="02010600030101010101" pitchFamily="2" charset="-122"/>
                <a:ea typeface="宋体" panose="02010600030101010101" pitchFamily="2" charset="-122"/>
              </a:rPr>
              <a:t>(X</a:t>
            </a:r>
            <a:r>
              <a:rPr lang="en-US" altLang="zh-CN" sz="1600" dirty="0">
                <a:latin typeface="宋体" panose="02010600030101010101" pitchFamily="2" charset="-122"/>
                <a:ea typeface="宋体" panose="02010600030101010101" pitchFamily="2" charset="-122"/>
              </a:rPr>
              <a:t>, Y</a:t>
            </a:r>
            <a:r>
              <a:rPr lang="en-US" altLang="zh-CN" sz="1600" dirty="0" smtClean="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a:p>
            <a:pPr>
              <a:buClrTx/>
              <a:buFont typeface="Wingdings" panose="05000000000000000000" pitchFamily="2" charset="2"/>
              <a:buChar char="Ø"/>
            </a:pPr>
            <a:r>
              <a:rPr lang="zh-CN" altLang="en-US" sz="1600" dirty="0" smtClean="0">
                <a:latin typeface="宋体" panose="02010600030101010101" pitchFamily="2" charset="-122"/>
                <a:ea typeface="宋体" panose="02010600030101010101" pitchFamily="2" charset="-122"/>
              </a:rPr>
              <a:t>规则</a:t>
            </a:r>
            <a:r>
              <a:rPr lang="en-US" altLang="zh-CN" sz="1600" dirty="0" smtClean="0">
                <a:latin typeface="宋体" panose="02010600030101010101" pitchFamily="2" charset="-122"/>
                <a:ea typeface="宋体" panose="02010600030101010101" pitchFamily="2" charset="-122"/>
              </a:rPr>
              <a:t>:H</a:t>
            </a:r>
            <a:r>
              <a:rPr lang="en-US" altLang="zh-CN" sz="1600" dirty="0">
                <a:latin typeface="宋体" panose="02010600030101010101" pitchFamily="2" charset="-122"/>
                <a:ea typeface="宋体" panose="02010600030101010101" pitchFamily="2" charset="-122"/>
              </a:rPr>
              <a:t>:−B1,B2,…,Bm</a:t>
            </a:r>
            <a:r>
              <a:rPr lang="zh-CN" altLang="en-US" sz="1600" dirty="0">
                <a:latin typeface="宋体" panose="02010600030101010101" pitchFamily="2" charset="-122"/>
                <a:ea typeface="宋体" panose="02010600030101010101" pitchFamily="2" charset="-122"/>
              </a:rPr>
              <a:t>，由原子构建</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H</a:t>
            </a:r>
            <a:r>
              <a:rPr lang="zh-CN" altLang="en-US" sz="1600" dirty="0" smtClean="0">
                <a:latin typeface="宋体" panose="02010600030101010101" pitchFamily="2" charset="-122"/>
                <a:ea typeface="宋体" panose="02010600030101010101" pitchFamily="2" charset="-122"/>
              </a:rPr>
              <a:t>是</a:t>
            </a:r>
            <a:r>
              <a:rPr lang="zh-CN" altLang="en-US" sz="1600" dirty="0">
                <a:latin typeface="宋体" panose="02010600030101010101" pitchFamily="2" charset="-122"/>
                <a:ea typeface="宋体" panose="02010600030101010101" pitchFamily="2" charset="-122"/>
              </a:rPr>
              <a:t>头部原子，</a:t>
            </a:r>
            <a:r>
              <a:rPr lang="en-US" altLang="zh-CN" sz="1600" dirty="0">
                <a:latin typeface="宋体" panose="02010600030101010101" pitchFamily="2" charset="-122"/>
                <a:ea typeface="宋体" panose="02010600030101010101" pitchFamily="2" charset="-122"/>
              </a:rPr>
              <a:t>B1,B2,…,</a:t>
            </a:r>
            <a:r>
              <a:rPr lang="en-US" altLang="zh-CN" sz="1600" dirty="0" err="1">
                <a:latin typeface="宋体" panose="02010600030101010101" pitchFamily="2" charset="-122"/>
                <a:ea typeface="宋体" panose="02010600030101010101" pitchFamily="2" charset="-122"/>
              </a:rPr>
              <a:t>Bm</a:t>
            </a:r>
            <a:r>
              <a:rPr lang="zh-CN" altLang="en-US" sz="1600" dirty="0">
                <a:latin typeface="宋体" panose="02010600030101010101" pitchFamily="2" charset="-122"/>
                <a:ea typeface="宋体" panose="02010600030101010101" pitchFamily="2" charset="-122"/>
              </a:rPr>
              <a:t>是体部原子。例如</a:t>
            </a:r>
            <a:r>
              <a:rPr lang="en-US" altLang="zh-CN" sz="1600" dirty="0">
                <a:latin typeface="宋体" panose="02010600030101010101" pitchFamily="2" charset="-122"/>
                <a:ea typeface="宋体" panose="02010600030101010101" pitchFamily="2" charset="-122"/>
              </a:rPr>
              <a:t>: </a:t>
            </a:r>
            <a:r>
              <a:rPr lang="en-US" altLang="zh-CN" sz="1600" dirty="0" err="1" smtClean="0">
                <a:latin typeface="宋体" panose="02010600030101010101" pitchFamily="2" charset="-122"/>
                <a:ea typeface="宋体" panose="02010600030101010101" pitchFamily="2" charset="-122"/>
              </a:rPr>
              <a:t>has_child</a:t>
            </a:r>
            <a:r>
              <a:rPr lang="en-US" altLang="zh-CN" sz="1600" dirty="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X</a:t>
            </a:r>
            <a:r>
              <a:rPr lang="en-US" altLang="zh-CN" sz="1600" dirty="0">
                <a:latin typeface="宋体" panose="02010600030101010101" pitchFamily="2" charset="-122"/>
                <a:ea typeface="宋体" panose="02010600030101010101" pitchFamily="2" charset="-122"/>
              </a:rPr>
              <a:t>, </a:t>
            </a:r>
            <a:r>
              <a:rPr lang="en-US" altLang="zh-CN" sz="1600" dirty="0" smtClean="0">
                <a:latin typeface="宋体" panose="02010600030101010101" pitchFamily="2" charset="-122"/>
                <a:ea typeface="宋体" panose="02010600030101010101" pitchFamily="2" charset="-122"/>
              </a:rPr>
              <a:t>Y):−</a:t>
            </a:r>
            <a:r>
              <a:rPr lang="en-US" altLang="zh-CN" sz="1600" dirty="0" err="1" smtClean="0">
                <a:latin typeface="宋体" panose="02010600030101010101" pitchFamily="2" charset="-122"/>
                <a:ea typeface="宋体" panose="02010600030101010101" pitchFamily="2" charset="-122"/>
              </a:rPr>
              <a:t>has_son</a:t>
            </a:r>
            <a:r>
              <a:rPr lang="en-US" altLang="zh-CN" sz="1600" dirty="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X</a:t>
            </a:r>
            <a:r>
              <a:rPr lang="en-US" altLang="zh-CN" sz="1600" dirty="0">
                <a:latin typeface="宋体" panose="02010600030101010101" pitchFamily="2" charset="-122"/>
                <a:ea typeface="宋体" panose="02010600030101010101" pitchFamily="2" charset="-122"/>
              </a:rPr>
              <a:t>, </a:t>
            </a:r>
            <a:r>
              <a:rPr lang="en-US" altLang="zh-CN" sz="1600" dirty="0" smtClean="0">
                <a:latin typeface="宋体" panose="02010600030101010101" pitchFamily="2" charset="-122"/>
                <a:ea typeface="宋体" panose="02010600030101010101" pitchFamily="2" charset="-122"/>
              </a:rPr>
              <a:t>Y)</a:t>
            </a:r>
            <a:endParaRPr lang="en-US" altLang="zh-CN" sz="1600" dirty="0">
              <a:latin typeface="宋体" panose="02010600030101010101" pitchFamily="2" charset="-122"/>
              <a:ea typeface="宋体" panose="02010600030101010101" pitchFamily="2" charset="-122"/>
            </a:endParaRPr>
          </a:p>
          <a:p>
            <a:pPr>
              <a:buClrTx/>
              <a:buFont typeface="Wingdings" panose="05000000000000000000" pitchFamily="2" charset="2"/>
              <a:buChar char="Ø"/>
            </a:pPr>
            <a:r>
              <a:rPr lang="zh-CN" altLang="en-US" sz="1600" dirty="0" smtClean="0">
                <a:latin typeface="宋体" panose="02010600030101010101" pitchFamily="2" charset="-122"/>
                <a:ea typeface="宋体" panose="02010600030101010101" pitchFamily="2" charset="-122"/>
              </a:rPr>
              <a:t>事实</a:t>
            </a:r>
            <a:r>
              <a:rPr lang="en-US" altLang="zh-CN" sz="1600" dirty="0" smtClean="0">
                <a:latin typeface="宋体" panose="02010600030101010101" pitchFamily="2" charset="-122"/>
                <a:ea typeface="宋体" panose="02010600030101010101" pitchFamily="2" charset="-122"/>
              </a:rPr>
              <a:t>:F(c1,c2</a:t>
            </a:r>
            <a:r>
              <a:rPr lang="en-US" altLang="zh-CN" sz="1600" dirty="0">
                <a:latin typeface="宋体" panose="02010600030101010101" pitchFamily="2" charset="-122"/>
                <a:ea typeface="宋体" panose="02010600030101010101" pitchFamily="2" charset="-122"/>
              </a:rPr>
              <a:t>,…,</a:t>
            </a:r>
            <a:r>
              <a:rPr lang="en-US" altLang="zh-CN" sz="1600" dirty="0" err="1">
                <a:latin typeface="宋体" panose="02010600030101010101" pitchFamily="2" charset="-122"/>
                <a:ea typeface="宋体" panose="02010600030101010101" pitchFamily="2" charset="-122"/>
              </a:rPr>
              <a:t>cn</a:t>
            </a:r>
            <a:r>
              <a:rPr lang="en-US" altLang="zh-CN" sz="1600" dirty="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a:t>
            </a:r>
            <a:r>
              <a:rPr lang="zh-CN" altLang="en-US" sz="1600" dirty="0" smtClean="0">
                <a:latin typeface="宋体" panose="02010600030101010101" pitchFamily="2" charset="-122"/>
                <a:ea typeface="宋体" panose="02010600030101010101" pitchFamily="2" charset="-122"/>
              </a:rPr>
              <a:t>是</a:t>
            </a:r>
            <a:r>
              <a:rPr lang="zh-CN" altLang="en-US" sz="1600" dirty="0">
                <a:latin typeface="宋体" panose="02010600030101010101" pitchFamily="2" charset="-122"/>
                <a:ea typeface="宋体" panose="02010600030101010101" pitchFamily="2" charset="-122"/>
              </a:rPr>
              <a:t>没有体部且没有变量的规则，例如 </a:t>
            </a:r>
            <a:r>
              <a:rPr lang="en-US" altLang="zh-CN" sz="1600" dirty="0" err="1" smtClean="0">
                <a:latin typeface="宋体" panose="02010600030101010101" pitchFamily="2" charset="-122"/>
                <a:ea typeface="宋体" panose="02010600030101010101" pitchFamily="2" charset="-122"/>
              </a:rPr>
              <a:t>has_child</a:t>
            </a:r>
            <a:r>
              <a:rPr lang="en-US" altLang="zh-CN" sz="1600" dirty="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Alice</a:t>
            </a:r>
            <a:r>
              <a:rPr lang="en-US" altLang="zh-CN" sz="1600" dirty="0">
                <a:latin typeface="宋体" panose="02010600030101010101" pitchFamily="2" charset="-122"/>
                <a:ea typeface="宋体" panose="02010600030101010101" pitchFamily="2" charset="-122"/>
              </a:rPr>
              <a:t>, </a:t>
            </a:r>
            <a:r>
              <a:rPr lang="en-US" altLang="zh-CN" sz="1600" dirty="0" smtClean="0">
                <a:latin typeface="宋体" panose="02010600030101010101" pitchFamily="2" charset="-122"/>
                <a:ea typeface="宋体" panose="02010600030101010101" pitchFamily="2" charset="-122"/>
              </a:rPr>
              <a:t>Bob):−</a:t>
            </a:r>
            <a:endParaRPr lang="zh-CN" altLang="en-US" sz="1600" kern="1200" dirty="0">
              <a:latin typeface="宋体" panose="02010600030101010101" pitchFamily="2" charset="-122"/>
              <a:ea typeface="宋体" panose="02010600030101010101" pitchFamily="2" charset="-122"/>
            </a:endParaRPr>
          </a:p>
          <a:p>
            <a:pPr marL="0" indent="0">
              <a:buClrTx/>
              <a:buNone/>
            </a:pPr>
            <a:endParaRPr lang="en-US" altLang="zh-CN" sz="1800" dirty="0">
              <a:latin typeface="+mj-ea"/>
              <a:ea typeface="+mj-ea"/>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0152" y="2996952"/>
            <a:ext cx="2304900" cy="871165"/>
          </a:xfrm>
          <a:prstGeom prst="rect">
            <a:avLst/>
          </a:prstGeom>
        </p:spPr>
      </p:pic>
    </p:spTree>
    <p:extLst>
      <p:ext uri="{BB962C8B-B14F-4D97-AF65-F5344CB8AC3E}">
        <p14:creationId xmlns:p14="http://schemas.microsoft.com/office/powerpoint/2010/main" val="1589431672"/>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知识推理</a:t>
            </a:r>
            <a:endParaRPr lang="zh-CN" altLang="en-US" dirty="0"/>
          </a:p>
        </p:txBody>
      </p:sp>
      <p:sp>
        <p:nvSpPr>
          <p:cNvPr id="4" name="内容占位符 3"/>
          <p:cNvSpPr>
            <a:spLocks noGrp="1"/>
          </p:cNvSpPr>
          <p:nvPr>
            <p:ph idx="1"/>
          </p:nvPr>
        </p:nvSpPr>
        <p:spPr>
          <a:xfrm>
            <a:off x="251520" y="1124744"/>
            <a:ext cx="8568952" cy="5327650"/>
          </a:xfrm>
        </p:spPr>
        <p:txBody>
          <a:bodyPr/>
          <a:lstStyle/>
          <a:p>
            <a:pPr marL="0" indent="0">
              <a:buNone/>
            </a:pPr>
            <a:r>
              <a:rPr lang="zh-CN" altLang="en-US" sz="2000" dirty="0" smtClean="0"/>
              <a:t>基于演绎的知识图谱推理</a:t>
            </a:r>
            <a:endParaRPr lang="en-US" altLang="zh-CN" sz="2000" dirty="0" smtClean="0"/>
          </a:p>
          <a:p>
            <a:pPr marL="0" indent="0">
              <a:buNone/>
            </a:pPr>
            <a:endParaRPr lang="en-US" altLang="zh-CN" sz="1600" dirty="0">
              <a:latin typeface="宋体" panose="02010600030101010101" pitchFamily="2" charset="-122"/>
              <a:ea typeface="宋体" panose="02010600030101010101" pitchFamily="2" charset="-122"/>
            </a:endParaRPr>
          </a:p>
          <a:p>
            <a:pPr>
              <a:buClrTx/>
            </a:pPr>
            <a:r>
              <a:rPr lang="zh-CN" altLang="en-US" sz="1800" dirty="0">
                <a:latin typeface="+mj-ea"/>
                <a:ea typeface="+mj-ea"/>
              </a:rPr>
              <a:t>基于</a:t>
            </a:r>
            <a:r>
              <a:rPr lang="zh-CN" altLang="en-US" sz="1800" dirty="0" smtClean="0">
                <a:latin typeface="+mj-ea"/>
                <a:ea typeface="+mj-ea"/>
              </a:rPr>
              <a:t>逻辑编程推理方法</a:t>
            </a:r>
            <a:endParaRPr lang="en-US" altLang="zh-CN" sz="1800" dirty="0" smtClean="0">
              <a:latin typeface="+mj-ea"/>
              <a:ea typeface="+mj-ea"/>
            </a:endParaRPr>
          </a:p>
          <a:p>
            <a:pPr marL="0" indent="0">
              <a:buClrTx/>
              <a:buNone/>
            </a:pPr>
            <a:endParaRPr lang="en-US" altLang="zh-CN" sz="1600" dirty="0" smtClean="0">
              <a:latin typeface="+mj-ea"/>
              <a:ea typeface="+mj-ea"/>
            </a:endParaRPr>
          </a:p>
          <a:p>
            <a:pPr marL="0" indent="0">
              <a:buClrTx/>
              <a:buNone/>
            </a:pPr>
            <a:r>
              <a:rPr lang="en-US" altLang="zh-CN" sz="1600" dirty="0" err="1" smtClean="0">
                <a:latin typeface="宋体" panose="02010600030101010101" pitchFamily="2" charset="-122"/>
                <a:ea typeface="宋体" panose="02010600030101010101" pitchFamily="2" charset="-122"/>
              </a:rPr>
              <a:t>Datalog</a:t>
            </a:r>
            <a:r>
              <a:rPr lang="zh-CN" altLang="en-US" sz="1600" dirty="0" smtClean="0">
                <a:latin typeface="宋体" panose="02010600030101010101" pitchFamily="2" charset="-122"/>
                <a:ea typeface="宋体" panose="02010600030101010101" pitchFamily="2" charset="-122"/>
              </a:rPr>
              <a:t>推理举例</a:t>
            </a:r>
            <a:endParaRPr lang="en-US" altLang="zh-CN" sz="1600" dirty="0">
              <a:latin typeface="宋体" panose="02010600030101010101" pitchFamily="2" charset="-122"/>
              <a:ea typeface="宋体" panose="02010600030101010101" pitchFamily="2" charset="-122"/>
            </a:endParaRPr>
          </a:p>
          <a:p>
            <a:pPr marL="0" indent="0">
              <a:buClrTx/>
              <a:buNone/>
            </a:pPr>
            <a:r>
              <a:rPr lang="zh-CN" altLang="en-US" sz="1600" kern="1200" dirty="0" smtClean="0">
                <a:latin typeface="宋体" panose="02010600030101010101" pitchFamily="2" charset="-122"/>
                <a:ea typeface="宋体" panose="02010600030101010101" pitchFamily="2" charset="-122"/>
              </a:rPr>
              <a:t>给定一个图，计算所有路径的关系</a:t>
            </a:r>
            <a:endParaRPr lang="en-US" altLang="zh-CN" sz="1600" kern="1200" dirty="0" smtClean="0">
              <a:latin typeface="宋体" panose="02010600030101010101" pitchFamily="2" charset="-122"/>
              <a:ea typeface="宋体" panose="02010600030101010101" pitchFamily="2" charset="-122"/>
            </a:endParaRPr>
          </a:p>
          <a:p>
            <a:pPr marL="0" indent="0">
              <a:buClrTx/>
              <a:buNone/>
            </a:pPr>
            <a:r>
              <a:rPr lang="zh-CN" altLang="en-US" sz="1600" kern="1200" dirty="0" smtClean="0">
                <a:latin typeface="宋体" panose="02010600030101010101" pitchFamily="2" charset="-122"/>
                <a:ea typeface="宋体" panose="02010600030101010101" pitchFamily="2" charset="-122"/>
              </a:rPr>
              <a:t>即节点</a:t>
            </a:r>
            <a:r>
              <a:rPr lang="en-US" altLang="zh-CN" sz="1600" kern="1200" dirty="0" smtClean="0">
                <a:latin typeface="宋体" panose="02010600030101010101" pitchFamily="2" charset="-122"/>
                <a:ea typeface="宋体" panose="02010600030101010101" pitchFamily="2" charset="-122"/>
              </a:rPr>
              <a:t>X</a:t>
            </a:r>
            <a:r>
              <a:rPr lang="zh-CN" altLang="en-US" sz="1600" kern="1200" dirty="0" smtClean="0">
                <a:latin typeface="宋体" panose="02010600030101010101" pitchFamily="2" charset="-122"/>
                <a:ea typeface="宋体" panose="02010600030101010101" pitchFamily="2" charset="-122"/>
              </a:rPr>
              <a:t>、</a:t>
            </a:r>
            <a:r>
              <a:rPr lang="en-US" altLang="zh-CN" sz="1600" kern="1200" dirty="0" smtClean="0">
                <a:latin typeface="宋体" panose="02010600030101010101" pitchFamily="2" charset="-122"/>
                <a:ea typeface="宋体" panose="02010600030101010101" pitchFamily="2" charset="-122"/>
              </a:rPr>
              <a:t>Y</a:t>
            </a:r>
            <a:r>
              <a:rPr lang="zh-CN" altLang="en-US" sz="1600" kern="1200" dirty="0" smtClean="0">
                <a:latin typeface="宋体" panose="02010600030101010101" pitchFamily="2" charset="-122"/>
                <a:ea typeface="宋体" panose="02010600030101010101" pitchFamily="2" charset="-122"/>
              </a:rPr>
              <a:t>是否联通</a:t>
            </a:r>
            <a:endParaRPr lang="en-US" altLang="zh-CN" sz="1600" kern="1200" dirty="0" smtClean="0">
              <a:latin typeface="宋体" panose="02010600030101010101" pitchFamily="2" charset="-122"/>
              <a:ea typeface="宋体" panose="02010600030101010101" pitchFamily="2" charset="-122"/>
            </a:endParaRPr>
          </a:p>
          <a:p>
            <a:pPr marL="0" indent="0">
              <a:buClrTx/>
              <a:buNone/>
            </a:pPr>
            <a:endParaRPr lang="en-US" altLang="zh-CN" sz="1600" kern="1200" dirty="0" smtClean="0">
              <a:latin typeface="宋体" panose="02010600030101010101" pitchFamily="2" charset="-122"/>
              <a:ea typeface="宋体" panose="02010600030101010101" pitchFamily="2" charset="-122"/>
            </a:endParaRPr>
          </a:p>
          <a:p>
            <a:pPr marL="0" indent="0">
              <a:buClrTx/>
              <a:buNone/>
            </a:pPr>
            <a:r>
              <a:rPr lang="zh-CN" altLang="en-US" sz="1600" kern="1200" dirty="0" smtClean="0">
                <a:latin typeface="宋体" panose="02010600030101010101" pitchFamily="2" charset="-122"/>
                <a:ea typeface="宋体" panose="02010600030101010101" pitchFamily="2" charset="-122"/>
              </a:rPr>
              <a:t>基于</a:t>
            </a:r>
            <a:r>
              <a:rPr lang="en-US" altLang="zh-CN" sz="1600" kern="1200" dirty="0" err="1" smtClean="0">
                <a:latin typeface="宋体" panose="02010600030101010101" pitchFamily="2" charset="-122"/>
                <a:ea typeface="宋体" panose="02010600030101010101" pitchFamily="2" charset="-122"/>
              </a:rPr>
              <a:t>Datalog</a:t>
            </a:r>
            <a:r>
              <a:rPr lang="zh-CN" altLang="en-US" sz="1600" kern="1200" dirty="0" smtClean="0">
                <a:latin typeface="宋体" panose="02010600030101010101" pitchFamily="2" charset="-122"/>
                <a:ea typeface="宋体" panose="02010600030101010101" pitchFamily="2" charset="-122"/>
              </a:rPr>
              <a:t>的推理工具有：</a:t>
            </a:r>
            <a:r>
              <a:rPr lang="en-US" altLang="zh-CN" sz="1600" kern="1200" dirty="0" err="1" smtClean="0">
                <a:latin typeface="宋体" panose="02010600030101010101" pitchFamily="2" charset="-122"/>
                <a:ea typeface="宋体" panose="02010600030101010101" pitchFamily="2" charset="-122"/>
              </a:rPr>
              <a:t>RDFFox</a:t>
            </a:r>
            <a:endParaRPr lang="en-US" altLang="zh-CN" sz="1600" kern="1200" dirty="0" smtClean="0">
              <a:latin typeface="宋体" panose="02010600030101010101" pitchFamily="2" charset="-122"/>
              <a:ea typeface="宋体" panose="02010600030101010101" pitchFamily="2" charset="-122"/>
            </a:endParaRPr>
          </a:p>
          <a:p>
            <a:pPr marL="0" indent="0">
              <a:buClrTx/>
              <a:buNone/>
            </a:pPr>
            <a:endParaRPr lang="en-US" altLang="zh-CN" sz="1800" dirty="0">
              <a:latin typeface="+mj-ea"/>
              <a:ea typeface="+mj-ea"/>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t="1976"/>
          <a:stretch/>
        </p:blipFill>
        <p:spPr>
          <a:xfrm>
            <a:off x="3563888" y="2539730"/>
            <a:ext cx="5472608" cy="2497678"/>
          </a:xfrm>
          <a:prstGeom prst="rect">
            <a:avLst/>
          </a:prstGeom>
        </p:spPr>
      </p:pic>
    </p:spTree>
    <p:extLst>
      <p:ext uri="{BB962C8B-B14F-4D97-AF65-F5344CB8AC3E}">
        <p14:creationId xmlns:p14="http://schemas.microsoft.com/office/powerpoint/2010/main" val="785075152"/>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知识推理</a:t>
            </a:r>
            <a:endParaRPr lang="zh-CN" altLang="en-US" dirty="0"/>
          </a:p>
        </p:txBody>
      </p:sp>
      <p:sp>
        <p:nvSpPr>
          <p:cNvPr id="4" name="内容占位符 3"/>
          <p:cNvSpPr>
            <a:spLocks noGrp="1"/>
          </p:cNvSpPr>
          <p:nvPr>
            <p:ph idx="1"/>
          </p:nvPr>
        </p:nvSpPr>
        <p:spPr>
          <a:xfrm>
            <a:off x="251520" y="1124744"/>
            <a:ext cx="8568952" cy="5327650"/>
          </a:xfrm>
        </p:spPr>
        <p:txBody>
          <a:bodyPr/>
          <a:lstStyle/>
          <a:p>
            <a:pPr marL="0" indent="0">
              <a:buNone/>
            </a:pPr>
            <a:r>
              <a:rPr lang="zh-CN" altLang="en-US" sz="2000" dirty="0" smtClean="0"/>
              <a:t>基于演绎的知识图谱推理</a:t>
            </a:r>
            <a:endParaRPr lang="en-US" altLang="zh-CN" sz="2000" dirty="0" smtClean="0"/>
          </a:p>
          <a:p>
            <a:pPr marL="0" indent="0">
              <a:buNone/>
            </a:pPr>
            <a:endParaRPr lang="en-US" altLang="zh-CN" sz="1600" dirty="0">
              <a:latin typeface="宋体" panose="02010600030101010101" pitchFamily="2" charset="-122"/>
              <a:ea typeface="宋体" panose="02010600030101010101" pitchFamily="2" charset="-122"/>
            </a:endParaRPr>
          </a:p>
          <a:p>
            <a:pPr>
              <a:buClrTx/>
            </a:pPr>
            <a:r>
              <a:rPr lang="zh-CN" altLang="en-US" sz="1800" dirty="0" smtClean="0">
                <a:latin typeface="+mj-ea"/>
                <a:ea typeface="+mj-ea"/>
              </a:rPr>
              <a:t>基于查询重写的方法</a:t>
            </a:r>
            <a:endParaRPr lang="en-US" altLang="zh-CN" sz="1800" dirty="0" smtClean="0">
              <a:latin typeface="+mj-ea"/>
              <a:ea typeface="+mj-ea"/>
            </a:endParaRPr>
          </a:p>
          <a:p>
            <a:pPr marL="0" indent="0">
              <a:buClrTx/>
              <a:buNone/>
            </a:pPr>
            <a:r>
              <a:rPr lang="zh-CN" altLang="en-US" sz="1600" kern="1200" dirty="0" smtClean="0">
                <a:latin typeface="宋体" panose="02010600030101010101" pitchFamily="2" charset="-122"/>
                <a:ea typeface="宋体" panose="02010600030101010101" pitchFamily="2" charset="-122"/>
              </a:rPr>
              <a:t>   查询</a:t>
            </a:r>
            <a:r>
              <a:rPr lang="zh-CN" altLang="en-US" sz="1600" kern="1200" dirty="0">
                <a:latin typeface="宋体" panose="02010600030101010101" pitchFamily="2" charset="-122"/>
                <a:ea typeface="宋体" panose="02010600030101010101" pitchFamily="2" charset="-122"/>
              </a:rPr>
              <a:t>重写可以高效地结合不同数据格式的数据源；同时重写方法关联起了不同的</a:t>
            </a:r>
            <a:r>
              <a:rPr lang="zh-CN" altLang="en-US" sz="1600" kern="1200" dirty="0" smtClean="0">
                <a:latin typeface="宋体" panose="02010600030101010101" pitchFamily="2" charset="-122"/>
                <a:ea typeface="宋体" panose="02010600030101010101" pitchFamily="2" charset="-122"/>
              </a:rPr>
              <a:t>查询语言</a:t>
            </a:r>
            <a:endParaRPr lang="en-US" altLang="zh-CN" sz="1600" kern="1200" dirty="0" smtClean="0">
              <a:latin typeface="宋体" panose="02010600030101010101" pitchFamily="2" charset="-122"/>
              <a:ea typeface="宋体" panose="02010600030101010101" pitchFamily="2" charset="-122"/>
            </a:endParaRPr>
          </a:p>
          <a:p>
            <a:pPr marL="0" indent="0">
              <a:buClrTx/>
              <a:buNone/>
            </a:pPr>
            <a:endParaRPr lang="zh-CN" altLang="en-US" sz="1600" kern="1200" dirty="0">
              <a:latin typeface="宋体" panose="02010600030101010101" pitchFamily="2" charset="-122"/>
              <a:ea typeface="宋体" panose="02010600030101010101" pitchFamily="2" charset="-122"/>
            </a:endParaRPr>
          </a:p>
          <a:p>
            <a:pPr marL="0" indent="0">
              <a:buClrTx/>
              <a:buNone/>
            </a:pPr>
            <a:endParaRPr lang="en-US" altLang="zh-CN" sz="1800" dirty="0">
              <a:latin typeface="+mj-ea"/>
              <a:ea typeface="+mj-ea"/>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t="3082"/>
          <a:stretch/>
        </p:blipFill>
        <p:spPr>
          <a:xfrm>
            <a:off x="1835696" y="2768496"/>
            <a:ext cx="6840760" cy="3671565"/>
          </a:xfrm>
          <a:prstGeom prst="rect">
            <a:avLst/>
          </a:prstGeom>
        </p:spPr>
      </p:pic>
      <p:pic>
        <p:nvPicPr>
          <p:cNvPr id="5" name="图片 4"/>
          <p:cNvPicPr>
            <a:picLocks noChangeAspect="1"/>
          </p:cNvPicPr>
          <p:nvPr/>
        </p:nvPicPr>
        <p:blipFill>
          <a:blip r:embed="rId4"/>
          <a:stretch>
            <a:fillRect/>
          </a:stretch>
        </p:blipFill>
        <p:spPr>
          <a:xfrm>
            <a:off x="576883" y="3140968"/>
            <a:ext cx="933450" cy="2724150"/>
          </a:xfrm>
          <a:prstGeom prst="rect">
            <a:avLst/>
          </a:prstGeom>
        </p:spPr>
      </p:pic>
    </p:spTree>
    <p:extLst>
      <p:ext uri="{BB962C8B-B14F-4D97-AF65-F5344CB8AC3E}">
        <p14:creationId xmlns:p14="http://schemas.microsoft.com/office/powerpoint/2010/main" val="3126079965"/>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知识推理</a:t>
            </a:r>
            <a:endParaRPr lang="zh-CN" altLang="en-US" dirty="0"/>
          </a:p>
        </p:txBody>
      </p:sp>
      <p:sp>
        <p:nvSpPr>
          <p:cNvPr id="4" name="内容占位符 3"/>
          <p:cNvSpPr>
            <a:spLocks noGrp="1"/>
          </p:cNvSpPr>
          <p:nvPr>
            <p:ph idx="1"/>
          </p:nvPr>
        </p:nvSpPr>
        <p:spPr>
          <a:xfrm>
            <a:off x="251520" y="1124744"/>
            <a:ext cx="8568952" cy="5327650"/>
          </a:xfrm>
        </p:spPr>
        <p:txBody>
          <a:bodyPr/>
          <a:lstStyle/>
          <a:p>
            <a:pPr marL="0" indent="0">
              <a:buNone/>
            </a:pPr>
            <a:r>
              <a:rPr lang="zh-CN" altLang="en-US" sz="2000" dirty="0" smtClean="0"/>
              <a:t>基于演绎的知识图谱推理</a:t>
            </a:r>
            <a:endParaRPr lang="en-US" altLang="zh-CN" sz="2000" dirty="0" smtClean="0"/>
          </a:p>
          <a:p>
            <a:pPr marL="0" indent="0">
              <a:buNone/>
            </a:pPr>
            <a:endParaRPr lang="en-US" altLang="zh-CN" sz="1400" dirty="0">
              <a:latin typeface="宋体" panose="02010600030101010101" pitchFamily="2" charset="-122"/>
              <a:ea typeface="宋体" panose="02010600030101010101" pitchFamily="2" charset="-122"/>
            </a:endParaRPr>
          </a:p>
          <a:p>
            <a:pPr>
              <a:buClrTx/>
            </a:pPr>
            <a:r>
              <a:rPr lang="zh-CN" altLang="en-US" sz="1800" dirty="0" smtClean="0">
                <a:latin typeface="+mj-ea"/>
                <a:ea typeface="+mj-ea"/>
              </a:rPr>
              <a:t>基于产生式规则的方法</a:t>
            </a:r>
            <a:endParaRPr lang="en-US" altLang="zh-CN" sz="1800" dirty="0" smtClean="0">
              <a:latin typeface="+mj-ea"/>
              <a:ea typeface="+mj-ea"/>
            </a:endParaRPr>
          </a:p>
          <a:p>
            <a:pPr marL="0" indent="0">
              <a:buClrTx/>
              <a:buNone/>
            </a:pPr>
            <a:r>
              <a:rPr lang="zh-CN" altLang="en-US" sz="1600" kern="1200" dirty="0" smtClean="0">
                <a:latin typeface="宋体" panose="02010600030101010101" pitchFamily="2" charset="-122"/>
                <a:ea typeface="宋体" panose="02010600030101010101" pitchFamily="2" charset="-122"/>
              </a:rPr>
              <a:t>   产生式系统是一种前向推理系统，可以按照一定机制执行规则从而达到某些目标</a:t>
            </a:r>
            <a:endParaRPr lang="en-US" altLang="zh-CN" sz="1600" kern="1200" dirty="0" smtClean="0">
              <a:latin typeface="宋体" panose="02010600030101010101" pitchFamily="2" charset="-122"/>
              <a:ea typeface="宋体" panose="02010600030101010101" pitchFamily="2" charset="-122"/>
            </a:endParaRPr>
          </a:p>
          <a:p>
            <a:pPr marL="0" indent="0">
              <a:buClrTx/>
              <a:buNone/>
            </a:pPr>
            <a:endParaRPr lang="en-US" altLang="zh-CN" sz="1800" dirty="0">
              <a:latin typeface="+mj-ea"/>
              <a:ea typeface="+mj-ea"/>
            </a:endParaRPr>
          </a:p>
        </p:txBody>
      </p:sp>
      <p:pic>
        <p:nvPicPr>
          <p:cNvPr id="3" name="图片 2"/>
          <p:cNvPicPr>
            <a:picLocks noChangeAspect="1"/>
          </p:cNvPicPr>
          <p:nvPr/>
        </p:nvPicPr>
        <p:blipFill>
          <a:blip r:embed="rId3"/>
          <a:stretch>
            <a:fillRect/>
          </a:stretch>
        </p:blipFill>
        <p:spPr>
          <a:xfrm>
            <a:off x="131686" y="2780928"/>
            <a:ext cx="5411358" cy="3671466"/>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766" y="3140968"/>
            <a:ext cx="3619729" cy="3052312"/>
          </a:xfrm>
          <a:prstGeom prst="rect">
            <a:avLst/>
          </a:prstGeom>
        </p:spPr>
      </p:pic>
    </p:spTree>
    <p:extLst>
      <p:ext uri="{BB962C8B-B14F-4D97-AF65-F5344CB8AC3E}">
        <p14:creationId xmlns:p14="http://schemas.microsoft.com/office/powerpoint/2010/main" val="2888216114"/>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知识推理</a:t>
            </a:r>
            <a:endParaRPr lang="zh-CN" altLang="en-US" dirty="0"/>
          </a:p>
        </p:txBody>
      </p:sp>
      <p:sp>
        <p:nvSpPr>
          <p:cNvPr id="4" name="内容占位符 3"/>
          <p:cNvSpPr>
            <a:spLocks noGrp="1"/>
          </p:cNvSpPr>
          <p:nvPr>
            <p:ph idx="1"/>
          </p:nvPr>
        </p:nvSpPr>
        <p:spPr>
          <a:xfrm>
            <a:off x="251520" y="1124744"/>
            <a:ext cx="8568952" cy="5327650"/>
          </a:xfrm>
        </p:spPr>
        <p:txBody>
          <a:bodyPr/>
          <a:lstStyle/>
          <a:p>
            <a:pPr marL="0" indent="0">
              <a:buNone/>
            </a:pPr>
            <a:r>
              <a:rPr lang="zh-CN" altLang="en-US" sz="2000" dirty="0" smtClean="0"/>
              <a:t>基于演绎的知识图谱推理</a:t>
            </a:r>
            <a:endParaRPr lang="en-US" altLang="zh-CN" sz="2000" dirty="0" smtClean="0"/>
          </a:p>
          <a:p>
            <a:pPr marL="0" indent="0">
              <a:buNone/>
            </a:pPr>
            <a:endParaRPr lang="en-US" altLang="zh-CN" sz="1400" dirty="0">
              <a:latin typeface="宋体" panose="02010600030101010101" pitchFamily="2" charset="-122"/>
              <a:ea typeface="宋体" panose="02010600030101010101" pitchFamily="2" charset="-122"/>
            </a:endParaRPr>
          </a:p>
          <a:p>
            <a:pPr>
              <a:buClrTx/>
            </a:pPr>
            <a:r>
              <a:rPr lang="zh-CN" altLang="en-US" sz="1800" dirty="0" smtClean="0">
                <a:latin typeface="+mj-ea"/>
                <a:ea typeface="+mj-ea"/>
              </a:rPr>
              <a:t>基于产生式规则的方法</a:t>
            </a:r>
            <a:endParaRPr lang="en-US" altLang="zh-CN" sz="1800" dirty="0" smtClean="0">
              <a:latin typeface="+mj-ea"/>
              <a:ea typeface="+mj-ea"/>
            </a:endParaRPr>
          </a:p>
          <a:p>
            <a:pPr marL="0" indent="0">
              <a:buClrTx/>
              <a:buNone/>
            </a:pPr>
            <a:endParaRPr lang="en-US" altLang="zh-CN" sz="1400" dirty="0" smtClean="0">
              <a:latin typeface="+mj-ea"/>
              <a:ea typeface="+mj-ea"/>
            </a:endParaRPr>
          </a:p>
          <a:p>
            <a:pPr marL="0" indent="0">
              <a:buClrTx/>
              <a:buNone/>
            </a:pPr>
            <a:r>
              <a:rPr lang="zh-CN" altLang="en-US" sz="1600" kern="1200" dirty="0" smtClean="0">
                <a:latin typeface="宋体" panose="02010600030101010101" pitchFamily="2" charset="-122"/>
                <a:ea typeface="宋体" panose="02010600030101010101" pitchFamily="2" charset="-122"/>
              </a:rPr>
              <a:t>   </a:t>
            </a:r>
            <a:r>
              <a:rPr lang="zh-CN" altLang="en-US" sz="1600" kern="1200" dirty="0" smtClean="0">
                <a:latin typeface="+mj-ea"/>
                <a:ea typeface="+mj-ea"/>
              </a:rPr>
              <a:t>模式匹配</a:t>
            </a:r>
            <a:r>
              <a:rPr lang="en-US" altLang="zh-CN" sz="1600" kern="1200" dirty="0" smtClean="0">
                <a:latin typeface="+mj-ea"/>
                <a:ea typeface="+mj-ea"/>
              </a:rPr>
              <a:t>Rete</a:t>
            </a:r>
            <a:r>
              <a:rPr lang="zh-CN" altLang="en-US" sz="1600" kern="1200" dirty="0" smtClean="0">
                <a:latin typeface="+mj-ea"/>
                <a:ea typeface="+mj-ea"/>
              </a:rPr>
              <a:t>方法</a:t>
            </a:r>
            <a:endParaRPr lang="en-US" altLang="zh-CN" sz="1800" dirty="0">
              <a:latin typeface="+mj-ea"/>
              <a:ea typeface="+mj-ea"/>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5896" y="2256474"/>
            <a:ext cx="4098904" cy="4581128"/>
          </a:xfrm>
          <a:prstGeom prst="rect">
            <a:avLst/>
          </a:prstGeom>
        </p:spPr>
      </p:pic>
      <p:pic>
        <p:nvPicPr>
          <p:cNvPr id="8" name="图片 7"/>
          <p:cNvPicPr>
            <a:picLocks noChangeAspect="1"/>
          </p:cNvPicPr>
          <p:nvPr/>
        </p:nvPicPr>
        <p:blipFill>
          <a:blip r:embed="rId4"/>
          <a:stretch>
            <a:fillRect/>
          </a:stretch>
        </p:blipFill>
        <p:spPr>
          <a:xfrm>
            <a:off x="611560" y="2861469"/>
            <a:ext cx="2028825" cy="3590925"/>
          </a:xfrm>
          <a:prstGeom prst="rect">
            <a:avLst/>
          </a:prstGeom>
        </p:spPr>
      </p:pic>
    </p:spTree>
    <p:extLst>
      <p:ext uri="{BB962C8B-B14F-4D97-AF65-F5344CB8AC3E}">
        <p14:creationId xmlns:p14="http://schemas.microsoft.com/office/powerpoint/2010/main" val="325092271"/>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语义搜索</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pic>
        <p:nvPicPr>
          <p:cNvPr id="7" name="图片 6"/>
          <p:cNvPicPr>
            <a:picLocks noChangeAspect="1"/>
          </p:cNvPicPr>
          <p:nvPr/>
        </p:nvPicPr>
        <p:blipFill>
          <a:blip r:embed="rId3"/>
          <a:stretch>
            <a:fillRect/>
          </a:stretch>
        </p:blipFill>
        <p:spPr>
          <a:xfrm>
            <a:off x="755576" y="1066800"/>
            <a:ext cx="6800850" cy="5791200"/>
          </a:xfrm>
          <a:prstGeom prst="rect">
            <a:avLst/>
          </a:prstGeom>
        </p:spPr>
      </p:pic>
    </p:spTree>
    <p:extLst>
      <p:ext uri="{BB962C8B-B14F-4D97-AF65-F5344CB8AC3E}">
        <p14:creationId xmlns:p14="http://schemas.microsoft.com/office/powerpoint/2010/main" val="3389701075"/>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语义搜索</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Font typeface="Wingdings" pitchFamily="2" charset="2"/>
              <a:buNone/>
            </a:pPr>
            <a:r>
              <a:rPr lang="zh-CN" altLang="en-US" sz="2000" kern="0" dirty="0" smtClean="0">
                <a:latin typeface="+mj-ea"/>
                <a:ea typeface="+mj-ea"/>
              </a:rPr>
              <a:t>语义数据搜索</a:t>
            </a:r>
            <a:endParaRPr lang="en-US" altLang="zh-CN" sz="2000" kern="0" dirty="0" smtClean="0">
              <a:latin typeface="+mj-ea"/>
              <a:ea typeface="+mj-ea"/>
            </a:endParaRPr>
          </a:p>
          <a:p>
            <a:pPr marL="0" indent="0">
              <a:buClrTx/>
              <a:buFont typeface="Wingdings" pitchFamily="2" charset="2"/>
              <a:buNone/>
            </a:pPr>
            <a:endParaRPr lang="en-US" altLang="zh-CN" sz="1800" kern="0" dirty="0">
              <a:latin typeface="+mj-ea"/>
              <a:ea typeface="+mj-ea"/>
            </a:endParaRPr>
          </a:p>
          <a:p>
            <a:pPr marL="0" indent="0">
              <a:buClrTx/>
              <a:buFont typeface="Wingdings" pitchFamily="2" charset="2"/>
              <a:buNone/>
            </a:pPr>
            <a:r>
              <a:rPr lang="zh-CN" altLang="en-US" sz="1600" kern="0" dirty="0" smtClean="0">
                <a:latin typeface="宋体" panose="02010600030101010101" pitchFamily="2" charset="-122"/>
                <a:ea typeface="宋体" panose="02010600030101010101" pitchFamily="2" charset="-122"/>
              </a:rPr>
              <a:t>有效地对整个数据</a:t>
            </a:r>
            <a:r>
              <a:rPr lang="en-US" altLang="zh-CN" sz="1600" kern="0" dirty="0" smtClean="0">
                <a:latin typeface="宋体" panose="02010600030101010101" pitchFamily="2" charset="-122"/>
                <a:ea typeface="宋体" panose="02010600030101010101" pitchFamily="2" charset="-122"/>
              </a:rPr>
              <a:t>Web</a:t>
            </a:r>
            <a:r>
              <a:rPr lang="zh-CN" altLang="en-US" sz="1600" kern="0" dirty="0" smtClean="0">
                <a:latin typeface="宋体" panose="02010600030101010101" pitchFamily="2" charset="-122"/>
                <a:ea typeface="宋体" panose="02010600030101010101" pitchFamily="2" charset="-122"/>
              </a:rPr>
              <a:t>进行精准的语义搜索面临如下挑战：</a:t>
            </a:r>
            <a:endParaRPr lang="en-US" altLang="zh-CN" sz="1600" kern="0" dirty="0" smtClean="0">
              <a:latin typeface="宋体" panose="02010600030101010101" pitchFamily="2" charset="-122"/>
              <a:ea typeface="宋体" panose="02010600030101010101" pitchFamily="2" charset="-122"/>
            </a:endParaRPr>
          </a:p>
          <a:p>
            <a:pPr marL="0" indent="0">
              <a:buClrTx/>
              <a:buFont typeface="Wingdings" pitchFamily="2" charset="2"/>
              <a:buNone/>
            </a:pPr>
            <a:endParaRPr lang="en-US" altLang="zh-CN" sz="1600" kern="0" dirty="0" smtClean="0">
              <a:latin typeface="宋体" panose="02010600030101010101" pitchFamily="2" charset="-122"/>
              <a:ea typeface="宋体" panose="02010600030101010101" pitchFamily="2" charset="-122"/>
            </a:endParaRPr>
          </a:p>
          <a:p>
            <a:pPr>
              <a:buClrTx/>
              <a:buFont typeface="Arial" panose="020B0604020202020204" pitchFamily="34" charset="0"/>
              <a:buChar char="•"/>
            </a:pPr>
            <a:r>
              <a:rPr lang="zh-CN" altLang="en-US" sz="1600" kern="0" dirty="0">
                <a:latin typeface="+mj-ea"/>
                <a:ea typeface="+mj-ea"/>
              </a:rPr>
              <a:t>可</a:t>
            </a:r>
            <a:r>
              <a:rPr lang="zh-CN" altLang="en-US" sz="1600" kern="0" dirty="0" smtClean="0">
                <a:latin typeface="+mj-ea"/>
                <a:ea typeface="+mj-ea"/>
              </a:rPr>
              <a:t>扩展性</a:t>
            </a:r>
            <a:endParaRPr lang="en-US" altLang="zh-CN" sz="1600" kern="0" dirty="0" smtClean="0">
              <a:latin typeface="+mj-ea"/>
              <a:ea typeface="+mj-ea"/>
            </a:endParaRPr>
          </a:p>
          <a:p>
            <a:pPr marL="0" indent="0">
              <a:buClrTx/>
              <a:buNone/>
            </a:pPr>
            <a:r>
              <a:rPr lang="zh-CN" altLang="en-US" sz="1600" kern="0" dirty="0" smtClean="0">
                <a:latin typeface="宋体" panose="02010600030101010101" pitchFamily="2" charset="-122"/>
                <a:ea typeface="宋体" panose="02010600030101010101" pitchFamily="2" charset="-122"/>
              </a:rPr>
              <a:t>   要求基础架构能在大规模和不断增长的内链接数据上扩展和应用</a:t>
            </a:r>
            <a:endParaRPr lang="en-US" altLang="zh-CN" sz="1600" kern="0" dirty="0" smtClean="0">
              <a:latin typeface="宋体" panose="02010600030101010101" pitchFamily="2" charset="-122"/>
              <a:ea typeface="宋体" panose="02010600030101010101" pitchFamily="2" charset="-122"/>
            </a:endParaRPr>
          </a:p>
          <a:p>
            <a:pPr marL="0" indent="0">
              <a:buClrTx/>
              <a:buNone/>
            </a:pPr>
            <a:endParaRPr lang="en-US" altLang="zh-CN" sz="1600" kern="0" dirty="0" smtClean="0">
              <a:latin typeface="+mj-ea"/>
              <a:ea typeface="+mj-ea"/>
            </a:endParaRPr>
          </a:p>
          <a:p>
            <a:pPr>
              <a:buClrTx/>
              <a:buFont typeface="Arial" panose="020B0604020202020204" pitchFamily="34" charset="0"/>
              <a:buChar char="•"/>
            </a:pPr>
            <a:r>
              <a:rPr lang="zh-CN" altLang="en-US" sz="1600" kern="0" dirty="0" smtClean="0">
                <a:latin typeface="+mj-ea"/>
                <a:ea typeface="+mj-ea"/>
              </a:rPr>
              <a:t>异构性</a:t>
            </a:r>
            <a:endParaRPr lang="en-US" altLang="zh-CN" sz="1600" kern="0" dirty="0" smtClean="0">
              <a:latin typeface="+mj-ea"/>
              <a:ea typeface="+mj-ea"/>
            </a:endParaRPr>
          </a:p>
          <a:p>
            <a:pPr marL="0" indent="0">
              <a:buClrTx/>
              <a:buNone/>
            </a:pPr>
            <a:r>
              <a:rPr lang="en-US" altLang="zh-CN" sz="1600" kern="0" dirty="0" smtClean="0">
                <a:latin typeface="+mj-ea"/>
                <a:ea typeface="+mj-ea"/>
              </a:rPr>
              <a:t>      </a:t>
            </a:r>
            <a:r>
              <a:rPr lang="zh-CN" altLang="en-US" sz="1600" kern="0" dirty="0" smtClean="0">
                <a:latin typeface="宋体" panose="02010600030101010101" pitchFamily="2" charset="-122"/>
                <a:ea typeface="宋体" panose="02010600030101010101" pitchFamily="2" charset="-122"/>
              </a:rPr>
              <a:t>主要包括：如何进一步整合数据源、如何从不同数据源中找到与查询相关的数据、如何合并来自不同数据源的查询结果</a:t>
            </a:r>
            <a:endParaRPr lang="en-US" altLang="zh-CN" sz="1600" kern="0" dirty="0" smtClean="0">
              <a:latin typeface="宋体" panose="02010600030101010101" pitchFamily="2" charset="-122"/>
              <a:ea typeface="宋体" panose="02010600030101010101" pitchFamily="2" charset="-122"/>
            </a:endParaRPr>
          </a:p>
          <a:p>
            <a:pPr marL="0" indent="0">
              <a:buClrTx/>
              <a:buNone/>
            </a:pPr>
            <a:endParaRPr lang="en-US" altLang="zh-CN" sz="1600" kern="0" dirty="0" smtClean="0">
              <a:latin typeface="宋体" panose="02010600030101010101" pitchFamily="2" charset="-122"/>
              <a:ea typeface="宋体" panose="02010600030101010101" pitchFamily="2" charset="-122"/>
            </a:endParaRPr>
          </a:p>
          <a:p>
            <a:pPr>
              <a:buClrTx/>
              <a:buFont typeface="Arial" panose="020B0604020202020204" pitchFamily="34" charset="0"/>
              <a:buChar char="•"/>
            </a:pPr>
            <a:r>
              <a:rPr lang="zh-CN" altLang="en-US" sz="1600" kern="0" dirty="0" smtClean="0">
                <a:latin typeface="+mj-ea"/>
                <a:ea typeface="+mj-ea"/>
              </a:rPr>
              <a:t>不确定性</a:t>
            </a:r>
            <a:endParaRPr lang="en-US" altLang="zh-CN" sz="1600" kern="0" dirty="0" smtClean="0">
              <a:latin typeface="+mj-ea"/>
              <a:ea typeface="+mj-ea"/>
            </a:endParaRPr>
          </a:p>
          <a:p>
            <a:pPr marL="0" indent="0">
              <a:buClrTx/>
              <a:buFont typeface="Wingdings" pitchFamily="2" charset="2"/>
              <a:buNone/>
            </a:pPr>
            <a:r>
              <a:rPr lang="zh-CN" altLang="en-US" sz="1600" kern="0" dirty="0" smtClean="0">
                <a:latin typeface="宋体" panose="02010600030101010101" pitchFamily="2" charset="-122"/>
                <a:ea typeface="宋体" panose="02010600030101010101" pitchFamily="2" charset="-122"/>
              </a:rPr>
              <a:t>    用户事先不能准确了解自己的需求，所以需求的描述往往不完整。这要求语义搜索系统支持以不精确的方式匹配需求和数据，并对结果进行排序</a:t>
            </a:r>
            <a:endParaRPr lang="en-US" altLang="zh-CN" sz="1600" kern="0" dirty="0" smtClean="0">
              <a:latin typeface="宋体" panose="02010600030101010101" pitchFamily="2" charset="-122"/>
              <a:ea typeface="宋体" panose="02010600030101010101" pitchFamily="2" charset="-122"/>
            </a:endParaRPr>
          </a:p>
          <a:p>
            <a:pPr marL="0" indent="0">
              <a:buClrTx/>
              <a:buNone/>
            </a:pPr>
            <a:endParaRPr lang="en-US" altLang="zh-CN" sz="1600" kern="0" dirty="0">
              <a:latin typeface="宋体" panose="02010600030101010101" pitchFamily="2" charset="-122"/>
              <a:ea typeface="宋体" panose="02010600030101010101" pitchFamily="2" charset="-122"/>
            </a:endParaRPr>
          </a:p>
          <a:p>
            <a:pPr marL="0" indent="0">
              <a:buClrTx/>
              <a:buNone/>
            </a:pPr>
            <a:endParaRPr lang="en-US" altLang="zh-CN" sz="1600" kern="0" dirty="0" smtClean="0">
              <a:latin typeface="+mj-ea"/>
              <a:ea typeface="+mj-ea"/>
            </a:endParaRPr>
          </a:p>
        </p:txBody>
      </p:sp>
    </p:spTree>
    <p:extLst>
      <p:ext uri="{BB962C8B-B14F-4D97-AF65-F5344CB8AC3E}">
        <p14:creationId xmlns:p14="http://schemas.microsoft.com/office/powerpoint/2010/main" val="309966383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概述</a:t>
            </a:r>
          </a:p>
        </p:txBody>
      </p:sp>
      <p:sp>
        <p:nvSpPr>
          <p:cNvPr id="4" name="内容占位符 3"/>
          <p:cNvSpPr>
            <a:spLocks noGrp="1"/>
          </p:cNvSpPr>
          <p:nvPr>
            <p:ph idx="1"/>
          </p:nvPr>
        </p:nvSpPr>
        <p:spPr/>
        <p:txBody>
          <a:bodyPr/>
          <a:lstStyle/>
          <a:p>
            <a:pPr marL="0" indent="0">
              <a:buClrTx/>
              <a:buNone/>
            </a:pPr>
            <a:r>
              <a:rPr lang="zh-CN" altLang="en-US" sz="2000" dirty="0" smtClean="0">
                <a:latin typeface="+mj-ea"/>
                <a:ea typeface="+mj-ea"/>
              </a:rPr>
              <a:t>知识图谱的技术流程</a:t>
            </a:r>
            <a:endParaRPr lang="en-US" altLang="zh-CN" sz="2000" dirty="0">
              <a:latin typeface="+mj-ea"/>
              <a:ea typeface="+mj-ea"/>
            </a:endParaRPr>
          </a:p>
          <a:p>
            <a:pPr marL="0" indent="0">
              <a:buClrTx/>
              <a:buNone/>
            </a:pPr>
            <a:endParaRPr lang="en-US" altLang="zh-CN" sz="1600" kern="1200" dirty="0">
              <a:latin typeface="宋体" panose="02010600030101010101" pitchFamily="2" charset="-122"/>
              <a:ea typeface="宋体" panose="02010600030101010101" pitchFamily="2" charset="-122"/>
            </a:endParaRPr>
          </a:p>
          <a:p>
            <a:pPr marL="0" indent="0">
              <a:buClrTx/>
              <a:buNone/>
            </a:pPr>
            <a:endParaRPr lang="en-US" altLang="zh-CN" sz="1600" dirty="0" smtClean="0">
              <a:latin typeface="+mn-ea"/>
              <a:ea typeface="+mn-ea"/>
            </a:endParaRPr>
          </a:p>
          <a:p>
            <a:pPr marL="0" indent="0">
              <a:buClrTx/>
              <a:buNone/>
            </a:pPr>
            <a:endParaRPr lang="en-US" altLang="zh-CN" sz="1600" dirty="0" smtClean="0">
              <a:latin typeface="+mn-ea"/>
              <a:ea typeface="+mn-ea"/>
            </a:endParaRPr>
          </a:p>
          <a:p>
            <a:pPr marL="0" indent="0">
              <a:buClrTx/>
              <a:buNone/>
            </a:pPr>
            <a:r>
              <a:rPr lang="en-US" altLang="zh-CN" sz="1600" dirty="0" smtClean="0">
                <a:latin typeface="宋体" panose="02010600030101010101" pitchFamily="2" charset="-122"/>
                <a:ea typeface="宋体" panose="02010600030101010101" pitchFamily="2" charset="-122"/>
              </a:rPr>
              <a:t>    </a:t>
            </a:r>
            <a:endParaRPr lang="zh-CN" altLang="en-US" sz="1600"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401638" y="1916832"/>
            <a:ext cx="8115300" cy="4019550"/>
          </a:xfrm>
          <a:prstGeom prst="rect">
            <a:avLst/>
          </a:prstGeom>
        </p:spPr>
      </p:pic>
    </p:spTree>
    <p:extLst>
      <p:ext uri="{BB962C8B-B14F-4D97-AF65-F5344CB8AC3E}">
        <p14:creationId xmlns:p14="http://schemas.microsoft.com/office/powerpoint/2010/main" val="2928921099"/>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语义搜索</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Font typeface="Wingdings" pitchFamily="2" charset="2"/>
              <a:buNone/>
            </a:pPr>
            <a:r>
              <a:rPr lang="zh-CN" altLang="en-US" sz="2000" kern="0" dirty="0" smtClean="0">
                <a:latin typeface="+mj-ea"/>
                <a:ea typeface="+mj-ea"/>
              </a:rPr>
              <a:t>语义数据搜索</a:t>
            </a:r>
            <a:endParaRPr lang="en-US" altLang="zh-CN" sz="2000" kern="0" dirty="0" smtClean="0">
              <a:latin typeface="+mj-ea"/>
              <a:ea typeface="+mj-ea"/>
            </a:endParaRPr>
          </a:p>
          <a:p>
            <a:pPr marL="0" indent="0">
              <a:buClrTx/>
              <a:buFont typeface="Wingdings" pitchFamily="2" charset="2"/>
              <a:buNone/>
            </a:pPr>
            <a:endParaRPr lang="en-US" altLang="zh-CN" sz="2000" kern="0" dirty="0">
              <a:latin typeface="+mj-ea"/>
              <a:ea typeface="+mj-ea"/>
            </a:endParaRPr>
          </a:p>
          <a:p>
            <a:pPr marL="0" indent="0">
              <a:buClrTx/>
              <a:buNone/>
            </a:pPr>
            <a:endParaRPr lang="en-US" altLang="zh-CN" sz="1600" kern="0" dirty="0">
              <a:latin typeface="宋体" panose="02010600030101010101" pitchFamily="2" charset="-122"/>
              <a:ea typeface="宋体" panose="02010600030101010101" pitchFamily="2" charset="-122"/>
            </a:endParaRPr>
          </a:p>
          <a:p>
            <a:pPr marL="0" indent="0">
              <a:buClrTx/>
              <a:buNone/>
            </a:pPr>
            <a:endParaRPr lang="en-US" altLang="zh-CN" sz="1600" kern="0" dirty="0" smtClean="0">
              <a:latin typeface="+mj-ea"/>
              <a:ea typeface="+mj-ea"/>
            </a:endParaRPr>
          </a:p>
        </p:txBody>
      </p:sp>
      <p:pic>
        <p:nvPicPr>
          <p:cNvPr id="3" name="图片 2"/>
          <p:cNvPicPr>
            <a:picLocks noChangeAspect="1"/>
          </p:cNvPicPr>
          <p:nvPr/>
        </p:nvPicPr>
        <p:blipFill>
          <a:blip r:embed="rId3"/>
          <a:stretch>
            <a:fillRect/>
          </a:stretch>
        </p:blipFill>
        <p:spPr>
          <a:xfrm>
            <a:off x="683568" y="1988840"/>
            <a:ext cx="7305675" cy="3343275"/>
          </a:xfrm>
          <a:prstGeom prst="rect">
            <a:avLst/>
          </a:prstGeom>
        </p:spPr>
      </p:pic>
    </p:spTree>
    <p:extLst>
      <p:ext uri="{BB962C8B-B14F-4D97-AF65-F5344CB8AC3E}">
        <p14:creationId xmlns:p14="http://schemas.microsoft.com/office/powerpoint/2010/main" val="1614700141"/>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语义搜索</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Font typeface="Wingdings" pitchFamily="2" charset="2"/>
              <a:buNone/>
            </a:pPr>
            <a:r>
              <a:rPr lang="zh-CN" altLang="en-US" sz="2000" kern="0" dirty="0" smtClean="0">
                <a:latin typeface="+mj-ea"/>
                <a:ea typeface="+mj-ea"/>
              </a:rPr>
              <a:t>语义搜索的交互范式</a:t>
            </a:r>
            <a:endParaRPr lang="en-US" altLang="zh-CN" sz="2000" kern="0" dirty="0">
              <a:latin typeface="+mj-ea"/>
              <a:ea typeface="+mj-ea"/>
            </a:endParaRPr>
          </a:p>
          <a:p>
            <a:pPr marL="0" indent="0">
              <a:buClrTx/>
              <a:buNone/>
            </a:pPr>
            <a:endParaRPr lang="en-US" altLang="zh-CN" sz="1600" kern="0" dirty="0">
              <a:latin typeface="宋体" panose="02010600030101010101" pitchFamily="2" charset="-122"/>
              <a:ea typeface="宋体" panose="02010600030101010101" pitchFamily="2" charset="-122"/>
            </a:endParaRPr>
          </a:p>
          <a:p>
            <a:pPr marL="0" indent="0">
              <a:buClrTx/>
              <a:buNone/>
            </a:pPr>
            <a:endParaRPr lang="en-US" altLang="zh-CN" sz="1600" kern="0" dirty="0" smtClean="0">
              <a:latin typeface="+mj-ea"/>
              <a:ea typeface="+mj-ea"/>
            </a:endParaRPr>
          </a:p>
        </p:txBody>
      </p:sp>
      <p:pic>
        <p:nvPicPr>
          <p:cNvPr id="9" name="图片 8"/>
          <p:cNvPicPr>
            <a:picLocks noChangeAspect="1"/>
          </p:cNvPicPr>
          <p:nvPr/>
        </p:nvPicPr>
        <p:blipFill>
          <a:blip r:embed="rId3"/>
          <a:stretch>
            <a:fillRect/>
          </a:stretch>
        </p:blipFill>
        <p:spPr>
          <a:xfrm>
            <a:off x="393637" y="1898650"/>
            <a:ext cx="8524875" cy="3781425"/>
          </a:xfrm>
          <a:prstGeom prst="rect">
            <a:avLst/>
          </a:prstGeom>
        </p:spPr>
      </p:pic>
    </p:spTree>
    <p:extLst>
      <p:ext uri="{BB962C8B-B14F-4D97-AF65-F5344CB8AC3E}">
        <p14:creationId xmlns:p14="http://schemas.microsoft.com/office/powerpoint/2010/main" val="1606240818"/>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语义搜索</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zh-CN" altLang="en-US" sz="2000" kern="0" dirty="0" smtClean="0">
                <a:latin typeface="+mj-ea"/>
                <a:ea typeface="+mj-ea"/>
              </a:rPr>
              <a:t>基于表示学习的知识图谱语义搜索</a:t>
            </a:r>
            <a:endParaRPr lang="en-US" altLang="zh-CN" sz="2000" kern="0" dirty="0">
              <a:latin typeface="+mj-ea"/>
              <a:ea typeface="+mj-ea"/>
            </a:endParaRPr>
          </a:p>
          <a:p>
            <a:pPr marL="0" indent="0">
              <a:buClrTx/>
              <a:buNone/>
            </a:pPr>
            <a:endParaRPr lang="en-US" altLang="zh-CN" sz="2000" kern="0" dirty="0" smtClean="0">
              <a:latin typeface="+mj-ea"/>
              <a:ea typeface="+mj-ea"/>
            </a:endParaRPr>
          </a:p>
          <a:p>
            <a:pPr marL="0" indent="0">
              <a:buClrTx/>
              <a:buNone/>
            </a:pPr>
            <a:r>
              <a:rPr lang="zh-CN" altLang="en-US" sz="2000" kern="0" dirty="0" smtClean="0">
                <a:latin typeface="+mj-ea"/>
                <a:ea typeface="+mj-ea"/>
              </a:rPr>
              <a:t>      </a:t>
            </a:r>
            <a:r>
              <a:rPr lang="zh-CN" altLang="en-US" sz="1600" kern="0" dirty="0" smtClean="0">
                <a:latin typeface="宋体" panose="02010600030101010101" pitchFamily="2" charset="-122"/>
                <a:ea typeface="宋体" panose="02010600030101010101" pitchFamily="2" charset="-122"/>
                <a:cs typeface="Times New Roman" panose="02020603050405020304" pitchFamily="18" charset="0"/>
              </a:rPr>
              <a:t>表示学习旨在利用机器学习技术，将知识图谱中的实体和关系投射到连续低维向量空间中，同时保持原有知识图谱的结构和性质</a:t>
            </a:r>
            <a:endParaRPr lang="en-US" altLang="zh-CN" sz="1600" kern="0" dirty="0" smtClean="0">
              <a:latin typeface="宋体" panose="02010600030101010101" pitchFamily="2" charset="-122"/>
              <a:ea typeface="宋体" panose="02010600030101010101" pitchFamily="2" charset="-122"/>
              <a:cs typeface="Times New Roman" panose="02020603050405020304" pitchFamily="18" charset="0"/>
            </a:endParaRPr>
          </a:p>
          <a:p>
            <a:pPr marL="0" indent="0">
              <a:buClrTx/>
              <a:buNone/>
            </a:pPr>
            <a:endParaRPr lang="en-US" altLang="zh-CN" sz="1600" kern="0" dirty="0">
              <a:latin typeface="宋体" panose="02010600030101010101" pitchFamily="2" charset="-122"/>
              <a:ea typeface="宋体" panose="02010600030101010101" pitchFamily="2" charset="-122"/>
              <a:cs typeface="Times New Roman" panose="02020603050405020304" pitchFamily="18" charset="0"/>
            </a:endParaRPr>
          </a:p>
          <a:p>
            <a:pPr marL="0" indent="0">
              <a:buClrTx/>
              <a:buNone/>
            </a:pPr>
            <a:r>
              <a:rPr lang="zh-CN" altLang="en-US" sz="1800" kern="0" dirty="0" smtClean="0">
                <a:latin typeface="+mj-ea"/>
                <a:ea typeface="+mj-ea"/>
                <a:cs typeface="Times New Roman" panose="02020603050405020304" pitchFamily="18" charset="0"/>
              </a:rPr>
              <a:t>优点</a:t>
            </a:r>
            <a:endParaRPr lang="en-US" altLang="zh-CN" sz="1800" kern="0" dirty="0" smtClean="0">
              <a:latin typeface="+mj-ea"/>
              <a:ea typeface="+mj-ea"/>
              <a:cs typeface="Times New Roman" panose="02020603050405020304" pitchFamily="18" charset="0"/>
            </a:endParaRPr>
          </a:p>
          <a:p>
            <a:pPr marL="0" indent="0">
              <a:buClrTx/>
              <a:buNone/>
            </a:pPr>
            <a:endParaRPr lang="en-US" altLang="zh-CN" sz="1800" kern="0" dirty="0" smtClean="0">
              <a:latin typeface="+mj-ea"/>
              <a:ea typeface="+mj-ea"/>
              <a:cs typeface="Times New Roman" panose="02020603050405020304" pitchFamily="18" charset="0"/>
            </a:endParaRPr>
          </a:p>
          <a:p>
            <a:pPr>
              <a:buClrTx/>
              <a:buFont typeface="Arial" panose="020B0604020202020204" pitchFamily="34" charset="0"/>
              <a:buChar char="•"/>
            </a:pPr>
            <a:r>
              <a:rPr lang="zh-CN" altLang="en-US" sz="1600" kern="0" dirty="0" smtClean="0">
                <a:latin typeface="宋体" panose="02010600030101010101" pitchFamily="2" charset="-122"/>
                <a:ea typeface="宋体" panose="02010600030101010101" pitchFamily="2" charset="-122"/>
                <a:cs typeface="Times New Roman" panose="02020603050405020304" pitchFamily="18" charset="0"/>
              </a:rPr>
              <a:t>在连续向量空间中，可以直接进行数值型计算，可以高效率扩展查询术语或者关键字</a:t>
            </a:r>
            <a:endParaRPr lang="en-US" altLang="zh-CN" sz="1600" kern="0" dirty="0" smtClean="0">
              <a:latin typeface="宋体" panose="02010600030101010101" pitchFamily="2" charset="-122"/>
              <a:ea typeface="宋体" panose="02010600030101010101" pitchFamily="2" charset="-122"/>
              <a:cs typeface="Times New Roman" panose="02020603050405020304" pitchFamily="18" charset="0"/>
            </a:endParaRPr>
          </a:p>
          <a:p>
            <a:pPr marL="0" indent="0">
              <a:buClrTx/>
              <a:buNone/>
            </a:pPr>
            <a:endParaRPr lang="en-US" altLang="zh-CN" sz="1600" kern="0" dirty="0" smtClean="0">
              <a:latin typeface="宋体" panose="02010600030101010101" pitchFamily="2" charset="-122"/>
              <a:ea typeface="宋体" panose="02010600030101010101" pitchFamily="2" charset="-122"/>
              <a:cs typeface="Times New Roman" panose="02020603050405020304" pitchFamily="18" charset="0"/>
            </a:endParaRPr>
          </a:p>
          <a:p>
            <a:pPr>
              <a:buClrTx/>
              <a:buFont typeface="Arial" panose="020B0604020202020204" pitchFamily="34" charset="0"/>
              <a:buChar char="•"/>
            </a:pPr>
            <a:r>
              <a:rPr lang="zh-CN" altLang="en-US" sz="1600" kern="0" dirty="0" smtClean="0">
                <a:latin typeface="宋体" panose="02010600030101010101" pitchFamily="2" charset="-122"/>
                <a:ea typeface="宋体" panose="02010600030101010101" pitchFamily="2" charset="-122"/>
                <a:cs typeface="Times New Roman" panose="02020603050405020304" pitchFamily="18" charset="0"/>
              </a:rPr>
              <a:t>学习得到的实体和关系向量是一种蕴含更丰富语义的表示，可以进行高效率的简单查询推理</a:t>
            </a:r>
            <a:endParaRPr lang="en-US" altLang="zh-CN" sz="1600" kern="0" dirty="0" smtClean="0">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11341423"/>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语义搜索</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539552" y="1125538"/>
            <a:ext cx="8418512" cy="13673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zh-CN" altLang="en-US" sz="2000" kern="0" dirty="0" smtClean="0">
                <a:latin typeface="+mj-ea"/>
                <a:ea typeface="+mj-ea"/>
              </a:rPr>
              <a:t>基于表示学习的知识图谱语义搜索</a:t>
            </a:r>
            <a:endParaRPr lang="en-US" altLang="zh-CN" sz="2000" kern="0" dirty="0">
              <a:latin typeface="+mj-ea"/>
              <a:ea typeface="+mj-ea"/>
            </a:endParaRPr>
          </a:p>
          <a:p>
            <a:pPr marL="0" indent="0">
              <a:buClrTx/>
              <a:buNone/>
            </a:pPr>
            <a:endParaRPr lang="en-US" altLang="zh-CN" sz="2000" kern="0" dirty="0" smtClean="0">
              <a:latin typeface="+mj-ea"/>
              <a:ea typeface="+mj-ea"/>
            </a:endParaRPr>
          </a:p>
          <a:p>
            <a:pPr>
              <a:buClrTx/>
            </a:pPr>
            <a:r>
              <a:rPr lang="zh-CN" altLang="en-US" sz="1800" kern="0" dirty="0">
                <a:latin typeface="+mj-ea"/>
              </a:rPr>
              <a:t>结构化语义查询</a:t>
            </a:r>
            <a:endParaRPr lang="en-US" altLang="zh-CN" sz="1800" kern="0" dirty="0">
              <a:latin typeface="+mj-ea"/>
            </a:endParaRPr>
          </a:p>
        </p:txBody>
      </p:sp>
      <p:pic>
        <p:nvPicPr>
          <p:cNvPr id="4102" name="Picture 6" descr="https://ss0.bdstatic.com/70cFuHSh_Q1YnxGkpoWK1HF6hhy/it/u=367247121,3211152265&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636912"/>
            <a:ext cx="3572624" cy="202606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箭头连接符 5"/>
          <p:cNvCxnSpPr/>
          <p:nvPr/>
        </p:nvCxnSpPr>
        <p:spPr>
          <a:xfrm flipV="1">
            <a:off x="5508104" y="1952997"/>
            <a:ext cx="0" cy="53989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 name="直接箭头连接符 9"/>
          <p:cNvCxnSpPr/>
          <p:nvPr/>
        </p:nvCxnSpPr>
        <p:spPr>
          <a:xfrm flipH="1">
            <a:off x="4610894" y="4012649"/>
            <a:ext cx="596329" cy="33288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直接箭头连接符 11"/>
          <p:cNvCxnSpPr/>
          <p:nvPr/>
        </p:nvCxnSpPr>
        <p:spPr>
          <a:xfrm>
            <a:off x="6609869" y="3587306"/>
            <a:ext cx="1251912" cy="47547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文本框 16"/>
          <p:cNvSpPr txBox="1"/>
          <p:nvPr/>
        </p:nvSpPr>
        <p:spPr>
          <a:xfrm>
            <a:off x="2771800" y="3428237"/>
            <a:ext cx="144016" cy="369332"/>
          </a:xfrm>
          <a:prstGeom prst="rect">
            <a:avLst/>
          </a:prstGeom>
          <a:noFill/>
        </p:spPr>
        <p:txBody>
          <a:bodyPr wrap="square" rtlCol="0">
            <a:spAutoFit/>
          </a:bodyPr>
          <a:lstStyle/>
          <a:p>
            <a:r>
              <a:rPr lang="zh-CN" altLang="en-US" b="1" dirty="0" smtClean="0">
                <a:latin typeface="Times New Roman" panose="02020603050405020304" pitchFamily="18" charset="0"/>
                <a:cs typeface="Times New Roman" panose="02020603050405020304" pitchFamily="18" charset="0"/>
              </a:rPr>
              <a:t>？</a:t>
            </a:r>
            <a:endParaRPr lang="zh-CN" altLang="en-US" b="1" dirty="0">
              <a:latin typeface="Times New Roman" panose="02020603050405020304" pitchFamily="18" charset="0"/>
              <a:cs typeface="Times New Roman" panose="02020603050405020304" pitchFamily="18" charset="0"/>
            </a:endParaRPr>
          </a:p>
        </p:txBody>
      </p:sp>
      <p:sp>
        <p:nvSpPr>
          <p:cNvPr id="18" name="文本框 17"/>
          <p:cNvSpPr txBox="1"/>
          <p:nvPr/>
        </p:nvSpPr>
        <p:spPr>
          <a:xfrm>
            <a:off x="2771800" y="3753820"/>
            <a:ext cx="648072" cy="276999"/>
          </a:xfrm>
          <a:prstGeom prst="rect">
            <a:avLst/>
          </a:prstGeom>
          <a:noFill/>
        </p:spPr>
        <p:txBody>
          <a:bodyPr wrap="square" rtlCol="0">
            <a:spAutoFit/>
          </a:bodyPr>
          <a:lstStyle/>
          <a:p>
            <a:r>
              <a:rPr lang="zh-CN" altLang="en-US" sz="1200" dirty="0" smtClean="0">
                <a:solidFill>
                  <a:srgbClr val="3A89B0"/>
                </a:solidFill>
              </a:rPr>
              <a:t>不存在</a:t>
            </a:r>
            <a:endParaRPr lang="zh-CN" altLang="en-US" sz="1200" dirty="0">
              <a:solidFill>
                <a:srgbClr val="3A89B0"/>
              </a:solidFill>
            </a:endParaRPr>
          </a:p>
        </p:txBody>
      </p:sp>
      <p:sp>
        <p:nvSpPr>
          <p:cNvPr id="19" name="文本框 18"/>
          <p:cNvSpPr txBox="1"/>
          <p:nvPr/>
        </p:nvSpPr>
        <p:spPr>
          <a:xfrm>
            <a:off x="683568" y="5157192"/>
            <a:ext cx="8136582" cy="1077218"/>
          </a:xfrm>
          <a:prstGeom prst="rect">
            <a:avLst/>
          </a:prstGeom>
          <a:noFill/>
        </p:spPr>
        <p:txBody>
          <a:bodyPr wrap="square" rtlCol="0">
            <a:spAutoFit/>
          </a:bodyPr>
          <a:lstStyle/>
          <a:p>
            <a:r>
              <a:rPr lang="zh-CN" altLang="en-US" sz="1600" dirty="0" smtClean="0"/>
              <a:t>表示学习在结构化语义查询的应用主要是可以有效、高速地进行</a:t>
            </a:r>
            <a:r>
              <a:rPr lang="zh-CN" altLang="en-US" sz="1600" b="1" dirty="0" smtClean="0"/>
              <a:t>近似语义搜索</a:t>
            </a:r>
            <a:endParaRPr lang="en-US" altLang="zh-CN" sz="1600" b="1" dirty="0" smtClean="0"/>
          </a:p>
          <a:p>
            <a:endParaRPr lang="en-US" altLang="zh-CN" sz="1600" b="1" dirty="0" smtClean="0"/>
          </a:p>
          <a:p>
            <a:r>
              <a:rPr lang="zh-CN" altLang="en-US" sz="1600" dirty="0" smtClean="0"/>
              <a:t>查询目标在数据层不存在时，可以基于查询图，利用表示学习算子计算查询目标在向量空间中的坐标，进而通过最近邻搜索找到相似结果，该结果很可能接近用户的初始查询意图</a:t>
            </a:r>
            <a:endParaRPr lang="zh-CN" altLang="en-US" sz="1600" dirty="0"/>
          </a:p>
        </p:txBody>
      </p:sp>
      <p:pic>
        <p:nvPicPr>
          <p:cNvPr id="20" name="图片 19"/>
          <p:cNvPicPr>
            <a:picLocks noChangeAspect="1"/>
          </p:cNvPicPr>
          <p:nvPr/>
        </p:nvPicPr>
        <p:blipFill>
          <a:blip r:embed="rId4"/>
          <a:stretch>
            <a:fillRect/>
          </a:stretch>
        </p:blipFill>
        <p:spPr>
          <a:xfrm>
            <a:off x="5025369" y="2475725"/>
            <a:ext cx="2238375" cy="1724025"/>
          </a:xfrm>
          <a:prstGeom prst="rect">
            <a:avLst/>
          </a:prstGeom>
        </p:spPr>
      </p:pic>
      <p:sp>
        <p:nvSpPr>
          <p:cNvPr id="23" name="文本框 22"/>
          <p:cNvSpPr txBox="1"/>
          <p:nvPr/>
        </p:nvSpPr>
        <p:spPr>
          <a:xfrm>
            <a:off x="1835696" y="4581128"/>
            <a:ext cx="936104" cy="276999"/>
          </a:xfrm>
          <a:prstGeom prst="rect">
            <a:avLst/>
          </a:prstGeom>
          <a:noFill/>
        </p:spPr>
        <p:txBody>
          <a:bodyPr wrap="square" rtlCol="0">
            <a:spAutoFit/>
          </a:bodyPr>
          <a:lstStyle/>
          <a:p>
            <a:r>
              <a:rPr lang="zh-CN" altLang="en-US" sz="1200" dirty="0" smtClean="0">
                <a:solidFill>
                  <a:srgbClr val="3A89B0"/>
                </a:solidFill>
              </a:rPr>
              <a:t>查询图</a:t>
            </a:r>
            <a:endParaRPr lang="zh-CN" altLang="en-US" sz="1200" dirty="0">
              <a:solidFill>
                <a:srgbClr val="3A89B0"/>
              </a:solidFill>
            </a:endParaRPr>
          </a:p>
        </p:txBody>
      </p:sp>
      <p:sp>
        <p:nvSpPr>
          <p:cNvPr id="24" name="右箭头 23"/>
          <p:cNvSpPr/>
          <p:nvPr/>
        </p:nvSpPr>
        <p:spPr>
          <a:xfrm>
            <a:off x="4112176" y="3284984"/>
            <a:ext cx="498718" cy="2160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 name="文本框 24"/>
          <p:cNvSpPr txBox="1"/>
          <p:nvPr/>
        </p:nvSpPr>
        <p:spPr>
          <a:xfrm>
            <a:off x="3967127" y="2965456"/>
            <a:ext cx="869403" cy="276999"/>
          </a:xfrm>
          <a:prstGeom prst="rect">
            <a:avLst/>
          </a:prstGeom>
          <a:noFill/>
        </p:spPr>
        <p:txBody>
          <a:bodyPr wrap="square" rtlCol="0">
            <a:spAutoFit/>
          </a:bodyPr>
          <a:lstStyle/>
          <a:p>
            <a:r>
              <a:rPr lang="zh-CN" altLang="en-US" sz="1200" dirty="0" smtClean="0">
                <a:solidFill>
                  <a:srgbClr val="3A89B0"/>
                </a:solidFill>
              </a:rPr>
              <a:t>表示学习</a:t>
            </a:r>
            <a:endParaRPr lang="zh-CN" altLang="en-US" sz="1200" dirty="0">
              <a:solidFill>
                <a:srgbClr val="3A89B0"/>
              </a:solidFill>
            </a:endParaRPr>
          </a:p>
        </p:txBody>
      </p:sp>
    </p:spTree>
    <p:extLst>
      <p:ext uri="{BB962C8B-B14F-4D97-AF65-F5344CB8AC3E}">
        <p14:creationId xmlns:p14="http://schemas.microsoft.com/office/powerpoint/2010/main" val="2390333307"/>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语义搜索</a:t>
            </a:r>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539552"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zh-CN" altLang="en-US" sz="2000" kern="0" dirty="0" smtClean="0">
                <a:latin typeface="+mj-ea"/>
                <a:ea typeface="+mj-ea"/>
              </a:rPr>
              <a:t>基于表示学习的知识图谱语义搜索</a:t>
            </a:r>
            <a:endParaRPr lang="en-US" altLang="zh-CN" sz="2000" kern="0" dirty="0">
              <a:latin typeface="+mj-ea"/>
              <a:ea typeface="+mj-ea"/>
            </a:endParaRPr>
          </a:p>
          <a:p>
            <a:pPr marL="0" indent="0">
              <a:buClrTx/>
              <a:buNone/>
            </a:pPr>
            <a:endParaRPr lang="en-US" altLang="zh-CN" sz="2000" kern="0" dirty="0" smtClean="0">
              <a:latin typeface="+mj-ea"/>
              <a:ea typeface="+mj-ea"/>
            </a:endParaRPr>
          </a:p>
          <a:p>
            <a:pPr>
              <a:buClrTx/>
            </a:pPr>
            <a:r>
              <a:rPr lang="zh-CN" altLang="en-US" sz="1800" kern="0" dirty="0" smtClean="0">
                <a:latin typeface="+mj-ea"/>
                <a:ea typeface="+mj-ea"/>
              </a:rPr>
              <a:t>自然语言语义查询</a:t>
            </a:r>
            <a:endParaRPr lang="en-US" altLang="zh-CN" sz="1800" kern="0" dirty="0" smtClean="0">
              <a:latin typeface="+mj-ea"/>
              <a:ea typeface="+mj-ea"/>
            </a:endParaRPr>
          </a:p>
          <a:p>
            <a:pPr marL="0" indent="0">
              <a:buClrTx/>
              <a:buNone/>
            </a:pPr>
            <a:r>
              <a:rPr lang="zh-CN" altLang="en-US" sz="1600" kern="0" dirty="0" smtClean="0">
                <a:latin typeface="宋体" panose="02010600030101010101" pitchFamily="2" charset="-122"/>
                <a:ea typeface="宋体" panose="02010600030101010101" pitchFamily="2" charset="-122"/>
              </a:rPr>
              <a:t>   核心在于短语到知识图谱上实体或边的映射，进而生成结构化查询</a:t>
            </a:r>
            <a:endParaRPr lang="en-US" altLang="zh-CN" sz="1600" kern="0" dirty="0" smtClean="0">
              <a:latin typeface="宋体" panose="02010600030101010101" pitchFamily="2" charset="-122"/>
              <a:ea typeface="宋体" panose="02010600030101010101" pitchFamily="2" charset="-122"/>
            </a:endParaRPr>
          </a:p>
          <a:p>
            <a:pPr marL="0" indent="0">
              <a:buClrTx/>
              <a:buNone/>
            </a:pPr>
            <a:r>
              <a:rPr lang="en-US" altLang="zh-CN" sz="1600" kern="0" dirty="0">
                <a:latin typeface="宋体" panose="02010600030101010101" pitchFamily="2" charset="-122"/>
                <a:ea typeface="宋体" panose="02010600030101010101" pitchFamily="2" charset="-122"/>
              </a:rPr>
              <a:t> </a:t>
            </a:r>
            <a:r>
              <a:rPr lang="en-US" altLang="zh-CN" sz="1600" kern="0" dirty="0" smtClean="0">
                <a:latin typeface="宋体" panose="02010600030101010101" pitchFamily="2" charset="-122"/>
                <a:ea typeface="宋体" panose="02010600030101010101" pitchFamily="2" charset="-122"/>
              </a:rPr>
              <a:t>  </a:t>
            </a:r>
            <a:r>
              <a:rPr lang="zh-CN" altLang="en-US" sz="1600" kern="0" dirty="0" smtClean="0">
                <a:latin typeface="宋体" panose="02010600030101010101" pitchFamily="2" charset="-122"/>
                <a:ea typeface="宋体" panose="02010600030101010101" pitchFamily="2" charset="-122"/>
              </a:rPr>
              <a:t>映射过程的难点在于关系歧义的消除和查询图的构建</a:t>
            </a:r>
            <a:endParaRPr lang="en-US" altLang="zh-CN" sz="1600" kern="0" dirty="0" smtClean="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899592" y="3140968"/>
            <a:ext cx="6724650" cy="2952750"/>
          </a:xfrm>
          <a:prstGeom prst="rect">
            <a:avLst/>
          </a:prstGeom>
        </p:spPr>
      </p:pic>
      <p:cxnSp>
        <p:nvCxnSpPr>
          <p:cNvPr id="7" name="直接箭头连接符 6"/>
          <p:cNvCxnSpPr/>
          <p:nvPr/>
        </p:nvCxnSpPr>
        <p:spPr>
          <a:xfrm flipH="1">
            <a:off x="3815556" y="4149080"/>
            <a:ext cx="324396"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 name="直接箭头连接符 8"/>
          <p:cNvCxnSpPr/>
          <p:nvPr/>
        </p:nvCxnSpPr>
        <p:spPr>
          <a:xfrm flipH="1">
            <a:off x="3815556" y="5517232"/>
            <a:ext cx="324396"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42285436"/>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知识问答</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401638"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zh-CN" altLang="en-US" sz="2000" kern="0" dirty="0" smtClean="0">
                <a:latin typeface="+mj-ea"/>
                <a:ea typeface="+mj-ea"/>
              </a:rPr>
              <a:t>知识问答概述</a:t>
            </a:r>
            <a:endParaRPr lang="en-US" altLang="zh-CN" sz="2000" kern="0" dirty="0" smtClean="0">
              <a:latin typeface="+mj-ea"/>
              <a:ea typeface="+mj-ea"/>
            </a:endParaRPr>
          </a:p>
        </p:txBody>
      </p:sp>
      <p:pic>
        <p:nvPicPr>
          <p:cNvPr id="6" name="图片 5"/>
          <p:cNvPicPr>
            <a:picLocks noChangeAspect="1"/>
          </p:cNvPicPr>
          <p:nvPr/>
        </p:nvPicPr>
        <p:blipFill>
          <a:blip r:embed="rId3"/>
          <a:stretch>
            <a:fillRect/>
          </a:stretch>
        </p:blipFill>
        <p:spPr>
          <a:xfrm>
            <a:off x="401638" y="2060848"/>
            <a:ext cx="8601075" cy="3105150"/>
          </a:xfrm>
          <a:prstGeom prst="rect">
            <a:avLst/>
          </a:prstGeom>
        </p:spPr>
      </p:pic>
    </p:spTree>
    <p:extLst>
      <p:ext uri="{BB962C8B-B14F-4D97-AF65-F5344CB8AC3E}">
        <p14:creationId xmlns:p14="http://schemas.microsoft.com/office/powerpoint/2010/main" val="1426790757"/>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知识问答</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401638"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endParaRPr lang="en-US" altLang="zh-CN" sz="2000" kern="0" dirty="0" smtClean="0">
              <a:latin typeface="+mj-ea"/>
              <a:ea typeface="+mj-ea"/>
            </a:endParaRPr>
          </a:p>
        </p:txBody>
      </p:sp>
      <p:pic>
        <p:nvPicPr>
          <p:cNvPr id="8" name="图片 7"/>
          <p:cNvPicPr>
            <a:picLocks noChangeAspect="1"/>
          </p:cNvPicPr>
          <p:nvPr/>
        </p:nvPicPr>
        <p:blipFill>
          <a:blip r:embed="rId3"/>
          <a:stretch>
            <a:fillRect/>
          </a:stretch>
        </p:blipFill>
        <p:spPr>
          <a:xfrm>
            <a:off x="1043608" y="1052736"/>
            <a:ext cx="6016916" cy="5748536"/>
          </a:xfrm>
          <a:prstGeom prst="rect">
            <a:avLst/>
          </a:prstGeom>
        </p:spPr>
      </p:pic>
    </p:spTree>
    <p:extLst>
      <p:ext uri="{BB962C8B-B14F-4D97-AF65-F5344CB8AC3E}">
        <p14:creationId xmlns:p14="http://schemas.microsoft.com/office/powerpoint/2010/main" val="679851786"/>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知识问答</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401638"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zh-CN" altLang="en-US" sz="2000" kern="0" dirty="0" smtClean="0">
                <a:latin typeface="+mj-ea"/>
                <a:ea typeface="+mj-ea"/>
              </a:rPr>
              <a:t>问答系统的历史</a:t>
            </a:r>
            <a:endParaRPr lang="en-US" altLang="zh-CN" sz="2000" kern="0" dirty="0" smtClean="0">
              <a:latin typeface="+mj-ea"/>
              <a:ea typeface="+mj-ea"/>
            </a:endParaRPr>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b="5113"/>
          <a:stretch/>
        </p:blipFill>
        <p:spPr>
          <a:xfrm>
            <a:off x="507979" y="1916832"/>
            <a:ext cx="8343900" cy="4392488"/>
          </a:xfrm>
          <a:prstGeom prst="rect">
            <a:avLst/>
          </a:prstGeom>
        </p:spPr>
      </p:pic>
    </p:spTree>
    <p:extLst>
      <p:ext uri="{BB962C8B-B14F-4D97-AF65-F5344CB8AC3E}">
        <p14:creationId xmlns:p14="http://schemas.microsoft.com/office/powerpoint/2010/main" val="3651519657"/>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知识问答</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401638"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zh-CN" altLang="en-US" sz="2000" kern="0" dirty="0" smtClean="0">
                <a:latin typeface="+mj-ea"/>
                <a:ea typeface="+mj-ea"/>
              </a:rPr>
              <a:t>知识问答的分类体系</a:t>
            </a:r>
            <a:endParaRPr lang="en-US" altLang="zh-CN" sz="2000" kern="0" dirty="0" smtClean="0">
              <a:latin typeface="+mj-ea"/>
              <a:ea typeface="+mj-ea"/>
            </a:endParaRPr>
          </a:p>
          <a:p>
            <a:pPr marL="0" indent="0">
              <a:buClrTx/>
              <a:buNone/>
            </a:pPr>
            <a:endParaRPr lang="en-US" altLang="zh-CN" sz="2000" kern="0" dirty="0">
              <a:latin typeface="+mj-ea"/>
              <a:ea typeface="+mj-ea"/>
            </a:endParaRPr>
          </a:p>
          <a:p>
            <a:pPr>
              <a:buClrTx/>
            </a:pPr>
            <a:r>
              <a:rPr lang="zh-CN" altLang="en-US" sz="1800" kern="0" dirty="0" smtClean="0">
                <a:latin typeface="+mj-ea"/>
                <a:ea typeface="+mj-ea"/>
              </a:rPr>
              <a:t>问题类型和答案类型</a:t>
            </a:r>
            <a:endParaRPr lang="en-US" altLang="zh-CN" sz="1800" kern="0" dirty="0" smtClean="0">
              <a:latin typeface="+mj-ea"/>
              <a:ea typeface="+mj-ea"/>
            </a:endParaRPr>
          </a:p>
          <a:p>
            <a:pPr marL="0" indent="0">
              <a:buClrTx/>
              <a:buNone/>
            </a:pPr>
            <a:r>
              <a:rPr lang="en-US" altLang="zh-CN" sz="1800" kern="0" dirty="0">
                <a:latin typeface="+mj-ea"/>
                <a:ea typeface="+mj-ea"/>
              </a:rPr>
              <a:t> </a:t>
            </a:r>
            <a:r>
              <a:rPr lang="en-US" altLang="zh-CN" sz="1800" kern="0" dirty="0" smtClean="0">
                <a:latin typeface="+mj-ea"/>
                <a:ea typeface="+mj-ea"/>
              </a:rPr>
              <a:t>    </a:t>
            </a:r>
            <a:r>
              <a:rPr lang="zh-CN" altLang="en-US" sz="1600" kern="0" dirty="0" smtClean="0">
                <a:latin typeface="宋体" panose="02010600030101010101" pitchFamily="2" charset="-122"/>
                <a:ea typeface="宋体" panose="02010600030101010101" pitchFamily="2" charset="-122"/>
              </a:rPr>
              <a:t>问答系统可以针对问题类型，选择对应的知识库、处理逻辑来生成答案。</a:t>
            </a:r>
            <a:endParaRPr lang="en-US" altLang="zh-CN" sz="1600" kern="0" dirty="0" smtClean="0">
              <a:latin typeface="宋体" panose="02010600030101010101" pitchFamily="2" charset="-122"/>
              <a:ea typeface="宋体" panose="02010600030101010101" pitchFamily="2" charset="-122"/>
            </a:endParaRPr>
          </a:p>
          <a:p>
            <a:pPr marL="0" indent="0">
              <a:buClrTx/>
              <a:buNone/>
            </a:pPr>
            <a:r>
              <a:rPr lang="en-US" altLang="zh-CN" sz="1600" kern="0" dirty="0">
                <a:latin typeface="宋体" panose="02010600030101010101" pitchFamily="2" charset="-122"/>
                <a:ea typeface="宋体" panose="02010600030101010101" pitchFamily="2" charset="-122"/>
              </a:rPr>
              <a:t> </a:t>
            </a:r>
            <a:r>
              <a:rPr lang="en-US" altLang="zh-CN" sz="1600" kern="0" dirty="0" smtClean="0">
                <a:latin typeface="宋体" panose="02010600030101010101" pitchFamily="2" charset="-122"/>
                <a:ea typeface="宋体" panose="02010600030101010101" pitchFamily="2" charset="-122"/>
              </a:rPr>
              <a:t>  </a:t>
            </a:r>
            <a:r>
              <a:rPr lang="zh-CN" altLang="en-US" sz="1600" kern="0" dirty="0" smtClean="0">
                <a:latin typeface="宋体" panose="02010600030101010101" pitchFamily="2" charset="-122"/>
                <a:ea typeface="宋体" panose="02010600030101010101" pitchFamily="2" charset="-122"/>
              </a:rPr>
              <a:t>从问答的功能出发，面向知识图谱问答的构建，整理出两种问题类型：事实性客观问题和主观深层次问题</a:t>
            </a:r>
            <a:endParaRPr lang="en-US" altLang="zh-CN" sz="1600" kern="0" dirty="0" smtClean="0">
              <a:latin typeface="宋体" panose="02010600030101010101" pitchFamily="2" charset="-122"/>
              <a:ea typeface="宋体" panose="02010600030101010101" pitchFamily="2" charset="-122"/>
            </a:endParaRPr>
          </a:p>
          <a:p>
            <a:pPr marL="0" indent="0">
              <a:buClrTx/>
              <a:buNone/>
            </a:pPr>
            <a:endParaRPr lang="en-US" altLang="zh-CN" sz="1600" kern="0" dirty="0">
              <a:latin typeface="宋体" panose="02010600030101010101" pitchFamily="2" charset="-122"/>
              <a:ea typeface="宋体" panose="02010600030101010101" pitchFamily="2" charset="-122"/>
            </a:endParaRPr>
          </a:p>
          <a:p>
            <a:pPr>
              <a:buClrTx/>
              <a:buFont typeface="Arial" panose="020B0604020202020204" pitchFamily="34" charset="0"/>
              <a:buChar char="•"/>
            </a:pPr>
            <a:r>
              <a:rPr lang="zh-CN" altLang="en-US" sz="1600" kern="0" dirty="0" smtClean="0">
                <a:latin typeface="+mj-ea"/>
                <a:ea typeface="+mj-ea"/>
              </a:rPr>
              <a:t>事实性客观问题</a:t>
            </a:r>
            <a:endParaRPr lang="en-US" altLang="zh-CN" sz="1600" kern="0" dirty="0" smtClean="0">
              <a:latin typeface="+mj-ea"/>
              <a:ea typeface="+mj-ea"/>
            </a:endParaRPr>
          </a:p>
          <a:p>
            <a:pPr>
              <a:buClrTx/>
              <a:buFont typeface="+mj-ea"/>
              <a:buAutoNum type="circleNumDbPlain"/>
            </a:pPr>
            <a:r>
              <a:rPr lang="zh-CN" altLang="en-US" sz="1600" kern="0" dirty="0" smtClean="0">
                <a:latin typeface="宋体" panose="02010600030101010101" pitchFamily="2" charset="-122"/>
                <a:ea typeface="宋体" panose="02010600030101010101" pitchFamily="2" charset="-122"/>
              </a:rPr>
              <a:t>询问命名实体的基本定义</a:t>
            </a:r>
            <a:endParaRPr lang="en-US" altLang="zh-CN" sz="1600" kern="0" dirty="0" smtClean="0">
              <a:latin typeface="宋体" panose="02010600030101010101" pitchFamily="2" charset="-122"/>
              <a:ea typeface="宋体" panose="02010600030101010101" pitchFamily="2" charset="-122"/>
            </a:endParaRPr>
          </a:p>
          <a:p>
            <a:pPr marL="0" indent="0">
              <a:buClrTx/>
              <a:buNone/>
            </a:pPr>
            <a:r>
              <a:rPr lang="zh-CN" altLang="en-US" sz="1600" kern="0" dirty="0" smtClean="0">
                <a:latin typeface="宋体" panose="02010600030101010101" pitchFamily="2" charset="-122"/>
                <a:ea typeface="宋体" panose="02010600030101010101" pitchFamily="2" charset="-122"/>
              </a:rPr>
              <a:t>例如：什么是西红柿？（定义）、番茄是西红柿吗？（别名）、热带水果有哪些？（分类）</a:t>
            </a:r>
            <a:endParaRPr lang="en-US" altLang="zh-CN" sz="1600" kern="0" dirty="0" smtClean="0">
              <a:latin typeface="宋体" panose="02010600030101010101" pitchFamily="2" charset="-122"/>
              <a:ea typeface="宋体" panose="02010600030101010101" pitchFamily="2" charset="-122"/>
            </a:endParaRPr>
          </a:p>
          <a:p>
            <a:pPr marL="0" indent="0">
              <a:buClrTx/>
              <a:buNone/>
            </a:pPr>
            <a:endParaRPr lang="en-US" altLang="zh-CN" sz="1600" kern="0" dirty="0" smtClean="0">
              <a:latin typeface="宋体" panose="02010600030101010101" pitchFamily="2" charset="-122"/>
              <a:ea typeface="宋体" panose="02010600030101010101" pitchFamily="2" charset="-122"/>
            </a:endParaRPr>
          </a:p>
          <a:p>
            <a:pPr>
              <a:buClrTx/>
              <a:buFont typeface="+mj-ea"/>
              <a:buAutoNum type="circleNumDbPlain" startAt="2"/>
            </a:pPr>
            <a:r>
              <a:rPr lang="zh-CN" altLang="en-US" sz="1600" kern="0" dirty="0" smtClean="0">
                <a:latin typeface="宋体" panose="02010600030101010101" pitchFamily="2" charset="-122"/>
                <a:ea typeface="宋体" panose="02010600030101010101" pitchFamily="2" charset="-122"/>
              </a:rPr>
              <a:t>询问实体属性，包括描述性属性和关系性属性</a:t>
            </a:r>
            <a:endParaRPr lang="en-US" altLang="zh-CN" sz="1600" kern="0" dirty="0" smtClean="0">
              <a:latin typeface="宋体" panose="02010600030101010101" pitchFamily="2" charset="-122"/>
              <a:ea typeface="宋体" panose="02010600030101010101" pitchFamily="2" charset="-122"/>
            </a:endParaRPr>
          </a:p>
          <a:p>
            <a:pPr marL="0" indent="0">
              <a:buClrTx/>
              <a:buNone/>
            </a:pPr>
            <a:r>
              <a:rPr lang="zh-CN" altLang="en-US" sz="1600" kern="0" dirty="0" smtClean="0">
                <a:latin typeface="宋体" panose="02010600030101010101" pitchFamily="2" charset="-122"/>
                <a:ea typeface="宋体" panose="02010600030101010101" pitchFamily="2" charset="-122"/>
              </a:rPr>
              <a:t>例如：西红柿是什么颜色？</a:t>
            </a:r>
            <a:endParaRPr lang="en-US" altLang="zh-CN" sz="1600" kern="0" dirty="0">
              <a:latin typeface="宋体" panose="02010600030101010101" pitchFamily="2" charset="-122"/>
              <a:ea typeface="宋体" panose="02010600030101010101" pitchFamily="2" charset="-122"/>
            </a:endParaRPr>
          </a:p>
          <a:p>
            <a:pPr marL="0" indent="0">
              <a:buClrTx/>
              <a:buNone/>
            </a:pPr>
            <a:endParaRPr lang="en-US" altLang="zh-CN" sz="1600" kern="0"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542470447"/>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知识问答</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401638"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zh-CN" altLang="en-US" sz="2000" kern="0" dirty="0" smtClean="0">
                <a:latin typeface="+mj-ea"/>
                <a:ea typeface="+mj-ea"/>
              </a:rPr>
              <a:t>知识问答的分类体系</a:t>
            </a:r>
            <a:endParaRPr lang="en-US" altLang="zh-CN" sz="2000" kern="0" dirty="0" smtClean="0">
              <a:latin typeface="+mj-ea"/>
              <a:ea typeface="+mj-ea"/>
            </a:endParaRPr>
          </a:p>
          <a:p>
            <a:pPr marL="0" indent="0">
              <a:buClrTx/>
              <a:buNone/>
            </a:pPr>
            <a:endParaRPr lang="en-US" altLang="zh-CN" sz="1600" kern="0" dirty="0" smtClean="0">
              <a:latin typeface="宋体" panose="02010600030101010101" pitchFamily="2" charset="-122"/>
              <a:ea typeface="宋体" panose="02010600030101010101" pitchFamily="2" charset="-122"/>
            </a:endParaRPr>
          </a:p>
          <a:p>
            <a:pPr>
              <a:buClrTx/>
              <a:buFont typeface="+mj-ea"/>
              <a:buAutoNum type="circleNumDbPlain" startAt="3"/>
            </a:pPr>
            <a:r>
              <a:rPr lang="zh-CN" altLang="en-US" sz="1600" kern="0" dirty="0" smtClean="0">
                <a:latin typeface="宋体" panose="02010600030101010101" pitchFamily="2" charset="-122"/>
                <a:ea typeface="宋体" panose="02010600030101010101" pitchFamily="2" charset="-122"/>
              </a:rPr>
              <a:t>复杂知识图谱查询</a:t>
            </a:r>
            <a:endParaRPr lang="en-US" altLang="zh-CN" sz="1600" kern="0" dirty="0" smtClean="0">
              <a:latin typeface="宋体" panose="02010600030101010101" pitchFamily="2" charset="-122"/>
              <a:ea typeface="宋体" panose="02010600030101010101" pitchFamily="2" charset="-122"/>
            </a:endParaRPr>
          </a:p>
          <a:p>
            <a:pPr marL="0" indent="0">
              <a:buClrTx/>
              <a:buNone/>
            </a:pPr>
            <a:r>
              <a:rPr lang="zh-CN" altLang="en-US" sz="1600" kern="0" dirty="0" smtClean="0">
                <a:latin typeface="宋体" panose="02010600030101010101" pitchFamily="2" charset="-122"/>
                <a:ea typeface="宋体" panose="02010600030101010101" pitchFamily="2" charset="-122"/>
              </a:rPr>
              <a:t>询问实体列表或统计结果，如：嫌疑人</a:t>
            </a:r>
            <a:r>
              <a:rPr lang="en-US" altLang="zh-CN" sz="1600" kern="0" dirty="0" smtClean="0">
                <a:latin typeface="宋体" panose="02010600030101010101" pitchFamily="2" charset="-122"/>
                <a:ea typeface="宋体" panose="02010600030101010101" pitchFamily="2" charset="-122"/>
              </a:rPr>
              <a:t>A</a:t>
            </a:r>
            <a:r>
              <a:rPr lang="zh-CN" altLang="en-US" sz="1600" kern="0" dirty="0" smtClean="0">
                <a:latin typeface="宋体" panose="02010600030101010101" pitchFamily="2" charset="-122"/>
                <a:ea typeface="宋体" panose="02010600030101010101" pitchFamily="2" charset="-122"/>
              </a:rPr>
              <a:t>的直系亲属是哪几位？</a:t>
            </a:r>
            <a:endParaRPr lang="en-US" altLang="zh-CN" sz="1600" kern="0" dirty="0" smtClean="0">
              <a:latin typeface="宋体" panose="02010600030101010101" pitchFamily="2" charset="-122"/>
              <a:ea typeface="宋体" panose="02010600030101010101" pitchFamily="2" charset="-122"/>
            </a:endParaRPr>
          </a:p>
          <a:p>
            <a:pPr marL="0" indent="0">
              <a:buClrTx/>
              <a:buNone/>
            </a:pPr>
            <a:r>
              <a:rPr lang="zh-CN" altLang="en-US" sz="1600" kern="0" dirty="0" smtClean="0">
                <a:latin typeface="宋体" panose="02010600030101010101" pitchFamily="2" charset="-122"/>
                <a:ea typeface="宋体" panose="02010600030101010101" pitchFamily="2" charset="-122"/>
              </a:rPr>
              <a:t>询问实体差异，如：作案地点</a:t>
            </a:r>
            <a:r>
              <a:rPr lang="en-US" altLang="zh-CN" sz="1600" kern="0" dirty="0" smtClean="0">
                <a:latin typeface="宋体" panose="02010600030101010101" pitchFamily="2" charset="-122"/>
                <a:ea typeface="宋体" panose="02010600030101010101" pitchFamily="2" charset="-122"/>
              </a:rPr>
              <a:t>A</a:t>
            </a:r>
            <a:r>
              <a:rPr lang="zh-CN" altLang="en-US" sz="1600" kern="0" dirty="0" smtClean="0">
                <a:latin typeface="宋体" panose="02010600030101010101" pitchFamily="2" charset="-122"/>
                <a:ea typeface="宋体" panose="02010600030101010101" pitchFamily="2" charset="-122"/>
              </a:rPr>
              <a:t>和作案地点</a:t>
            </a:r>
            <a:r>
              <a:rPr lang="en-US" altLang="zh-CN" sz="1600" kern="0" dirty="0" smtClean="0">
                <a:latin typeface="宋体" panose="02010600030101010101" pitchFamily="2" charset="-122"/>
                <a:ea typeface="宋体" panose="02010600030101010101" pitchFamily="2" charset="-122"/>
              </a:rPr>
              <a:t>B</a:t>
            </a:r>
            <a:r>
              <a:rPr lang="zh-CN" altLang="en-US" sz="1600" kern="0" dirty="0" smtClean="0">
                <a:latin typeface="宋体" panose="02010600030101010101" pitchFamily="2" charset="-122"/>
                <a:ea typeface="宋体" panose="02010600030101010101" pitchFamily="2" charset="-122"/>
              </a:rPr>
              <a:t>哪里相似，哪里不同？</a:t>
            </a:r>
            <a:endParaRPr lang="en-US" altLang="zh-CN" sz="1600" kern="0" dirty="0" smtClean="0">
              <a:latin typeface="宋体" panose="02010600030101010101" pitchFamily="2" charset="-122"/>
              <a:ea typeface="宋体" panose="02010600030101010101" pitchFamily="2" charset="-122"/>
            </a:endParaRPr>
          </a:p>
          <a:p>
            <a:pPr marL="0" indent="0">
              <a:buClrTx/>
              <a:buNone/>
            </a:pPr>
            <a:r>
              <a:rPr lang="zh-CN" altLang="en-US" sz="1600" kern="0" dirty="0" smtClean="0">
                <a:latin typeface="宋体" panose="02010600030101010101" pitchFamily="2" charset="-122"/>
                <a:ea typeface="宋体" panose="02010600030101010101" pitchFamily="2" charset="-122"/>
              </a:rPr>
              <a:t>询问实体关系：嫌疑人</a:t>
            </a:r>
            <a:r>
              <a:rPr lang="en-US" altLang="zh-CN" sz="1600" kern="0" dirty="0" smtClean="0">
                <a:latin typeface="宋体" panose="02010600030101010101" pitchFamily="2" charset="-122"/>
                <a:ea typeface="宋体" panose="02010600030101010101" pitchFamily="2" charset="-122"/>
              </a:rPr>
              <a:t>A</a:t>
            </a:r>
            <a:r>
              <a:rPr lang="zh-CN" altLang="en-US" sz="1600" kern="0" dirty="0" smtClean="0">
                <a:latin typeface="宋体" panose="02010600030101010101" pitchFamily="2" charset="-122"/>
                <a:ea typeface="宋体" panose="02010600030101010101" pitchFamily="2" charset="-122"/>
              </a:rPr>
              <a:t>和嫌疑人</a:t>
            </a:r>
            <a:r>
              <a:rPr lang="en-US" altLang="zh-CN" sz="1600" kern="0" dirty="0" smtClean="0">
                <a:latin typeface="宋体" panose="02010600030101010101" pitchFamily="2" charset="-122"/>
                <a:ea typeface="宋体" panose="02010600030101010101" pitchFamily="2" charset="-122"/>
              </a:rPr>
              <a:t>B</a:t>
            </a:r>
            <a:r>
              <a:rPr lang="zh-CN" altLang="en-US" sz="1600" kern="0" dirty="0" smtClean="0">
                <a:latin typeface="宋体" panose="02010600030101010101" pitchFamily="2" charset="-122"/>
                <a:ea typeface="宋体" panose="02010600030101010101" pitchFamily="2" charset="-122"/>
              </a:rPr>
              <a:t>有什么关系？</a:t>
            </a:r>
            <a:endParaRPr lang="en-US" altLang="zh-CN" sz="1600" kern="0" dirty="0" smtClean="0">
              <a:latin typeface="宋体" panose="02010600030101010101" pitchFamily="2" charset="-122"/>
              <a:ea typeface="宋体" panose="02010600030101010101" pitchFamily="2" charset="-122"/>
            </a:endParaRPr>
          </a:p>
          <a:p>
            <a:pPr marL="0" indent="0">
              <a:buClrTx/>
              <a:buNone/>
            </a:pPr>
            <a:endParaRPr lang="en-US" altLang="zh-CN" sz="1600" kern="0" dirty="0">
              <a:latin typeface="宋体" panose="02010600030101010101" pitchFamily="2" charset="-122"/>
              <a:ea typeface="宋体" panose="02010600030101010101" pitchFamily="2" charset="-122"/>
            </a:endParaRPr>
          </a:p>
          <a:p>
            <a:pPr>
              <a:buClrTx/>
              <a:buFont typeface="Arial" panose="020B0604020202020204" pitchFamily="34" charset="0"/>
              <a:buChar char="•"/>
            </a:pPr>
            <a:r>
              <a:rPr lang="zh-CN" altLang="en-US" sz="1600" kern="0" dirty="0" smtClean="0">
                <a:latin typeface="+mj-ea"/>
                <a:ea typeface="+mj-ea"/>
              </a:rPr>
              <a:t>主观深层次问题</a:t>
            </a:r>
            <a:endParaRPr lang="en-US" altLang="zh-CN" sz="1600" kern="0" dirty="0" smtClean="0">
              <a:latin typeface="+mj-ea"/>
              <a:ea typeface="+mj-ea"/>
            </a:endParaRPr>
          </a:p>
          <a:p>
            <a:pPr marL="0" indent="0">
              <a:buClrTx/>
              <a:buNone/>
            </a:pPr>
            <a:r>
              <a:rPr lang="zh-CN" altLang="en-US" sz="1600" kern="0" dirty="0" smtClean="0">
                <a:latin typeface="+mj-ea"/>
                <a:ea typeface="+mj-ea"/>
              </a:rPr>
              <a:t>     </a:t>
            </a:r>
            <a:r>
              <a:rPr lang="zh-CN" altLang="en-US" sz="1600" kern="0" dirty="0" smtClean="0">
                <a:latin typeface="宋体" panose="02010600030101010101" pitchFamily="2" charset="-122"/>
                <a:ea typeface="宋体" panose="02010600030101010101" pitchFamily="2" charset="-122"/>
              </a:rPr>
              <a:t>这一类问题需要一定的专业知识和主观的推理计算才能解答，有时的答案不止一个，需要结合用户偏好和智能体配置找到最优解</a:t>
            </a:r>
            <a:endParaRPr lang="en-US" altLang="zh-CN" sz="1600" kern="0" dirty="0" smtClean="0">
              <a:latin typeface="宋体" panose="02010600030101010101" pitchFamily="2" charset="-122"/>
              <a:ea typeface="宋体" panose="02010600030101010101" pitchFamily="2" charset="-122"/>
            </a:endParaRPr>
          </a:p>
          <a:p>
            <a:pPr marL="0" indent="0">
              <a:buClrTx/>
              <a:buNone/>
            </a:pPr>
            <a:r>
              <a:rPr lang="zh-CN" altLang="en-US" sz="1600" kern="0" dirty="0" smtClean="0">
                <a:latin typeface="宋体" panose="02010600030101010101" pitchFamily="2" charset="-122"/>
                <a:ea typeface="宋体" panose="02010600030101010101" pitchFamily="2" charset="-122"/>
              </a:rPr>
              <a:t>例如：</a:t>
            </a:r>
            <a:endParaRPr lang="en-US" altLang="zh-CN" sz="1600" kern="0" dirty="0" smtClean="0">
              <a:latin typeface="宋体" panose="02010600030101010101" pitchFamily="2" charset="-122"/>
              <a:ea typeface="宋体" panose="02010600030101010101" pitchFamily="2" charset="-122"/>
            </a:endParaRPr>
          </a:p>
          <a:p>
            <a:pPr marL="0" indent="0">
              <a:buClrTx/>
              <a:buNone/>
            </a:pPr>
            <a:r>
              <a:rPr lang="zh-CN" altLang="en-US" sz="1600" kern="0" dirty="0" smtClean="0">
                <a:latin typeface="宋体" panose="02010600030101010101" pitchFamily="2" charset="-122"/>
                <a:ea typeface="宋体" panose="02010600030101010101" pitchFamily="2" charset="-122"/>
              </a:rPr>
              <a:t>为什么眼睛会近视？</a:t>
            </a:r>
            <a:endParaRPr lang="en-US" altLang="zh-CN" sz="1600" kern="0" dirty="0" smtClean="0">
              <a:latin typeface="宋体" panose="02010600030101010101" pitchFamily="2" charset="-122"/>
              <a:ea typeface="宋体" panose="02010600030101010101" pitchFamily="2" charset="-122"/>
            </a:endParaRPr>
          </a:p>
          <a:p>
            <a:pPr marL="0" indent="0">
              <a:buClrTx/>
              <a:buNone/>
            </a:pPr>
            <a:r>
              <a:rPr lang="zh-CN" altLang="en-US" sz="1600" kern="0" dirty="0" smtClean="0">
                <a:latin typeface="宋体" panose="02010600030101010101" pitchFamily="2" charset="-122"/>
                <a:ea typeface="宋体" panose="02010600030101010101" pitchFamily="2" charset="-122"/>
              </a:rPr>
              <a:t>怎么做芝士蛋糕？</a:t>
            </a:r>
            <a:endParaRPr lang="en-US" altLang="zh-CN" sz="1600" kern="0" dirty="0" smtClean="0">
              <a:latin typeface="宋体" panose="02010600030101010101" pitchFamily="2" charset="-122"/>
              <a:ea typeface="宋体" panose="02010600030101010101" pitchFamily="2" charset="-122"/>
            </a:endParaRPr>
          </a:p>
          <a:p>
            <a:pPr marL="0" indent="0">
              <a:buClrTx/>
              <a:buNone/>
            </a:pPr>
            <a:r>
              <a:rPr lang="zh-CN" altLang="en-US" sz="1600" kern="0" dirty="0" smtClean="0">
                <a:latin typeface="宋体" panose="02010600030101010101" pitchFamily="2" charset="-122"/>
                <a:ea typeface="宋体" panose="02010600030101010101" pitchFamily="2" charset="-122"/>
              </a:rPr>
              <a:t>如何在</a:t>
            </a:r>
            <a:r>
              <a:rPr lang="en-US" altLang="zh-CN" sz="1600" kern="0" dirty="0" smtClean="0">
                <a:latin typeface="宋体" panose="02010600030101010101" pitchFamily="2" charset="-122"/>
                <a:ea typeface="宋体" panose="02010600030101010101" pitchFamily="2" charset="-122"/>
              </a:rPr>
              <a:t>Linux</a:t>
            </a:r>
            <a:r>
              <a:rPr lang="zh-CN" altLang="en-US" sz="1600" kern="0" dirty="0" smtClean="0">
                <a:latin typeface="宋体" panose="02010600030101010101" pitchFamily="2" charset="-122"/>
                <a:ea typeface="宋体" panose="02010600030101010101" pitchFamily="2" charset="-122"/>
              </a:rPr>
              <a:t>上创建文件夹？</a:t>
            </a:r>
            <a:endParaRPr lang="en-US" altLang="zh-CN" sz="1600" kern="0"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64655778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知识图谱表示</a:t>
            </a:r>
            <a:endParaRPr lang="zh-CN" altLang="en-US" dirty="0"/>
          </a:p>
        </p:txBody>
      </p:sp>
      <p:sp>
        <p:nvSpPr>
          <p:cNvPr id="4" name="内容占位符 3"/>
          <p:cNvSpPr>
            <a:spLocks noGrp="1"/>
          </p:cNvSpPr>
          <p:nvPr>
            <p:ph idx="1"/>
          </p:nvPr>
        </p:nvSpPr>
        <p:spPr/>
        <p:txBody>
          <a:bodyPr/>
          <a:lstStyle/>
          <a:p>
            <a:pPr marL="0" indent="0">
              <a:buClrTx/>
              <a:buNone/>
            </a:pPr>
            <a:r>
              <a:rPr lang="zh-CN" altLang="en-US" sz="2000" kern="1200" dirty="0" smtClean="0">
                <a:latin typeface="+mj-ea"/>
                <a:ea typeface="+mj-ea"/>
              </a:rPr>
              <a:t>人工智能早期的知识表示方法</a:t>
            </a:r>
            <a:endParaRPr lang="en-US" altLang="zh-CN" sz="2000" kern="1200" dirty="0" smtClean="0">
              <a:latin typeface="+mj-ea"/>
              <a:ea typeface="+mj-ea"/>
            </a:endParaRPr>
          </a:p>
          <a:p>
            <a:pPr marL="0" indent="0">
              <a:buClrTx/>
              <a:buNone/>
            </a:pPr>
            <a:endParaRPr lang="en-US" altLang="zh-CN" sz="2000" kern="1200" dirty="0">
              <a:latin typeface="+mj-ea"/>
              <a:ea typeface="+mj-ea"/>
            </a:endParaRPr>
          </a:p>
          <a:p>
            <a:pPr>
              <a:buClrTx/>
            </a:pPr>
            <a:r>
              <a:rPr lang="zh-CN" altLang="en-US" sz="1600" kern="1200" dirty="0" smtClean="0">
                <a:latin typeface="+mn-ea"/>
                <a:ea typeface="+mn-ea"/>
              </a:rPr>
              <a:t>一阶谓词逻辑</a:t>
            </a:r>
            <a:endParaRPr lang="en-US" altLang="zh-CN" sz="1600" kern="1200" dirty="0" smtClean="0">
              <a:latin typeface="+mn-ea"/>
              <a:ea typeface="+mn-ea"/>
            </a:endParaRPr>
          </a:p>
          <a:p>
            <a:pPr marL="0" indent="0">
              <a:buClrTx/>
              <a:buNone/>
            </a:pPr>
            <a:endParaRPr lang="en-US" altLang="zh-CN" sz="1600" kern="1200" dirty="0" smtClean="0">
              <a:latin typeface="+mn-ea"/>
              <a:ea typeface="+mn-ea"/>
            </a:endParaRPr>
          </a:p>
          <a:p>
            <a:pPr>
              <a:buClrTx/>
            </a:pPr>
            <a:r>
              <a:rPr lang="zh-CN" altLang="en-US" sz="1600" kern="1200" dirty="0" smtClean="0">
                <a:latin typeface="+mn-ea"/>
                <a:ea typeface="+mn-ea"/>
              </a:rPr>
              <a:t>霍恩子句和霍恩逻辑</a:t>
            </a:r>
            <a:endParaRPr lang="en-US" altLang="zh-CN" sz="1600" kern="1200" dirty="0" smtClean="0">
              <a:latin typeface="+mn-ea"/>
              <a:ea typeface="+mn-ea"/>
            </a:endParaRPr>
          </a:p>
          <a:p>
            <a:pPr marL="0" indent="0">
              <a:buClrTx/>
              <a:buNone/>
            </a:pPr>
            <a:endParaRPr lang="en-US" altLang="zh-CN" sz="1600" kern="1200" dirty="0" smtClean="0">
              <a:latin typeface="+mn-ea"/>
              <a:ea typeface="+mn-ea"/>
            </a:endParaRPr>
          </a:p>
          <a:p>
            <a:pPr>
              <a:buClrTx/>
            </a:pPr>
            <a:r>
              <a:rPr lang="zh-CN" altLang="en-US" sz="1600" kern="1200" dirty="0" smtClean="0">
                <a:latin typeface="+mn-ea"/>
                <a:ea typeface="+mn-ea"/>
              </a:rPr>
              <a:t>语义网络</a:t>
            </a:r>
            <a:endParaRPr lang="en-US" altLang="zh-CN" sz="1600" kern="1200" dirty="0" smtClean="0">
              <a:latin typeface="+mn-ea"/>
              <a:ea typeface="+mn-ea"/>
            </a:endParaRPr>
          </a:p>
          <a:p>
            <a:pPr marL="0" indent="0">
              <a:buClrTx/>
              <a:buNone/>
            </a:pPr>
            <a:endParaRPr lang="en-US" altLang="zh-CN" sz="1600" kern="1200" dirty="0" smtClean="0">
              <a:latin typeface="+mn-ea"/>
              <a:ea typeface="+mn-ea"/>
            </a:endParaRPr>
          </a:p>
          <a:p>
            <a:pPr>
              <a:buClrTx/>
            </a:pPr>
            <a:r>
              <a:rPr lang="zh-CN" altLang="en-US" sz="1600" kern="1200" dirty="0" smtClean="0">
                <a:latin typeface="+mn-ea"/>
                <a:ea typeface="+mn-ea"/>
              </a:rPr>
              <a:t>框架</a:t>
            </a:r>
            <a:endParaRPr lang="en-US" altLang="zh-CN" sz="1600" kern="1200" dirty="0" smtClean="0">
              <a:latin typeface="+mn-ea"/>
              <a:ea typeface="+mn-ea"/>
            </a:endParaRPr>
          </a:p>
          <a:p>
            <a:pPr marL="0" indent="0">
              <a:buClrTx/>
              <a:buNone/>
            </a:pPr>
            <a:endParaRPr lang="en-US" altLang="zh-CN" sz="1600" kern="1200" dirty="0" smtClean="0">
              <a:latin typeface="+mn-ea"/>
              <a:ea typeface="+mn-ea"/>
            </a:endParaRPr>
          </a:p>
          <a:p>
            <a:pPr>
              <a:buClrTx/>
            </a:pPr>
            <a:r>
              <a:rPr lang="zh-CN" altLang="en-US" sz="1600" kern="1200" dirty="0">
                <a:latin typeface="+mn-ea"/>
                <a:ea typeface="+mn-ea"/>
              </a:rPr>
              <a:t>描述逻辑</a:t>
            </a:r>
            <a:endParaRPr lang="en-US" altLang="zh-CN" sz="1600" kern="1200" dirty="0">
              <a:latin typeface="+mn-ea"/>
              <a:ea typeface="+mn-ea"/>
            </a:endParaRPr>
          </a:p>
          <a:p>
            <a:pPr marL="0" indent="0">
              <a:buClrTx/>
              <a:buNone/>
            </a:pPr>
            <a:endParaRPr lang="en-US" altLang="zh-CN" sz="1600" dirty="0" smtClean="0">
              <a:latin typeface="+mn-ea"/>
              <a:ea typeface="+mn-ea"/>
            </a:endParaRPr>
          </a:p>
          <a:p>
            <a:pPr marL="0" indent="0">
              <a:buClrTx/>
              <a:buNone/>
            </a:pPr>
            <a:endParaRPr lang="en-US" altLang="zh-CN" sz="1600" dirty="0" smtClean="0">
              <a:latin typeface="+mn-ea"/>
              <a:ea typeface="+mn-ea"/>
            </a:endParaRPr>
          </a:p>
          <a:p>
            <a:pPr marL="0" indent="0">
              <a:buClrTx/>
              <a:buNone/>
            </a:pPr>
            <a:r>
              <a:rPr lang="en-US" altLang="zh-CN" sz="1600" dirty="0" smtClean="0">
                <a:latin typeface="宋体" panose="02010600030101010101" pitchFamily="2" charset="-122"/>
                <a:ea typeface="宋体" panose="02010600030101010101" pitchFamily="2" charset="-122"/>
              </a:rPr>
              <a:t>    </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260673385"/>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知识问答</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401638"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zh-CN" altLang="en-US" sz="2000" kern="0" dirty="0" smtClean="0">
                <a:latin typeface="+mj-ea"/>
                <a:ea typeface="+mj-ea"/>
              </a:rPr>
              <a:t>知识问答的分类体系</a:t>
            </a:r>
            <a:endParaRPr lang="en-US" altLang="zh-CN" sz="2000" kern="0" dirty="0" smtClean="0">
              <a:latin typeface="+mj-ea"/>
              <a:ea typeface="+mj-ea"/>
            </a:endParaRPr>
          </a:p>
          <a:p>
            <a:pPr marL="0" indent="0">
              <a:buClrTx/>
              <a:buNone/>
            </a:pPr>
            <a:endParaRPr lang="en-US" altLang="zh-CN" sz="2000" kern="0" dirty="0">
              <a:latin typeface="+mj-ea"/>
              <a:ea typeface="+mj-ea"/>
            </a:endParaRPr>
          </a:p>
          <a:p>
            <a:pPr>
              <a:buClrTx/>
            </a:pPr>
            <a:r>
              <a:rPr lang="zh-CN" altLang="en-US" sz="1800" kern="0" dirty="0" smtClean="0">
                <a:latin typeface="+mj-ea"/>
                <a:ea typeface="+mj-ea"/>
              </a:rPr>
              <a:t>知识库类型</a:t>
            </a:r>
            <a:endParaRPr lang="en-US" altLang="zh-CN" sz="1800" kern="0" dirty="0" smtClean="0">
              <a:latin typeface="+mj-ea"/>
              <a:ea typeface="+mj-ea"/>
            </a:endParaRPr>
          </a:p>
          <a:p>
            <a:pPr marL="0" indent="0">
              <a:buClrTx/>
              <a:buNone/>
            </a:pPr>
            <a:r>
              <a:rPr lang="en-US" altLang="zh-CN" sz="1800" kern="0" dirty="0">
                <a:latin typeface="+mj-ea"/>
                <a:ea typeface="+mj-ea"/>
              </a:rPr>
              <a:t> </a:t>
            </a:r>
            <a:r>
              <a:rPr lang="en-US" altLang="zh-CN" sz="1800" kern="0" dirty="0" smtClean="0">
                <a:latin typeface="+mj-ea"/>
                <a:ea typeface="+mj-ea"/>
              </a:rPr>
              <a:t>    </a:t>
            </a:r>
            <a:endParaRPr lang="en-US" altLang="zh-CN" sz="1600" kern="0" dirty="0">
              <a:latin typeface="宋体" panose="02010600030101010101" pitchFamily="2" charset="-122"/>
              <a:ea typeface="宋体" panose="02010600030101010101" pitchFamily="2" charset="-122"/>
            </a:endParaRPr>
          </a:p>
          <a:p>
            <a:pPr marL="0" indent="0">
              <a:buClrTx/>
              <a:buNone/>
            </a:pPr>
            <a:endParaRPr lang="en-US" altLang="zh-CN" sz="1600" kern="0" dirty="0" smtClean="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339088" y="2924944"/>
            <a:ext cx="8801100" cy="3057525"/>
          </a:xfrm>
          <a:prstGeom prst="rect">
            <a:avLst/>
          </a:prstGeom>
        </p:spPr>
      </p:pic>
    </p:spTree>
    <p:extLst>
      <p:ext uri="{BB962C8B-B14F-4D97-AF65-F5344CB8AC3E}">
        <p14:creationId xmlns:p14="http://schemas.microsoft.com/office/powerpoint/2010/main" val="2489026673"/>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知识问答</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395288"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zh-CN" altLang="en-US" sz="2000" kern="0" dirty="0" smtClean="0">
                <a:latin typeface="+mj-ea"/>
                <a:ea typeface="+mj-ea"/>
              </a:rPr>
              <a:t>知识问答的分类体系</a:t>
            </a:r>
            <a:endParaRPr lang="en-US" altLang="zh-CN" sz="2000" kern="0" dirty="0" smtClean="0">
              <a:latin typeface="+mj-ea"/>
              <a:ea typeface="+mj-ea"/>
            </a:endParaRPr>
          </a:p>
          <a:p>
            <a:pPr marL="0" indent="0">
              <a:buClrTx/>
              <a:buNone/>
            </a:pPr>
            <a:endParaRPr lang="en-US" altLang="zh-CN" sz="2000" kern="0" dirty="0">
              <a:latin typeface="+mj-ea"/>
              <a:ea typeface="+mj-ea"/>
            </a:endParaRPr>
          </a:p>
          <a:p>
            <a:pPr>
              <a:buClrTx/>
            </a:pPr>
            <a:r>
              <a:rPr lang="zh-CN" altLang="en-US" sz="1800" kern="0" dirty="0">
                <a:latin typeface="+mj-ea"/>
                <a:ea typeface="+mj-ea"/>
              </a:rPr>
              <a:t>智能</a:t>
            </a:r>
            <a:r>
              <a:rPr lang="zh-CN" altLang="en-US" sz="1800" kern="0" dirty="0" smtClean="0">
                <a:latin typeface="+mj-ea"/>
                <a:ea typeface="+mj-ea"/>
              </a:rPr>
              <a:t>体类型</a:t>
            </a:r>
            <a:endParaRPr lang="en-US" altLang="zh-CN" sz="1800" kern="0" dirty="0" smtClean="0">
              <a:latin typeface="+mj-ea"/>
              <a:ea typeface="+mj-ea"/>
            </a:endParaRPr>
          </a:p>
          <a:p>
            <a:pPr marL="0" indent="0">
              <a:buClrTx/>
              <a:buNone/>
            </a:pPr>
            <a:r>
              <a:rPr lang="en-US" altLang="zh-CN" sz="1800" kern="0" dirty="0">
                <a:latin typeface="+mj-ea"/>
                <a:ea typeface="+mj-ea"/>
              </a:rPr>
              <a:t> </a:t>
            </a:r>
            <a:r>
              <a:rPr lang="en-US" altLang="zh-CN" sz="1800" kern="0" dirty="0" smtClean="0">
                <a:latin typeface="+mj-ea"/>
                <a:ea typeface="+mj-ea"/>
              </a:rPr>
              <a:t>    </a:t>
            </a:r>
            <a:endParaRPr lang="en-US" altLang="zh-CN" sz="1600" kern="0" dirty="0">
              <a:latin typeface="宋体" panose="02010600030101010101" pitchFamily="2" charset="-122"/>
              <a:ea typeface="宋体" panose="02010600030101010101" pitchFamily="2" charset="-122"/>
            </a:endParaRPr>
          </a:p>
          <a:p>
            <a:pPr marL="0" indent="0">
              <a:buClrTx/>
              <a:buNone/>
            </a:pPr>
            <a:endParaRPr lang="en-US" altLang="zh-CN" sz="1600" kern="0" dirty="0" smtClean="0">
              <a:latin typeface="宋体" panose="02010600030101010101" pitchFamily="2" charset="-122"/>
              <a:ea typeface="宋体" panose="02010600030101010101" pitchFamily="2"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780928"/>
            <a:ext cx="7632848" cy="3371835"/>
          </a:xfrm>
          <a:prstGeom prst="rect">
            <a:avLst/>
          </a:prstGeom>
        </p:spPr>
      </p:pic>
    </p:spTree>
    <p:extLst>
      <p:ext uri="{BB962C8B-B14F-4D97-AF65-F5344CB8AC3E}">
        <p14:creationId xmlns:p14="http://schemas.microsoft.com/office/powerpoint/2010/main" val="3407877078"/>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知识问答</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395288"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zh-CN" altLang="en-US" sz="2000" kern="0" dirty="0" smtClean="0">
                <a:latin typeface="+mj-ea"/>
                <a:ea typeface="+mj-ea"/>
              </a:rPr>
              <a:t>知识问答的分类体系</a:t>
            </a:r>
            <a:endParaRPr lang="en-US" altLang="zh-CN" sz="2000" kern="0" dirty="0" smtClean="0">
              <a:latin typeface="+mj-ea"/>
              <a:ea typeface="+mj-ea"/>
            </a:endParaRPr>
          </a:p>
          <a:p>
            <a:pPr marL="0" indent="0">
              <a:buClrTx/>
              <a:buNone/>
            </a:pPr>
            <a:endParaRPr lang="en-US" altLang="zh-CN" sz="2000" kern="0" dirty="0">
              <a:latin typeface="+mj-ea"/>
              <a:ea typeface="+mj-ea"/>
            </a:endParaRPr>
          </a:p>
          <a:p>
            <a:pPr>
              <a:buClrTx/>
              <a:buFont typeface="Arial" panose="020B0604020202020204" pitchFamily="34" charset="0"/>
              <a:buChar char="•"/>
            </a:pPr>
            <a:r>
              <a:rPr lang="zh-CN" altLang="en-US" sz="1800" kern="0" dirty="0" smtClean="0">
                <a:latin typeface="+mj-ea"/>
                <a:ea typeface="+mj-ea"/>
              </a:rPr>
              <a:t>传统问答方法</a:t>
            </a:r>
            <a:r>
              <a:rPr lang="en-US" altLang="zh-CN" sz="1800" kern="0" dirty="0" smtClean="0">
                <a:latin typeface="+mj-ea"/>
                <a:ea typeface="+mj-ea"/>
              </a:rPr>
              <a:t>     </a:t>
            </a:r>
            <a:endParaRPr lang="en-US" altLang="zh-CN" sz="1600" kern="0" dirty="0">
              <a:latin typeface="宋体" panose="02010600030101010101" pitchFamily="2" charset="-122"/>
              <a:ea typeface="宋体" panose="02010600030101010101" pitchFamily="2" charset="-122"/>
            </a:endParaRPr>
          </a:p>
          <a:p>
            <a:pPr marL="0" indent="0">
              <a:buClrTx/>
              <a:buNone/>
            </a:pPr>
            <a:endParaRPr lang="en-US" altLang="zh-CN" sz="1600" kern="0" dirty="0" smtClean="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363"/>
          <a:stretch/>
        </p:blipFill>
        <p:spPr>
          <a:xfrm>
            <a:off x="401638" y="2708920"/>
            <a:ext cx="8316416" cy="3419363"/>
          </a:xfrm>
          <a:prstGeom prst="rect">
            <a:avLst/>
          </a:prstGeom>
        </p:spPr>
      </p:pic>
      <p:sp>
        <p:nvSpPr>
          <p:cNvPr id="6" name="文本框 5"/>
          <p:cNvSpPr txBox="1"/>
          <p:nvPr/>
        </p:nvSpPr>
        <p:spPr>
          <a:xfrm>
            <a:off x="6516216" y="2355993"/>
            <a:ext cx="1080120" cy="307777"/>
          </a:xfrm>
          <a:prstGeom prst="rect">
            <a:avLst/>
          </a:prstGeom>
          <a:noFill/>
        </p:spPr>
        <p:txBody>
          <a:bodyPr wrap="square" rtlCol="0">
            <a:spAutoFit/>
          </a:bodyPr>
          <a:lstStyle/>
          <a:p>
            <a:r>
              <a:rPr lang="zh-CN" altLang="en-US" sz="1400" dirty="0" smtClean="0"/>
              <a:t>知识图谱</a:t>
            </a:r>
            <a:endParaRPr lang="zh-CN" altLang="en-US" sz="1400" dirty="0"/>
          </a:p>
        </p:txBody>
      </p:sp>
      <p:sp>
        <p:nvSpPr>
          <p:cNvPr id="8" name="文本框 7"/>
          <p:cNvSpPr txBox="1"/>
          <p:nvPr/>
        </p:nvSpPr>
        <p:spPr>
          <a:xfrm>
            <a:off x="1475656" y="2708920"/>
            <a:ext cx="2232248" cy="307777"/>
          </a:xfrm>
          <a:prstGeom prst="rect">
            <a:avLst/>
          </a:prstGeom>
          <a:solidFill>
            <a:schemeClr val="bg1"/>
          </a:solidFill>
        </p:spPr>
        <p:txBody>
          <a:bodyPr wrap="square" rtlCol="0">
            <a:spAutoFit/>
          </a:bodyPr>
          <a:lstStyle/>
          <a:p>
            <a:r>
              <a:rPr lang="zh-CN" altLang="en-US" sz="1400" dirty="0" smtClean="0"/>
              <a:t>姚明的老婆出生在哪里？</a:t>
            </a:r>
            <a:endParaRPr lang="zh-CN" altLang="en-US" sz="1400" dirty="0"/>
          </a:p>
        </p:txBody>
      </p:sp>
    </p:spTree>
    <p:extLst>
      <p:ext uri="{BB962C8B-B14F-4D97-AF65-F5344CB8AC3E}">
        <p14:creationId xmlns:p14="http://schemas.microsoft.com/office/powerpoint/2010/main" val="365725416"/>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知识问答</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395288"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zh-CN" altLang="en-US" sz="2000" kern="0" dirty="0" smtClean="0">
                <a:latin typeface="+mj-ea"/>
                <a:ea typeface="+mj-ea"/>
              </a:rPr>
              <a:t>知识问答的分类体系</a:t>
            </a:r>
            <a:endParaRPr lang="en-US" altLang="zh-CN" sz="2000" kern="0" dirty="0" smtClean="0">
              <a:latin typeface="+mj-ea"/>
              <a:ea typeface="+mj-ea"/>
            </a:endParaRPr>
          </a:p>
          <a:p>
            <a:pPr marL="0" indent="0">
              <a:buClrTx/>
              <a:buNone/>
            </a:pPr>
            <a:endParaRPr lang="en-US" altLang="zh-CN" sz="2000" kern="0" dirty="0">
              <a:latin typeface="+mj-ea"/>
              <a:ea typeface="+mj-ea"/>
            </a:endParaRPr>
          </a:p>
          <a:p>
            <a:pPr>
              <a:buClrTx/>
              <a:buFont typeface="Arial" panose="020B0604020202020204" pitchFamily="34" charset="0"/>
              <a:buChar char="•"/>
            </a:pPr>
            <a:r>
              <a:rPr lang="zh-CN" altLang="en-US" sz="1800" kern="0" dirty="0" smtClean="0">
                <a:latin typeface="+mj-ea"/>
                <a:ea typeface="+mj-ea"/>
              </a:rPr>
              <a:t>基于深度学习的问答方法</a:t>
            </a:r>
            <a:endParaRPr lang="en-US" altLang="zh-CN" sz="1800" kern="0" dirty="0" smtClean="0">
              <a:latin typeface="+mj-ea"/>
              <a:ea typeface="+mj-ea"/>
            </a:endParaRPr>
          </a:p>
          <a:p>
            <a:pPr marL="0" indent="0">
              <a:buClrTx/>
              <a:buNone/>
            </a:pPr>
            <a:r>
              <a:rPr lang="zh-CN" altLang="en-US" sz="1600" kern="0" dirty="0" smtClean="0">
                <a:latin typeface="宋体" panose="02010600030101010101" pitchFamily="2" charset="-122"/>
                <a:ea typeface="宋体" panose="02010600030101010101" pitchFamily="2" charset="-122"/>
              </a:rPr>
              <a:t>   不同于传统方法，基于分布式表示的知识库问答利用深度神经网络模型，将问题与知识库中的信息转化为向量表示，通过相似度匹配方式完成问题与答案的匹配</a:t>
            </a:r>
            <a:r>
              <a:rPr lang="en-US" altLang="zh-CN" sz="1600" kern="0" dirty="0" smtClean="0">
                <a:latin typeface="宋体" panose="02010600030101010101" pitchFamily="2" charset="-122"/>
                <a:ea typeface="宋体" panose="02010600030101010101" pitchFamily="2" charset="-122"/>
              </a:rPr>
              <a:t>  </a:t>
            </a:r>
            <a:endParaRPr lang="en-US" altLang="zh-CN" sz="1600" kern="0" dirty="0">
              <a:latin typeface="宋体" panose="02010600030101010101" pitchFamily="2" charset="-122"/>
              <a:ea typeface="宋体" panose="02010600030101010101" pitchFamily="2" charset="-122"/>
            </a:endParaRPr>
          </a:p>
          <a:p>
            <a:pPr marL="0" indent="0">
              <a:buClrTx/>
              <a:buNone/>
            </a:pPr>
            <a:endParaRPr lang="en-US" altLang="zh-CN" sz="1600" kern="0" dirty="0" smtClean="0">
              <a:latin typeface="宋体" panose="02010600030101010101" pitchFamily="2" charset="-122"/>
              <a:ea typeface="宋体" panose="02010600030101010101" pitchFamily="2" charset="-122"/>
            </a:endParaRPr>
          </a:p>
        </p:txBody>
      </p:sp>
      <p:pic>
        <p:nvPicPr>
          <p:cNvPr id="7" name="图片 6"/>
          <p:cNvPicPr>
            <a:picLocks noChangeAspect="1"/>
          </p:cNvPicPr>
          <p:nvPr/>
        </p:nvPicPr>
        <p:blipFill>
          <a:blip r:embed="rId3"/>
          <a:stretch>
            <a:fillRect/>
          </a:stretch>
        </p:blipFill>
        <p:spPr>
          <a:xfrm>
            <a:off x="971600" y="3429000"/>
            <a:ext cx="6867525" cy="1971675"/>
          </a:xfrm>
          <a:prstGeom prst="rect">
            <a:avLst/>
          </a:prstGeom>
        </p:spPr>
      </p:pic>
    </p:spTree>
    <p:extLst>
      <p:ext uri="{BB962C8B-B14F-4D97-AF65-F5344CB8AC3E}">
        <p14:creationId xmlns:p14="http://schemas.microsoft.com/office/powerpoint/2010/main" val="2546503682"/>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知识问答</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395288"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zh-CN" altLang="en-US" sz="2000" kern="0" dirty="0" smtClean="0">
                <a:latin typeface="+mj-ea"/>
                <a:ea typeface="+mj-ea"/>
              </a:rPr>
              <a:t>知识问答的基本组件</a:t>
            </a:r>
            <a:endParaRPr lang="en-US" altLang="zh-CN" sz="2000" kern="0" dirty="0" smtClean="0">
              <a:latin typeface="+mj-ea"/>
              <a:ea typeface="+mj-ea"/>
            </a:endParaRPr>
          </a:p>
          <a:p>
            <a:pPr marL="0" indent="0">
              <a:buClrTx/>
              <a:buNone/>
            </a:pPr>
            <a:endParaRPr lang="en-US" altLang="zh-CN" sz="2000" kern="0" dirty="0">
              <a:latin typeface="+mj-ea"/>
              <a:ea typeface="+mj-ea"/>
            </a:endParaRPr>
          </a:p>
          <a:p>
            <a:pPr marL="0" indent="0">
              <a:buClrTx/>
              <a:buNone/>
            </a:pPr>
            <a:endParaRPr lang="en-US" altLang="zh-CN" sz="1600" kern="0" dirty="0" smtClean="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1988840"/>
            <a:ext cx="6400800" cy="4229100"/>
          </a:xfrm>
          <a:prstGeom prst="rect">
            <a:avLst/>
          </a:prstGeom>
        </p:spPr>
      </p:pic>
    </p:spTree>
    <p:extLst>
      <p:ext uri="{BB962C8B-B14F-4D97-AF65-F5344CB8AC3E}">
        <p14:creationId xmlns:p14="http://schemas.microsoft.com/office/powerpoint/2010/main" val="3515182976"/>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知识问答</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395288"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zh-CN" altLang="en-US" sz="2000" kern="0" dirty="0" smtClean="0">
                <a:latin typeface="+mj-ea"/>
                <a:ea typeface="+mj-ea"/>
              </a:rPr>
              <a:t>基于知识库的问答系统</a:t>
            </a:r>
            <a:r>
              <a:rPr lang="en-US" altLang="zh-CN" sz="2000" kern="0" dirty="0" smtClean="0">
                <a:latin typeface="+mj-ea"/>
                <a:ea typeface="+mj-ea"/>
              </a:rPr>
              <a:t>:KBQA</a:t>
            </a:r>
          </a:p>
          <a:p>
            <a:pPr marL="0" indent="0">
              <a:buClrTx/>
              <a:buNone/>
            </a:pPr>
            <a:endParaRPr lang="en-US" altLang="zh-CN" sz="2000" kern="0" dirty="0">
              <a:latin typeface="+mj-ea"/>
              <a:ea typeface="+mj-ea"/>
            </a:endParaRPr>
          </a:p>
        </p:txBody>
      </p:sp>
      <p:pic>
        <p:nvPicPr>
          <p:cNvPr id="8" name="图片 7"/>
          <p:cNvPicPr>
            <a:picLocks noChangeAspect="1"/>
          </p:cNvPicPr>
          <p:nvPr/>
        </p:nvPicPr>
        <p:blipFill rotWithShape="1">
          <a:blip r:embed="rId3"/>
          <a:srcRect r="2477"/>
          <a:stretch/>
        </p:blipFill>
        <p:spPr>
          <a:xfrm>
            <a:off x="3819816" y="1587743"/>
            <a:ext cx="5258526" cy="5262176"/>
          </a:xfrm>
          <a:prstGeom prst="rect">
            <a:avLst/>
          </a:prstGeom>
        </p:spPr>
      </p:pic>
      <p:sp>
        <p:nvSpPr>
          <p:cNvPr id="6" name="文本框 5"/>
          <p:cNvSpPr txBox="1"/>
          <p:nvPr/>
        </p:nvSpPr>
        <p:spPr>
          <a:xfrm>
            <a:off x="401638" y="1773426"/>
            <a:ext cx="3286125" cy="4278094"/>
          </a:xfrm>
          <a:prstGeom prst="rect">
            <a:avLst/>
          </a:prstGeom>
          <a:noFill/>
        </p:spPr>
        <p:txBody>
          <a:bodyPr wrap="square" rtlCol="0">
            <a:spAutoFit/>
          </a:bodyPr>
          <a:lstStyle/>
          <a:p>
            <a:pPr marL="0" indent="0">
              <a:buClrTx/>
              <a:buNone/>
            </a:pPr>
            <a:r>
              <a:rPr lang="en-US" altLang="zh-CN" sz="1600" kern="0" dirty="0">
                <a:latin typeface="宋体" panose="02010600030101010101" pitchFamily="2" charset="-122"/>
              </a:rPr>
              <a:t>KBQA</a:t>
            </a:r>
            <a:r>
              <a:rPr lang="zh-CN" altLang="en-US" sz="1600" kern="0" dirty="0">
                <a:latin typeface="宋体" panose="02010600030101010101" pitchFamily="2" charset="-122"/>
              </a:rPr>
              <a:t>特指基于知识图谱的问答</a:t>
            </a:r>
            <a:r>
              <a:rPr lang="zh-CN" altLang="en-US" sz="1600" kern="0" dirty="0" smtClean="0">
                <a:latin typeface="宋体" panose="02010600030101010101" pitchFamily="2" charset="-122"/>
              </a:rPr>
              <a:t>系统</a:t>
            </a:r>
            <a:endParaRPr lang="en-US" altLang="zh-CN" sz="1600" kern="0" dirty="0" smtClean="0">
              <a:latin typeface="宋体" panose="02010600030101010101" pitchFamily="2" charset="-122"/>
            </a:endParaRPr>
          </a:p>
          <a:p>
            <a:pPr marL="0" indent="0">
              <a:buClrTx/>
              <a:buNone/>
            </a:pPr>
            <a:endParaRPr lang="en-US" altLang="zh-CN" sz="1600" kern="0" dirty="0">
              <a:latin typeface="宋体" panose="02010600030101010101" pitchFamily="2" charset="-122"/>
            </a:endParaRPr>
          </a:p>
          <a:p>
            <a:pPr marL="0" indent="0">
              <a:buClrTx/>
              <a:buNone/>
            </a:pPr>
            <a:r>
              <a:rPr lang="zh-CN" altLang="en-US" sz="1600" kern="0" dirty="0">
                <a:latin typeface="宋体" panose="02010600030101010101" pitchFamily="2" charset="-122"/>
              </a:rPr>
              <a:t>采用相对统一的基于</a:t>
            </a:r>
            <a:r>
              <a:rPr lang="en-US" altLang="zh-CN" sz="1600" kern="0" dirty="0">
                <a:latin typeface="宋体" panose="02010600030101010101" pitchFamily="2" charset="-122"/>
              </a:rPr>
              <a:t>RDF</a:t>
            </a:r>
            <a:r>
              <a:rPr lang="zh-CN" altLang="en-US" sz="1600" kern="0" dirty="0">
                <a:latin typeface="宋体" panose="02010600030101010101" pitchFamily="2" charset="-122"/>
              </a:rPr>
              <a:t>表示的知识图谱</a:t>
            </a:r>
            <a:r>
              <a:rPr lang="zh-CN" altLang="en-US" sz="1600" kern="0" dirty="0" smtClean="0">
                <a:latin typeface="宋体" panose="02010600030101010101" pitchFamily="2" charset="-122"/>
              </a:rPr>
              <a:t>，将</a:t>
            </a:r>
            <a:r>
              <a:rPr lang="zh-CN" altLang="en-US" sz="1600" kern="0" dirty="0">
                <a:latin typeface="宋体" panose="02010600030101010101" pitchFamily="2" charset="-122"/>
              </a:rPr>
              <a:t>语义理解结果映射到知识图谱的本体后生成</a:t>
            </a:r>
            <a:r>
              <a:rPr lang="en-US" altLang="zh-CN" sz="1600" kern="0" dirty="0">
                <a:latin typeface="宋体" panose="02010600030101010101" pitchFamily="2" charset="-122"/>
              </a:rPr>
              <a:t>SPARQL</a:t>
            </a:r>
            <a:r>
              <a:rPr lang="zh-CN" altLang="en-US" sz="1600" kern="0" dirty="0">
                <a:latin typeface="宋体" panose="02010600030101010101" pitchFamily="2" charset="-122"/>
              </a:rPr>
              <a:t>查询来回</a:t>
            </a:r>
            <a:r>
              <a:rPr lang="zh-CN" altLang="en-US" sz="1600" kern="0" dirty="0" smtClean="0">
                <a:latin typeface="宋体" panose="02010600030101010101" pitchFamily="2" charset="-122"/>
              </a:rPr>
              <a:t>答问题</a:t>
            </a:r>
            <a:endParaRPr lang="en-US" altLang="zh-CN" sz="1600" kern="0" dirty="0" smtClean="0">
              <a:latin typeface="宋体" panose="02010600030101010101" pitchFamily="2" charset="-122"/>
            </a:endParaRPr>
          </a:p>
          <a:p>
            <a:pPr marL="0" indent="0">
              <a:buClrTx/>
              <a:buNone/>
            </a:pPr>
            <a:endParaRPr lang="en-US" altLang="zh-CN" sz="1600" kern="0" dirty="0">
              <a:latin typeface="宋体" panose="02010600030101010101" pitchFamily="2" charset="-122"/>
            </a:endParaRPr>
          </a:p>
          <a:p>
            <a:pPr marL="0" indent="0">
              <a:buClrTx/>
              <a:buNone/>
            </a:pPr>
            <a:r>
              <a:rPr lang="zh-CN" altLang="en-US" sz="1600" kern="0" dirty="0">
                <a:latin typeface="宋体" panose="02010600030101010101" pitchFamily="2" charset="-122"/>
              </a:rPr>
              <a:t>核心问题：找到从用户问题到知识图谱子图的最合理</a:t>
            </a:r>
            <a:r>
              <a:rPr lang="zh-CN" altLang="en-US" sz="1600" kern="0" dirty="0" smtClean="0">
                <a:latin typeface="宋体" panose="02010600030101010101" pitchFamily="2" charset="-122"/>
              </a:rPr>
              <a:t>映射</a:t>
            </a:r>
            <a:endParaRPr lang="en-US" altLang="zh-CN" sz="1600" kern="0" dirty="0" smtClean="0">
              <a:latin typeface="宋体" panose="02010600030101010101" pitchFamily="2" charset="-122"/>
            </a:endParaRPr>
          </a:p>
          <a:p>
            <a:pPr marL="0" indent="0">
              <a:buClrTx/>
              <a:buNone/>
            </a:pPr>
            <a:endParaRPr lang="en-US" altLang="zh-CN" sz="1600" kern="0" dirty="0" smtClean="0">
              <a:latin typeface="宋体" panose="02010600030101010101" pitchFamily="2" charset="-122"/>
            </a:endParaRPr>
          </a:p>
          <a:p>
            <a:pPr marL="0" indent="0">
              <a:buClrTx/>
              <a:buNone/>
            </a:pPr>
            <a:endParaRPr lang="en-US" altLang="zh-CN" sz="1600" kern="0" dirty="0">
              <a:latin typeface="宋体" panose="02010600030101010101" pitchFamily="2" charset="-122"/>
            </a:endParaRPr>
          </a:p>
          <a:p>
            <a:pPr marL="0" indent="0">
              <a:buClrTx/>
              <a:buNone/>
            </a:pPr>
            <a:r>
              <a:rPr lang="en-US" altLang="zh-CN" sz="1600" kern="0" dirty="0">
                <a:latin typeface="+mj-ea"/>
                <a:ea typeface="+mj-ea"/>
              </a:rPr>
              <a:t>KBQA</a:t>
            </a:r>
            <a:r>
              <a:rPr lang="zh-CN" altLang="en-US" sz="1600" kern="0" dirty="0">
                <a:latin typeface="+mj-ea"/>
                <a:ea typeface="+mj-ea"/>
              </a:rPr>
              <a:t>面临的挑战</a:t>
            </a:r>
            <a:r>
              <a:rPr lang="zh-CN" altLang="en-US" sz="1600" kern="0" dirty="0" smtClean="0">
                <a:latin typeface="+mj-ea"/>
                <a:ea typeface="+mj-ea"/>
              </a:rPr>
              <a:t>：</a:t>
            </a:r>
            <a:endParaRPr lang="en-US" altLang="zh-CN" sz="1600" kern="0" dirty="0" smtClean="0">
              <a:latin typeface="+mj-ea"/>
              <a:ea typeface="+mj-ea"/>
            </a:endParaRPr>
          </a:p>
          <a:p>
            <a:pPr marL="0" indent="0">
              <a:buClrTx/>
              <a:buNone/>
            </a:pPr>
            <a:endParaRPr lang="en-US" altLang="zh-CN" sz="1600" kern="0" dirty="0" smtClean="0">
              <a:latin typeface="宋体" panose="02010600030101010101" pitchFamily="2" charset="-122"/>
            </a:endParaRPr>
          </a:p>
          <a:p>
            <a:pPr marL="285750" indent="-285750">
              <a:buClrTx/>
              <a:buFont typeface="Wingdings" panose="05000000000000000000" pitchFamily="2" charset="2"/>
              <a:buChar char="n"/>
            </a:pPr>
            <a:r>
              <a:rPr lang="zh-CN" altLang="en-US" sz="1600" kern="0" dirty="0" smtClean="0">
                <a:latin typeface="+mj-ea"/>
                <a:ea typeface="+mj-ea"/>
              </a:rPr>
              <a:t>如何</a:t>
            </a:r>
            <a:r>
              <a:rPr lang="zh-CN" altLang="en-US" sz="1600" kern="0" dirty="0">
                <a:latin typeface="+mj-ea"/>
                <a:ea typeface="+mj-ea"/>
              </a:rPr>
              <a:t>将自然语言表达映射到知识库的查询</a:t>
            </a:r>
            <a:endParaRPr lang="en-US" altLang="zh-CN" sz="1600" kern="0" dirty="0">
              <a:latin typeface="+mj-ea"/>
              <a:ea typeface="+mj-ea"/>
            </a:endParaRPr>
          </a:p>
          <a:p>
            <a:pPr marL="0" indent="0">
              <a:buClrTx/>
              <a:buNone/>
            </a:pPr>
            <a:endParaRPr lang="en-US" altLang="zh-CN" sz="1600" kern="0" dirty="0">
              <a:latin typeface="宋体" panose="02010600030101010101" pitchFamily="2" charset="-122"/>
            </a:endParaRPr>
          </a:p>
          <a:p>
            <a:endParaRPr lang="zh-CN" altLang="en-US" sz="1600" dirty="0"/>
          </a:p>
        </p:txBody>
      </p:sp>
      <p:sp>
        <p:nvSpPr>
          <p:cNvPr id="9" name="文本框 8"/>
          <p:cNvSpPr txBox="1"/>
          <p:nvPr/>
        </p:nvSpPr>
        <p:spPr>
          <a:xfrm>
            <a:off x="7365070" y="1310744"/>
            <a:ext cx="1584176" cy="276999"/>
          </a:xfrm>
          <a:prstGeom prst="rect">
            <a:avLst/>
          </a:prstGeom>
          <a:noFill/>
        </p:spPr>
        <p:txBody>
          <a:bodyPr wrap="square" rtlCol="0">
            <a:spAutoFit/>
          </a:bodyPr>
          <a:lstStyle/>
          <a:p>
            <a:r>
              <a:rPr lang="zh-CN" altLang="en-US" sz="1200" dirty="0" smtClean="0"/>
              <a:t>常见的语义映射现象</a:t>
            </a:r>
            <a:endParaRPr lang="zh-CN" altLang="en-US" sz="1200" dirty="0"/>
          </a:p>
        </p:txBody>
      </p:sp>
    </p:spTree>
    <p:extLst>
      <p:ext uri="{BB962C8B-B14F-4D97-AF65-F5344CB8AC3E}">
        <p14:creationId xmlns:p14="http://schemas.microsoft.com/office/powerpoint/2010/main" val="2511677676"/>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知识问答</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395288"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zh-CN" altLang="en-US" sz="2000" kern="0" dirty="0" smtClean="0">
                <a:latin typeface="+mj-ea"/>
                <a:ea typeface="+mj-ea"/>
              </a:rPr>
              <a:t>基于知识库的问答系统</a:t>
            </a:r>
            <a:r>
              <a:rPr lang="en-US" altLang="zh-CN" sz="2000" kern="0" dirty="0" smtClean="0">
                <a:latin typeface="+mj-ea"/>
                <a:ea typeface="+mj-ea"/>
              </a:rPr>
              <a:t>:KBQA</a:t>
            </a:r>
          </a:p>
          <a:p>
            <a:pPr marL="0" indent="0">
              <a:buClrTx/>
              <a:buNone/>
            </a:pPr>
            <a:endParaRPr lang="en-US" altLang="zh-CN" sz="2000" kern="0" dirty="0">
              <a:latin typeface="+mj-ea"/>
              <a:ea typeface="+mj-ea"/>
            </a:endParaRPr>
          </a:p>
          <a:p>
            <a:pPr marL="0" indent="0">
              <a:buClrTx/>
              <a:buNone/>
            </a:pPr>
            <a:r>
              <a:rPr lang="en-US" altLang="zh-CN" sz="1800" kern="0" dirty="0">
                <a:latin typeface="+mj-ea"/>
                <a:ea typeface="+mj-ea"/>
              </a:rPr>
              <a:t>KBQA</a:t>
            </a:r>
            <a:r>
              <a:rPr lang="zh-CN" altLang="en-US" sz="1800" kern="0" dirty="0">
                <a:latin typeface="+mj-ea"/>
                <a:ea typeface="+mj-ea"/>
              </a:rPr>
              <a:t>面临的挑战：</a:t>
            </a:r>
            <a:endParaRPr lang="en-US" altLang="zh-CN" sz="1800" kern="0" dirty="0">
              <a:latin typeface="+mj-ea"/>
              <a:ea typeface="+mj-ea"/>
            </a:endParaRPr>
          </a:p>
          <a:p>
            <a:pPr marL="0" indent="0">
              <a:buClrTx/>
              <a:buNone/>
            </a:pPr>
            <a:endParaRPr lang="en-US" altLang="zh-CN" sz="1600" kern="0" dirty="0">
              <a:latin typeface="+mj-ea"/>
              <a:ea typeface="+mj-ea"/>
            </a:endParaRPr>
          </a:p>
          <a:p>
            <a:pPr>
              <a:buClrTx/>
            </a:pPr>
            <a:r>
              <a:rPr lang="zh-CN" altLang="en-US" sz="1600" kern="0" dirty="0" smtClean="0">
                <a:latin typeface="+mj-ea"/>
                <a:ea typeface="+mj-ea"/>
              </a:rPr>
              <a:t>泛化语义理解的预期</a:t>
            </a:r>
            <a:endParaRPr lang="en-US" altLang="zh-CN" sz="1600" kern="0" dirty="0">
              <a:latin typeface="+mj-ea"/>
              <a:ea typeface="+mj-ea"/>
            </a:endParaRPr>
          </a:p>
          <a:p>
            <a:pPr marL="0" indent="0">
              <a:buClrTx/>
              <a:buNone/>
            </a:pPr>
            <a:endParaRPr lang="en-US" altLang="zh-CN" sz="1600" kern="0" dirty="0">
              <a:latin typeface="+mj-ea"/>
              <a:ea typeface="+mj-ea"/>
            </a:endParaRPr>
          </a:p>
          <a:p>
            <a:pPr>
              <a:buClrTx/>
              <a:buFont typeface="Arial" panose="020B0604020202020204" pitchFamily="34" charset="0"/>
              <a:buChar char="•"/>
            </a:pPr>
            <a:r>
              <a:rPr lang="zh-CN" altLang="en-US" sz="1600" kern="0" dirty="0" smtClean="0">
                <a:latin typeface="宋体" panose="02010600030101010101" pitchFamily="2" charset="-122"/>
                <a:ea typeface="宋体" panose="02010600030101010101" pitchFamily="2" charset="-122"/>
              </a:rPr>
              <a:t>词语层面的泛化匹配</a:t>
            </a:r>
            <a:endParaRPr lang="en-US" altLang="zh-CN" sz="1600" kern="0" dirty="0" smtClean="0">
              <a:latin typeface="宋体" panose="02010600030101010101" pitchFamily="2" charset="-122"/>
              <a:ea typeface="宋体" panose="02010600030101010101" pitchFamily="2" charset="-122"/>
            </a:endParaRPr>
          </a:p>
          <a:p>
            <a:pPr>
              <a:buClrTx/>
              <a:buFont typeface="+mj-ea"/>
              <a:buAutoNum type="circleNumDbPlain"/>
            </a:pPr>
            <a:r>
              <a:rPr lang="zh-CN" altLang="en-US" sz="1600" kern="0" dirty="0" smtClean="0">
                <a:latin typeface="宋体" panose="02010600030101010101" pitchFamily="2" charset="-122"/>
                <a:ea typeface="宋体" panose="02010600030101010101" pitchFamily="2" charset="-122"/>
              </a:rPr>
              <a:t>命名实体的不同说法：例如“上海”对应“沪”</a:t>
            </a:r>
            <a:endParaRPr lang="en-US" altLang="zh-CN" sz="1600" kern="0" dirty="0" smtClean="0">
              <a:latin typeface="宋体" panose="02010600030101010101" pitchFamily="2" charset="-122"/>
              <a:ea typeface="宋体" panose="02010600030101010101" pitchFamily="2" charset="-122"/>
            </a:endParaRPr>
          </a:p>
          <a:p>
            <a:pPr>
              <a:buClrTx/>
              <a:buFont typeface="+mj-ea"/>
              <a:buAutoNum type="circleNumDbPlain"/>
            </a:pPr>
            <a:r>
              <a:rPr lang="zh-CN" altLang="en-US" sz="1600" kern="0" dirty="0" smtClean="0">
                <a:latin typeface="宋体" panose="02010600030101010101" pitchFamily="2" charset="-122"/>
                <a:ea typeface="宋体" panose="02010600030101010101" pitchFamily="2" charset="-122"/>
              </a:rPr>
              <a:t>生成实体的不同说法：例如“</a:t>
            </a:r>
            <a:r>
              <a:rPr lang="en-US" altLang="zh-CN" sz="1600" kern="0" dirty="0" smtClean="0">
                <a:latin typeface="宋体" panose="02010600030101010101" pitchFamily="2" charset="-122"/>
                <a:ea typeface="宋体" panose="02010600030101010101" pitchFamily="2" charset="-122"/>
              </a:rPr>
              <a:t>2020</a:t>
            </a:r>
            <a:r>
              <a:rPr lang="zh-CN" altLang="en-US" sz="1600" kern="0" dirty="0" smtClean="0">
                <a:latin typeface="宋体" panose="02010600030101010101" pitchFamily="2" charset="-122"/>
                <a:ea typeface="宋体" panose="02010600030101010101" pitchFamily="2" charset="-122"/>
              </a:rPr>
              <a:t>年</a:t>
            </a:r>
            <a:r>
              <a:rPr lang="en-US" altLang="zh-CN" sz="1600" kern="0" dirty="0" smtClean="0">
                <a:latin typeface="宋体" panose="02010600030101010101" pitchFamily="2" charset="-122"/>
                <a:ea typeface="宋体" panose="02010600030101010101" pitchFamily="2" charset="-122"/>
              </a:rPr>
              <a:t>1</a:t>
            </a:r>
            <a:r>
              <a:rPr lang="zh-CN" altLang="en-US" sz="1600" kern="0" dirty="0" smtClean="0">
                <a:latin typeface="宋体" panose="02010600030101010101" pitchFamily="2" charset="-122"/>
                <a:ea typeface="宋体" panose="02010600030101010101" pitchFamily="2" charset="-122"/>
              </a:rPr>
              <a:t>月</a:t>
            </a:r>
            <a:r>
              <a:rPr lang="en-US" altLang="zh-CN" sz="1600" kern="0" dirty="0" smtClean="0">
                <a:latin typeface="宋体" panose="02010600030101010101" pitchFamily="2" charset="-122"/>
                <a:ea typeface="宋体" panose="02010600030101010101" pitchFamily="2" charset="-122"/>
              </a:rPr>
              <a:t>1</a:t>
            </a:r>
            <a:r>
              <a:rPr lang="zh-CN" altLang="en-US" sz="1600" kern="0" dirty="0" smtClean="0">
                <a:latin typeface="宋体" panose="02010600030101010101" pitchFamily="2" charset="-122"/>
                <a:ea typeface="宋体" panose="02010600030101010101" pitchFamily="2" charset="-122"/>
              </a:rPr>
              <a:t>日”和“</a:t>
            </a:r>
            <a:r>
              <a:rPr lang="en-US" altLang="zh-CN" sz="1600" kern="0" dirty="0" smtClean="0">
                <a:latin typeface="宋体" panose="02010600030101010101" pitchFamily="2" charset="-122"/>
                <a:ea typeface="宋体" panose="02010600030101010101" pitchFamily="2" charset="-122"/>
              </a:rPr>
              <a:t>2020</a:t>
            </a:r>
            <a:r>
              <a:rPr lang="zh-CN" altLang="en-US" sz="1600" kern="0" dirty="0" smtClean="0">
                <a:latin typeface="宋体" panose="02010600030101010101" pitchFamily="2" charset="-122"/>
                <a:ea typeface="宋体" panose="02010600030101010101" pitchFamily="2" charset="-122"/>
              </a:rPr>
              <a:t>年元旦”</a:t>
            </a:r>
            <a:endParaRPr lang="en-US" altLang="zh-CN" sz="1600" kern="0" dirty="0" smtClean="0">
              <a:latin typeface="宋体" panose="02010600030101010101" pitchFamily="2" charset="-122"/>
              <a:ea typeface="宋体" panose="02010600030101010101" pitchFamily="2" charset="-122"/>
            </a:endParaRPr>
          </a:p>
          <a:p>
            <a:pPr>
              <a:buClrTx/>
              <a:buFont typeface="+mj-ea"/>
              <a:buAutoNum type="circleNumDbPlain"/>
            </a:pPr>
            <a:r>
              <a:rPr lang="zh-CN" altLang="en-US" sz="1600" kern="0" dirty="0" smtClean="0">
                <a:latin typeface="宋体" panose="02010600030101010101" pitchFamily="2" charset="-122"/>
                <a:ea typeface="宋体" panose="02010600030101010101" pitchFamily="2" charset="-122"/>
              </a:rPr>
              <a:t>实体分类和属性或关系的不同说法：例如“还活着吗”和“死亡日期”</a:t>
            </a:r>
            <a:endParaRPr lang="en-US" altLang="zh-CN" sz="1600" kern="0" dirty="0" smtClean="0">
              <a:latin typeface="宋体" panose="02010600030101010101" pitchFamily="2" charset="-122"/>
              <a:ea typeface="宋体" panose="02010600030101010101" pitchFamily="2" charset="-122"/>
            </a:endParaRPr>
          </a:p>
          <a:p>
            <a:pPr marL="0" indent="0">
              <a:buClrTx/>
              <a:buNone/>
            </a:pPr>
            <a:endParaRPr lang="en-US" altLang="zh-CN" sz="1600" kern="0" dirty="0" smtClean="0">
              <a:latin typeface="宋体" panose="02010600030101010101" pitchFamily="2" charset="-122"/>
              <a:ea typeface="宋体" panose="02010600030101010101" pitchFamily="2" charset="-122"/>
            </a:endParaRPr>
          </a:p>
          <a:p>
            <a:pPr>
              <a:buClrTx/>
              <a:buFont typeface="Arial" panose="020B0604020202020204" pitchFamily="34" charset="0"/>
              <a:buChar char="•"/>
            </a:pPr>
            <a:r>
              <a:rPr lang="zh-CN" altLang="en-US" sz="1600" kern="0" dirty="0" smtClean="0">
                <a:latin typeface="宋体" panose="02010600030101010101" pitchFamily="2" charset="-122"/>
                <a:ea typeface="宋体" panose="02010600030101010101" pitchFamily="2" charset="-122"/>
              </a:rPr>
              <a:t>句子层面的泛化匹配</a:t>
            </a:r>
            <a:endParaRPr lang="en-US" altLang="zh-CN" sz="1600" kern="0" dirty="0" smtClean="0">
              <a:latin typeface="宋体" panose="02010600030101010101" pitchFamily="2" charset="-122"/>
              <a:ea typeface="宋体" panose="02010600030101010101" pitchFamily="2" charset="-122"/>
            </a:endParaRPr>
          </a:p>
          <a:p>
            <a:pPr marL="0" indent="0">
              <a:buClrTx/>
              <a:buNone/>
            </a:pPr>
            <a:r>
              <a:rPr lang="zh-CN" altLang="en-US" sz="1600" kern="0" dirty="0" smtClean="0">
                <a:latin typeface="宋体" panose="02010600030101010101" pitchFamily="2" charset="-122"/>
                <a:ea typeface="宋体" panose="02010600030101010101" pitchFamily="2" charset="-122"/>
              </a:rPr>
              <a:t>   主要是判断问题的语义相似度，通常采用语言模型、机器翻译模型、句子主题分析模型、句子结构分析模型、基于知识图谱的句子成分相似度模型等</a:t>
            </a:r>
            <a:endParaRPr lang="en-US" altLang="zh-CN" sz="1600" kern="0" dirty="0" smtClean="0">
              <a:latin typeface="宋体" panose="02010600030101010101" pitchFamily="2" charset="-122"/>
              <a:ea typeface="宋体" panose="02010600030101010101" pitchFamily="2" charset="-122"/>
            </a:endParaRPr>
          </a:p>
          <a:p>
            <a:pPr marL="0" indent="0">
              <a:buClrTx/>
              <a:buNone/>
            </a:pPr>
            <a:endParaRPr lang="en-US" altLang="zh-CN" sz="2000" kern="0" dirty="0">
              <a:latin typeface="+mj-ea"/>
              <a:ea typeface="+mj-ea"/>
            </a:endParaRPr>
          </a:p>
        </p:txBody>
      </p:sp>
    </p:spTree>
    <p:extLst>
      <p:ext uri="{BB962C8B-B14F-4D97-AF65-F5344CB8AC3E}">
        <p14:creationId xmlns:p14="http://schemas.microsoft.com/office/powerpoint/2010/main" val="4171821897"/>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知识问答</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395288"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zh-CN" altLang="en-US" sz="2000" kern="0" dirty="0" smtClean="0">
                <a:latin typeface="+mj-ea"/>
                <a:ea typeface="+mj-ea"/>
              </a:rPr>
              <a:t>基于知识库的问答系统</a:t>
            </a:r>
            <a:r>
              <a:rPr lang="en-US" altLang="zh-CN" sz="2000" kern="0" dirty="0" smtClean="0">
                <a:latin typeface="+mj-ea"/>
                <a:ea typeface="+mj-ea"/>
              </a:rPr>
              <a:t>:KBQA</a:t>
            </a:r>
          </a:p>
          <a:p>
            <a:pPr marL="0" indent="0">
              <a:buClrTx/>
              <a:buNone/>
            </a:pPr>
            <a:endParaRPr lang="en-US" altLang="zh-CN" sz="2000" kern="0" dirty="0">
              <a:latin typeface="+mj-ea"/>
              <a:ea typeface="+mj-ea"/>
            </a:endParaRPr>
          </a:p>
          <a:p>
            <a:pPr>
              <a:buClrTx/>
            </a:pPr>
            <a:r>
              <a:rPr lang="zh-CN" altLang="en-US" sz="1800" kern="0" dirty="0" smtClean="0">
                <a:latin typeface="+mj-ea"/>
                <a:ea typeface="+mj-ea"/>
              </a:rPr>
              <a:t>基于模板的方法</a:t>
            </a:r>
            <a:endParaRPr lang="en-US" altLang="zh-CN" sz="1800" kern="0" dirty="0" smtClean="0">
              <a:latin typeface="+mj-ea"/>
              <a:ea typeface="+mj-ea"/>
            </a:endParaRPr>
          </a:p>
          <a:p>
            <a:pPr marL="0" indent="0">
              <a:buClrTx/>
              <a:buNone/>
            </a:pPr>
            <a:r>
              <a:rPr lang="en-US" altLang="zh-CN" sz="1800" kern="0" dirty="0" smtClean="0">
                <a:latin typeface="+mj-ea"/>
                <a:ea typeface="+mj-ea"/>
              </a:rPr>
              <a:t>     </a:t>
            </a:r>
            <a:r>
              <a:rPr lang="zh-CN" altLang="en-US" sz="1600" kern="0" dirty="0" smtClean="0">
                <a:latin typeface="宋体" panose="02010600030101010101" pitchFamily="2" charset="-122"/>
                <a:ea typeface="宋体" panose="02010600030101010101" pitchFamily="2" charset="-122"/>
              </a:rPr>
              <a:t>定义了一组带变量的模板，直接匹配问题文本形成查询表达式，简化了问题分析步骤，预制的查询模板替代了本体映射</a:t>
            </a:r>
            <a:endParaRPr lang="en-US" altLang="zh-CN" sz="1600" kern="0" dirty="0" smtClean="0">
              <a:latin typeface="宋体" panose="02010600030101010101" pitchFamily="2" charset="-122"/>
              <a:ea typeface="宋体" panose="02010600030101010101" pitchFamily="2" charset="-122"/>
            </a:endParaRPr>
          </a:p>
          <a:p>
            <a:pPr marL="0" indent="0">
              <a:buClrTx/>
              <a:buNone/>
            </a:pPr>
            <a:endParaRPr lang="en-US" altLang="zh-CN" sz="1600" kern="0" dirty="0">
              <a:latin typeface="宋体" panose="02010600030101010101" pitchFamily="2" charset="-122"/>
              <a:ea typeface="宋体" panose="02010600030101010101" pitchFamily="2" charset="-122"/>
            </a:endParaRPr>
          </a:p>
          <a:p>
            <a:pPr marL="0" indent="0">
              <a:buNone/>
            </a:pPr>
            <a:r>
              <a:rPr lang="zh-CN" altLang="en-US" sz="1600" dirty="0">
                <a:latin typeface="宋体" panose="02010600030101010101" pitchFamily="2" charset="-122"/>
                <a:ea typeface="宋体" panose="02010600030101010101" pitchFamily="2" charset="-122"/>
              </a:rPr>
              <a:t>基于模板问答的</a:t>
            </a:r>
            <a:r>
              <a:rPr lang="zh-CN" altLang="en-US" sz="1600" dirty="0" smtClean="0">
                <a:latin typeface="宋体" panose="02010600030101010101" pitchFamily="2" charset="-122"/>
                <a:ea typeface="宋体" panose="02010600030101010101" pitchFamily="2" charset="-122"/>
              </a:rPr>
              <a:t>目标</a:t>
            </a:r>
            <a:r>
              <a:rPr lang="zh-CN" altLang="en-US" sz="1600" dirty="0">
                <a:latin typeface="宋体" panose="02010600030101010101" pitchFamily="2" charset="-122"/>
                <a:ea typeface="宋体" panose="02010600030101010101" pitchFamily="2" charset="-122"/>
              </a:rPr>
              <a:t>：</a:t>
            </a:r>
            <a:r>
              <a:rPr lang="zh-CN" altLang="en-US" sz="1600" dirty="0" smtClean="0">
                <a:latin typeface="宋体" panose="02010600030101010101" pitchFamily="2" charset="-122"/>
                <a:ea typeface="宋体" panose="02010600030101010101" pitchFamily="2" charset="-122"/>
              </a:rPr>
              <a:t>将</a:t>
            </a:r>
            <a:r>
              <a:rPr lang="zh-CN" altLang="en-US" sz="1600" dirty="0">
                <a:latin typeface="宋体" panose="02010600030101010101" pitchFamily="2" charset="-122"/>
                <a:ea typeface="宋体" panose="02010600030101010101" pitchFamily="2" charset="-122"/>
              </a:rPr>
              <a:t>语义结构分析</a:t>
            </a:r>
            <a:r>
              <a:rPr lang="zh-CN" altLang="en-US" sz="1600" dirty="0" smtClean="0">
                <a:latin typeface="宋体" panose="02010600030101010101" pitchFamily="2" charset="-122"/>
                <a:ea typeface="宋体" panose="02010600030101010101" pitchFamily="2" charset="-122"/>
              </a:rPr>
              <a:t>和词汇映射</a:t>
            </a:r>
            <a:r>
              <a:rPr lang="zh-CN" altLang="en-US" sz="1600" dirty="0">
                <a:latin typeface="宋体" panose="02010600030101010101" pitchFamily="2" charset="-122"/>
                <a:ea typeface="宋体" panose="02010600030101010101" pitchFamily="2" charset="-122"/>
              </a:rPr>
              <a:t>到</a:t>
            </a:r>
            <a:r>
              <a:rPr lang="en-US" altLang="zh-CN" sz="1600" dirty="0" smtClean="0">
                <a:latin typeface="宋体" panose="02010600030101010101" pitchFamily="2" charset="-122"/>
                <a:ea typeface="宋体" panose="02010600030101010101" pitchFamily="2" charset="-122"/>
              </a:rPr>
              <a:t>URI</a:t>
            </a:r>
            <a:endParaRPr lang="en-US" altLang="zh-CN" sz="1600" dirty="0">
              <a:latin typeface="宋体" panose="02010600030101010101" pitchFamily="2" charset="-122"/>
              <a:ea typeface="宋体" panose="02010600030101010101" pitchFamily="2" charset="-122"/>
            </a:endParaRPr>
          </a:p>
          <a:p>
            <a:pPr marL="0" indent="0">
              <a:buNone/>
            </a:pPr>
            <a:r>
              <a:rPr lang="zh-CN" altLang="en-US" sz="1600" dirty="0">
                <a:latin typeface="宋体" panose="02010600030101010101" pitchFamily="2" charset="-122"/>
                <a:ea typeface="宋体" panose="02010600030101010101" pitchFamily="2" charset="-122"/>
              </a:rPr>
              <a:t>三</a:t>
            </a:r>
            <a:r>
              <a:rPr lang="zh-CN" altLang="en-US" sz="1600" dirty="0" smtClean="0">
                <a:latin typeface="宋体" panose="02010600030101010101" pitchFamily="2" charset="-122"/>
                <a:ea typeface="宋体" panose="02010600030101010101" pitchFamily="2" charset="-122"/>
              </a:rPr>
              <a:t>个步骤：</a:t>
            </a:r>
            <a:endParaRPr lang="en-US" altLang="zh-CN" sz="1600" dirty="0" smtClean="0">
              <a:latin typeface="宋体" panose="02010600030101010101" pitchFamily="2" charset="-122"/>
              <a:ea typeface="宋体" panose="02010600030101010101" pitchFamily="2" charset="-122"/>
            </a:endParaRPr>
          </a:p>
          <a:p>
            <a:pPr>
              <a:buClrTx/>
              <a:buFont typeface="+mj-ea"/>
              <a:buAutoNum type="circleNumDbPlain"/>
            </a:pPr>
            <a:r>
              <a:rPr lang="zh-CN" altLang="en-US" sz="1600" dirty="0" smtClean="0">
                <a:latin typeface="宋体" panose="02010600030101010101" pitchFamily="2" charset="-122"/>
                <a:ea typeface="宋体" panose="02010600030101010101" pitchFamily="2" charset="-122"/>
              </a:rPr>
              <a:t>模板定义：基于知识图谱结构和问句句式进行模板定义，</a:t>
            </a:r>
            <a:r>
              <a:rPr lang="en-US" altLang="zh-CN" sz="1600" dirty="0">
                <a:latin typeface="宋体" panose="02010600030101010101" pitchFamily="2" charset="-122"/>
                <a:ea typeface="宋体" panose="02010600030101010101" pitchFamily="2" charset="-122"/>
              </a:rPr>
              <a:t>TBSL</a:t>
            </a:r>
            <a:r>
              <a:rPr lang="zh-CN" altLang="en-US" sz="1600" dirty="0">
                <a:latin typeface="宋体" panose="02010600030101010101" pitchFamily="2" charset="-122"/>
                <a:ea typeface="宋体" panose="02010600030101010101" pitchFamily="2" charset="-122"/>
              </a:rPr>
              <a:t>的模板定义为</a:t>
            </a:r>
            <a:r>
              <a:rPr lang="en-US" altLang="zh-CN" sz="1600" dirty="0" smtClean="0">
                <a:latin typeface="宋体" panose="02010600030101010101" pitchFamily="2" charset="-122"/>
                <a:ea typeface="宋体" panose="02010600030101010101" pitchFamily="2" charset="-122"/>
              </a:rPr>
              <a:t>SPARQL</a:t>
            </a:r>
            <a:r>
              <a:rPr lang="zh-CN" altLang="en-US" sz="1600" dirty="0" smtClean="0">
                <a:latin typeface="宋体" panose="02010600030101010101" pitchFamily="2" charset="-122"/>
                <a:ea typeface="宋体" panose="02010600030101010101" pitchFamily="2" charset="-122"/>
              </a:rPr>
              <a:t>查询模板</a:t>
            </a:r>
            <a:endParaRPr lang="en-US" altLang="zh-CN" sz="1600" dirty="0" smtClean="0">
              <a:latin typeface="宋体" panose="02010600030101010101" pitchFamily="2" charset="-122"/>
              <a:ea typeface="宋体" panose="02010600030101010101" pitchFamily="2" charset="-122"/>
            </a:endParaRPr>
          </a:p>
          <a:p>
            <a:pPr>
              <a:buClrTx/>
              <a:buFont typeface="+mj-ea"/>
              <a:buAutoNum type="circleNumDbPlain"/>
            </a:pPr>
            <a:r>
              <a:rPr lang="zh-CN" altLang="en-US" sz="1600" dirty="0" smtClean="0">
                <a:latin typeface="宋体" panose="02010600030101010101" pitchFamily="2" charset="-122"/>
                <a:ea typeface="宋体" panose="02010600030101010101" pitchFamily="2" charset="-122"/>
              </a:rPr>
              <a:t>模板</a:t>
            </a:r>
            <a:r>
              <a:rPr lang="zh-CN" altLang="en-US" sz="1600" dirty="0">
                <a:latin typeface="宋体" panose="02010600030101010101" pitchFamily="2" charset="-122"/>
                <a:ea typeface="宋体" panose="02010600030101010101" pitchFamily="2" charset="-122"/>
              </a:rPr>
              <a:t>生成</a:t>
            </a:r>
            <a:r>
              <a:rPr lang="zh-CN" altLang="en-US" sz="1600" dirty="0" smtClean="0">
                <a:latin typeface="宋体" panose="02010600030101010101" pitchFamily="2" charset="-122"/>
                <a:ea typeface="宋体" panose="02010600030101010101" pitchFamily="2" charset="-122"/>
              </a:rPr>
              <a:t>：解析问句结构并生成对应的</a:t>
            </a:r>
            <a:r>
              <a:rPr lang="en-US" altLang="zh-CN" sz="1600" dirty="0" smtClean="0">
                <a:latin typeface="宋体" panose="02010600030101010101" pitchFamily="2" charset="-122"/>
                <a:ea typeface="宋体" panose="02010600030101010101" pitchFamily="2" charset="-122"/>
              </a:rPr>
              <a:t>SPARQL</a:t>
            </a:r>
            <a:r>
              <a:rPr lang="zh-CN" altLang="en-US" sz="1600" dirty="0" smtClean="0">
                <a:latin typeface="宋体" panose="02010600030101010101" pitchFamily="2" charset="-122"/>
                <a:ea typeface="宋体" panose="02010600030101010101" pitchFamily="2" charset="-122"/>
              </a:rPr>
              <a:t>模板，该查询模板中可能包含过滤和聚合操作</a:t>
            </a:r>
            <a:endParaRPr lang="en-US" altLang="zh-CN" sz="1600" dirty="0" smtClean="0">
              <a:latin typeface="宋体" panose="02010600030101010101" pitchFamily="2" charset="-122"/>
              <a:ea typeface="宋体" panose="02010600030101010101" pitchFamily="2" charset="-122"/>
            </a:endParaRPr>
          </a:p>
          <a:p>
            <a:pPr>
              <a:buClrTx/>
              <a:buFont typeface="+mj-ea"/>
              <a:buAutoNum type="circleNumDbPlain"/>
            </a:pPr>
            <a:r>
              <a:rPr lang="zh-CN" altLang="en-US" sz="1600" dirty="0" smtClean="0">
                <a:latin typeface="宋体" panose="02010600030101010101" pitchFamily="2" charset="-122"/>
                <a:ea typeface="宋体" panose="02010600030101010101" pitchFamily="2" charset="-122"/>
              </a:rPr>
              <a:t>模板</a:t>
            </a:r>
            <a:r>
              <a:rPr lang="zh-CN" altLang="en-US" sz="1600" dirty="0">
                <a:latin typeface="宋体" panose="02010600030101010101" pitchFamily="2" charset="-122"/>
                <a:ea typeface="宋体" panose="02010600030101010101" pitchFamily="2" charset="-122"/>
              </a:rPr>
              <a:t>实例化：通过匹配</a:t>
            </a:r>
            <a:r>
              <a:rPr lang="zh-CN" altLang="en-US" sz="1600" dirty="0" smtClean="0">
                <a:latin typeface="宋体" panose="02010600030101010101" pitchFamily="2" charset="-122"/>
                <a:ea typeface="宋体" panose="02010600030101010101" pitchFamily="2" charset="-122"/>
              </a:rPr>
              <a:t>自然语言</a:t>
            </a:r>
            <a:r>
              <a:rPr lang="zh-CN" altLang="en-US" sz="1600" dirty="0">
                <a:latin typeface="宋体" panose="02010600030101010101" pitchFamily="2" charset="-122"/>
                <a:ea typeface="宋体" panose="02010600030101010101" pitchFamily="2" charset="-122"/>
              </a:rPr>
              <a:t>问句</a:t>
            </a:r>
            <a:r>
              <a:rPr lang="zh-CN" altLang="en-US" sz="1600" dirty="0" smtClean="0">
                <a:latin typeface="宋体" panose="02010600030101010101" pitchFamily="2" charset="-122"/>
                <a:ea typeface="宋体" panose="02010600030101010101" pitchFamily="2" charset="-122"/>
              </a:rPr>
              <a:t>和</a:t>
            </a:r>
            <a:r>
              <a:rPr lang="zh-CN" altLang="en-US" sz="1600" dirty="0">
                <a:latin typeface="宋体" panose="02010600030101010101" pitchFamily="2" charset="-122"/>
                <a:ea typeface="宋体" panose="02010600030101010101" pitchFamily="2" charset="-122"/>
              </a:rPr>
              <a:t>本体概念来实例化</a:t>
            </a:r>
            <a:r>
              <a:rPr lang="en-US" altLang="zh-CN" sz="1600" dirty="0" smtClean="0">
                <a:latin typeface="宋体" panose="02010600030101010101" pitchFamily="2" charset="-122"/>
                <a:ea typeface="宋体" panose="02010600030101010101" pitchFamily="2" charset="-122"/>
              </a:rPr>
              <a:t>SPARQL</a:t>
            </a:r>
            <a:r>
              <a:rPr lang="zh-CN" altLang="en-US" sz="1600" dirty="0" smtClean="0">
                <a:latin typeface="宋体" panose="02010600030101010101" pitchFamily="2" charset="-122"/>
                <a:ea typeface="宋体" panose="02010600030101010101" pitchFamily="2" charset="-122"/>
              </a:rPr>
              <a:t>模板</a:t>
            </a:r>
            <a:endParaRPr lang="zh-CN" altLang="en-US" sz="1600" dirty="0">
              <a:latin typeface="宋体" panose="02010600030101010101" pitchFamily="2" charset="-122"/>
              <a:ea typeface="宋体" panose="02010600030101010101" pitchFamily="2" charset="-122"/>
            </a:endParaRPr>
          </a:p>
          <a:p>
            <a:pPr marL="0" indent="0">
              <a:buClrTx/>
              <a:buNone/>
            </a:pPr>
            <a:endParaRPr lang="en-US" altLang="zh-CN" sz="1600" kern="0" dirty="0" smtClean="0">
              <a:latin typeface="宋体" panose="02010600030101010101" pitchFamily="2" charset="-122"/>
              <a:ea typeface="宋体" panose="02010600030101010101" pitchFamily="2" charset="-122"/>
            </a:endParaRPr>
          </a:p>
          <a:p>
            <a:pPr marL="0" indent="0">
              <a:buClrTx/>
              <a:buNone/>
            </a:pPr>
            <a:endParaRPr lang="en-US" altLang="zh-CN" sz="2000" kern="0" dirty="0">
              <a:latin typeface="+mj-ea"/>
              <a:ea typeface="+mj-ea"/>
            </a:endParaRPr>
          </a:p>
          <a:p>
            <a:pPr marL="0" indent="0">
              <a:buClrTx/>
              <a:buNone/>
            </a:pPr>
            <a:endParaRPr lang="en-US" altLang="zh-CN" sz="2000" kern="0" dirty="0">
              <a:latin typeface="+mj-ea"/>
              <a:ea typeface="+mj-ea"/>
            </a:endParaRPr>
          </a:p>
        </p:txBody>
      </p:sp>
    </p:spTree>
    <p:extLst>
      <p:ext uri="{BB962C8B-B14F-4D97-AF65-F5344CB8AC3E}">
        <p14:creationId xmlns:p14="http://schemas.microsoft.com/office/powerpoint/2010/main" val="1953137414"/>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知识问答</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395288"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zh-CN" altLang="en-US" sz="2000" kern="0" dirty="0" smtClean="0">
                <a:latin typeface="+mj-ea"/>
                <a:ea typeface="+mj-ea"/>
              </a:rPr>
              <a:t>基于知识库的问答系统</a:t>
            </a:r>
            <a:r>
              <a:rPr lang="en-US" altLang="zh-CN" sz="2000" kern="0" dirty="0" smtClean="0">
                <a:latin typeface="+mj-ea"/>
                <a:ea typeface="+mj-ea"/>
              </a:rPr>
              <a:t>:KBQA</a:t>
            </a:r>
          </a:p>
          <a:p>
            <a:pPr marL="0" indent="0">
              <a:buClrTx/>
              <a:buNone/>
            </a:pPr>
            <a:endParaRPr lang="en-US" altLang="zh-CN" sz="2000" kern="0" dirty="0">
              <a:latin typeface="+mj-ea"/>
              <a:ea typeface="+mj-ea"/>
            </a:endParaRPr>
          </a:p>
          <a:p>
            <a:pPr>
              <a:buClrTx/>
            </a:pPr>
            <a:r>
              <a:rPr lang="zh-CN" altLang="en-US" sz="1800" kern="0" dirty="0" smtClean="0">
                <a:latin typeface="+mj-ea"/>
                <a:ea typeface="+mj-ea"/>
              </a:rPr>
              <a:t>基于模板的方法</a:t>
            </a:r>
            <a:endParaRPr lang="en-US" altLang="zh-CN" sz="1800" kern="0" dirty="0" smtClean="0">
              <a:latin typeface="+mj-ea"/>
              <a:ea typeface="+mj-ea"/>
            </a:endParaRPr>
          </a:p>
          <a:p>
            <a:pPr marL="0" indent="0">
              <a:buClrTx/>
              <a:buNone/>
            </a:pPr>
            <a:endParaRPr lang="en-US" altLang="zh-CN" sz="1400" kern="0" dirty="0" smtClean="0">
              <a:latin typeface="+mj-ea"/>
              <a:ea typeface="+mj-ea"/>
            </a:endParaRPr>
          </a:p>
          <a:p>
            <a:pPr marL="0" indent="0">
              <a:buClrTx/>
              <a:buNone/>
            </a:pPr>
            <a:r>
              <a:rPr lang="zh-CN" altLang="en-US" sz="1600" kern="0" dirty="0" smtClean="0">
                <a:latin typeface="宋体" panose="02010600030101010101" pitchFamily="2" charset="-122"/>
                <a:ea typeface="宋体" panose="02010600030101010101" pitchFamily="2" charset="-122"/>
              </a:rPr>
              <a:t>例如问题“列举所有的电影出品人”</a:t>
            </a:r>
            <a:endParaRPr lang="en-US" altLang="zh-CN" sz="1600" kern="0" dirty="0" smtClean="0">
              <a:latin typeface="宋体" panose="02010600030101010101" pitchFamily="2" charset="-122"/>
              <a:ea typeface="宋体" panose="02010600030101010101" pitchFamily="2" charset="-122"/>
            </a:endParaRPr>
          </a:p>
          <a:p>
            <a:pPr marL="0" indent="0">
              <a:buClrTx/>
              <a:buNone/>
            </a:pPr>
            <a:endParaRPr lang="en-US" altLang="zh-CN" sz="1600" kern="0" dirty="0">
              <a:latin typeface="宋体" panose="02010600030101010101" pitchFamily="2" charset="-122"/>
              <a:ea typeface="宋体" panose="02010600030101010101" pitchFamily="2" charset="-122"/>
            </a:endParaRPr>
          </a:p>
        </p:txBody>
      </p:sp>
      <p:sp>
        <p:nvSpPr>
          <p:cNvPr id="6" name="文本框 5"/>
          <p:cNvSpPr txBox="1"/>
          <p:nvPr/>
        </p:nvSpPr>
        <p:spPr>
          <a:xfrm>
            <a:off x="1187624" y="6481163"/>
            <a:ext cx="1008112" cy="276999"/>
          </a:xfrm>
          <a:prstGeom prst="rect">
            <a:avLst/>
          </a:prstGeom>
          <a:noFill/>
        </p:spPr>
        <p:txBody>
          <a:bodyPr wrap="square" rtlCol="0">
            <a:spAutoFit/>
          </a:bodyPr>
          <a:lstStyle/>
          <a:p>
            <a:r>
              <a:rPr lang="zh-CN" altLang="en-US" sz="1200" dirty="0" smtClean="0"/>
              <a:t>模板生成</a:t>
            </a:r>
            <a:endParaRPr lang="zh-CN" altLang="en-US" sz="1200" dirty="0"/>
          </a:p>
        </p:txBody>
      </p:sp>
      <p:pic>
        <p:nvPicPr>
          <p:cNvPr id="7" name="图片 6"/>
          <p:cNvPicPr>
            <a:picLocks noChangeAspect="1"/>
          </p:cNvPicPr>
          <p:nvPr/>
        </p:nvPicPr>
        <p:blipFill>
          <a:blip r:embed="rId3"/>
          <a:stretch>
            <a:fillRect/>
          </a:stretch>
        </p:blipFill>
        <p:spPr>
          <a:xfrm>
            <a:off x="382240" y="4954240"/>
            <a:ext cx="2924175" cy="1419225"/>
          </a:xfrm>
          <a:prstGeom prst="rect">
            <a:avLst/>
          </a:prstGeom>
        </p:spPr>
      </p:pic>
      <p:pic>
        <p:nvPicPr>
          <p:cNvPr id="8" name="图片 7"/>
          <p:cNvPicPr>
            <a:picLocks noChangeAspect="1"/>
          </p:cNvPicPr>
          <p:nvPr/>
        </p:nvPicPr>
        <p:blipFill>
          <a:blip r:embed="rId4"/>
          <a:stretch>
            <a:fillRect/>
          </a:stretch>
        </p:blipFill>
        <p:spPr>
          <a:xfrm>
            <a:off x="401638" y="3140968"/>
            <a:ext cx="2943225" cy="1733550"/>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9992" y="3212976"/>
            <a:ext cx="3323359" cy="1084854"/>
          </a:xfrm>
          <a:prstGeom prst="rect">
            <a:avLst/>
          </a:prstGeom>
        </p:spPr>
      </p:pic>
      <p:sp>
        <p:nvSpPr>
          <p:cNvPr id="10" name="文本框 9"/>
          <p:cNvSpPr txBox="1"/>
          <p:nvPr/>
        </p:nvSpPr>
        <p:spPr>
          <a:xfrm>
            <a:off x="5148064" y="4605072"/>
            <a:ext cx="1241082" cy="276999"/>
          </a:xfrm>
          <a:prstGeom prst="rect">
            <a:avLst/>
          </a:prstGeom>
          <a:noFill/>
        </p:spPr>
        <p:txBody>
          <a:bodyPr wrap="square" rtlCol="0">
            <a:spAutoFit/>
          </a:bodyPr>
          <a:lstStyle/>
          <a:p>
            <a:r>
              <a:rPr lang="zh-CN" altLang="en-US" sz="1200" dirty="0" smtClean="0"/>
              <a:t>模板实例化</a:t>
            </a:r>
            <a:endParaRPr lang="zh-CN" altLang="en-US" sz="1200" dirty="0"/>
          </a:p>
        </p:txBody>
      </p:sp>
    </p:spTree>
    <p:extLst>
      <p:ext uri="{BB962C8B-B14F-4D97-AF65-F5344CB8AC3E}">
        <p14:creationId xmlns:p14="http://schemas.microsoft.com/office/powerpoint/2010/main" val="3720510895"/>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知识问答</a:t>
            </a:r>
            <a:endParaRPr lang="zh-CN" altLang="en-US" dirty="0"/>
          </a:p>
        </p:txBody>
      </p:sp>
      <p:sp>
        <p:nvSpPr>
          <p:cNvPr id="4" name="内容占位符 3"/>
          <p:cNvSpPr>
            <a:spLocks noGrp="1"/>
          </p:cNvSpPr>
          <p:nvPr>
            <p:ph idx="1"/>
          </p:nvPr>
        </p:nvSpPr>
        <p:spPr/>
        <p:txBody>
          <a:bodyPr/>
          <a:lstStyle/>
          <a:p>
            <a:pPr marL="0" indent="0">
              <a:buClrTx/>
              <a:buNone/>
            </a:pPr>
            <a:r>
              <a:rPr lang="en-US" altLang="zh-CN" sz="1600" dirty="0" smtClean="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p:txBody>
      </p:sp>
      <p:sp>
        <p:nvSpPr>
          <p:cNvPr id="5" name="内容占位符 3"/>
          <p:cNvSpPr txBox="1">
            <a:spLocks/>
          </p:cNvSpPr>
          <p:nvPr/>
        </p:nvSpPr>
        <p:spPr bwMode="auto">
          <a:xfrm>
            <a:off x="395288" y="1125538"/>
            <a:ext cx="8418512"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sz="1800"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buClrTx/>
              <a:buNone/>
            </a:pPr>
            <a:r>
              <a:rPr lang="zh-CN" altLang="en-US" sz="2000" kern="0" dirty="0" smtClean="0">
                <a:latin typeface="+mj-ea"/>
                <a:ea typeface="+mj-ea"/>
              </a:rPr>
              <a:t>基于知识库的问答系统</a:t>
            </a:r>
            <a:r>
              <a:rPr lang="en-US" altLang="zh-CN" sz="2000" kern="0" dirty="0" smtClean="0">
                <a:latin typeface="+mj-ea"/>
                <a:ea typeface="+mj-ea"/>
              </a:rPr>
              <a:t>:KBQA</a:t>
            </a:r>
          </a:p>
          <a:p>
            <a:pPr marL="0" indent="0">
              <a:buClrTx/>
              <a:buNone/>
            </a:pPr>
            <a:endParaRPr lang="en-US" altLang="zh-CN" sz="2000" kern="0" dirty="0">
              <a:latin typeface="+mj-ea"/>
              <a:ea typeface="+mj-ea"/>
            </a:endParaRPr>
          </a:p>
          <a:p>
            <a:pPr>
              <a:buClrTx/>
            </a:pPr>
            <a:r>
              <a:rPr lang="zh-CN" altLang="en-US" sz="1800" kern="0" dirty="0" smtClean="0">
                <a:latin typeface="+mj-ea"/>
                <a:ea typeface="+mj-ea"/>
              </a:rPr>
              <a:t>基于模板的方法</a:t>
            </a:r>
            <a:endParaRPr lang="en-US" altLang="zh-CN" sz="1800" kern="0" dirty="0" smtClean="0">
              <a:latin typeface="+mj-ea"/>
              <a:ea typeface="+mj-ea"/>
            </a:endParaRPr>
          </a:p>
          <a:p>
            <a:pPr marL="0" indent="0">
              <a:buClrTx/>
              <a:buNone/>
            </a:pPr>
            <a:endParaRPr lang="en-US" altLang="zh-CN" sz="1200" kern="0" dirty="0" smtClean="0">
              <a:latin typeface="+mj-ea"/>
              <a:ea typeface="+mj-ea"/>
            </a:endParaRPr>
          </a:p>
          <a:p>
            <a:pPr marL="0" indent="0">
              <a:buNone/>
            </a:pPr>
            <a:r>
              <a:rPr lang="en-US" altLang="zh-CN" sz="1600" dirty="0">
                <a:latin typeface="+mj-ea"/>
                <a:ea typeface="+mj-ea"/>
              </a:rPr>
              <a:t>TBSL</a:t>
            </a:r>
            <a:r>
              <a:rPr lang="zh-CN" altLang="en-US" sz="1600" dirty="0">
                <a:latin typeface="+mj-ea"/>
                <a:ea typeface="+mj-ea"/>
              </a:rPr>
              <a:t>的主要缺点</a:t>
            </a:r>
          </a:p>
          <a:p>
            <a:pPr>
              <a:buClrTx/>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创建的模板未必和知识图谱中的数据建模相契合</a:t>
            </a:r>
          </a:p>
          <a:p>
            <a:pPr>
              <a:buClrTx/>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考虑到数据建模的各种可能性，对应到一个问题的潜在模板数量会非常多，同时手工准备海量模板的代价也非常</a:t>
            </a:r>
            <a:r>
              <a:rPr lang="zh-CN" altLang="en-US" sz="1600" dirty="0" smtClean="0">
                <a:latin typeface="宋体" panose="02010600030101010101" pitchFamily="2" charset="-122"/>
                <a:ea typeface="宋体" panose="02010600030101010101" pitchFamily="2" charset="-122"/>
              </a:rPr>
              <a:t>大</a:t>
            </a:r>
            <a:endParaRPr lang="en-US" altLang="zh-CN" sz="1600" dirty="0" smtClean="0">
              <a:latin typeface="宋体" panose="02010600030101010101" pitchFamily="2" charset="-122"/>
              <a:ea typeface="宋体" panose="02010600030101010101" pitchFamily="2" charset="-122"/>
            </a:endParaRPr>
          </a:p>
          <a:p>
            <a:pPr marL="0" indent="0">
              <a:buNone/>
            </a:pPr>
            <a:endParaRPr lang="zh-CN" altLang="en-US" sz="1600" dirty="0">
              <a:latin typeface="宋体" panose="02010600030101010101" pitchFamily="2" charset="-122"/>
              <a:ea typeface="宋体" panose="02010600030101010101" pitchFamily="2" charset="-122"/>
            </a:endParaRPr>
          </a:p>
          <a:p>
            <a:pPr marL="0" indent="0">
              <a:buNone/>
            </a:pPr>
            <a:r>
              <a:rPr lang="zh-CN" altLang="en-US" sz="1600" dirty="0" smtClean="0">
                <a:latin typeface="宋体" panose="02010600030101010101" pitchFamily="2" charset="-122"/>
                <a:ea typeface="宋体" panose="02010600030101010101" pitchFamily="2" charset="-122"/>
              </a:rPr>
              <a:t>有人</a:t>
            </a:r>
            <a:r>
              <a:rPr lang="zh-CN" altLang="en-US" sz="1600" dirty="0">
                <a:latin typeface="宋体" panose="02010600030101010101" pitchFamily="2" charset="-122"/>
                <a:ea typeface="宋体" panose="02010600030101010101" pitchFamily="2" charset="-122"/>
              </a:rPr>
              <a:t>提出</a:t>
            </a:r>
            <a:r>
              <a:rPr lang="zh-CN" altLang="en-US" sz="1600" dirty="0" smtClean="0">
                <a:latin typeface="宋体" panose="02010600030101010101" pitchFamily="2" charset="-122"/>
                <a:ea typeface="宋体" panose="02010600030101010101" pitchFamily="2" charset="-122"/>
              </a:rPr>
              <a:t>了</a:t>
            </a:r>
            <a:r>
              <a:rPr lang="en-US" altLang="zh-CN" sz="1600" dirty="0" smtClean="0">
                <a:latin typeface="宋体" panose="02010600030101010101" pitchFamily="2" charset="-122"/>
                <a:ea typeface="宋体" panose="02010600030101010101" pitchFamily="2" charset="-122"/>
              </a:rPr>
              <a:t>QUINT</a:t>
            </a:r>
            <a:r>
              <a:rPr lang="zh-CN" altLang="en-US" sz="1600" dirty="0" smtClean="0">
                <a:latin typeface="宋体" panose="02010600030101010101" pitchFamily="2" charset="-122"/>
                <a:ea typeface="宋体" panose="02010600030101010101" pitchFamily="2" charset="-122"/>
              </a:rPr>
              <a:t>模型</a:t>
            </a:r>
            <a:r>
              <a:rPr lang="en-US" altLang="zh-CN" sz="1600" dirty="0" smtClean="0">
                <a:latin typeface="宋体" panose="02010600030101010101" pitchFamily="2" charset="-122"/>
                <a:ea typeface="宋体" panose="02010600030101010101" pitchFamily="2" charset="-122"/>
              </a:rPr>
              <a:t>,</a:t>
            </a:r>
            <a:r>
              <a:rPr lang="zh-CN" altLang="en-US" sz="1600" dirty="0" smtClean="0">
                <a:latin typeface="宋体" panose="02010600030101010101" pitchFamily="2" charset="-122"/>
                <a:ea typeface="宋体" panose="02010600030101010101" pitchFamily="2" charset="-122"/>
              </a:rPr>
              <a:t>可以基于语料自动学习模板。根据问答对，利用依存</a:t>
            </a:r>
            <a:r>
              <a:rPr lang="zh-CN" altLang="en-US" sz="1600" dirty="0">
                <a:latin typeface="宋体" panose="02010600030101010101" pitchFamily="2" charset="-122"/>
                <a:ea typeface="宋体" panose="02010600030101010101" pitchFamily="2" charset="-122"/>
              </a:rPr>
              <a:t>树自动</a:t>
            </a:r>
            <a:r>
              <a:rPr lang="zh-CN" altLang="en-US" sz="1600" dirty="0" smtClean="0">
                <a:latin typeface="宋体" panose="02010600030101010101" pitchFamily="2" charset="-122"/>
                <a:ea typeface="宋体" panose="02010600030101010101" pitchFamily="2" charset="-122"/>
              </a:rPr>
              <a:t>学习问答对模板</a:t>
            </a:r>
            <a:r>
              <a:rPr lang="zh-CN" altLang="en-US" sz="1600" dirty="0">
                <a:latin typeface="宋体" panose="02010600030101010101" pitchFamily="2" charset="-122"/>
                <a:ea typeface="宋体" panose="02010600030101010101" pitchFamily="2" charset="-122"/>
              </a:rPr>
              <a:t>。该方法利用了自然语言组成的特点</a:t>
            </a:r>
            <a:r>
              <a:rPr lang="zh-CN" altLang="en-US" sz="1600" dirty="0" smtClean="0">
                <a:latin typeface="宋体" panose="02010600030101010101" pitchFamily="2" charset="-122"/>
                <a:ea typeface="宋体" panose="02010600030101010101" pitchFamily="2" charset="-122"/>
              </a:rPr>
              <a:t>，使用</a:t>
            </a:r>
            <a:r>
              <a:rPr lang="zh-CN" altLang="en-US" sz="1600" dirty="0">
                <a:latin typeface="宋体" panose="02010600030101010101" pitchFamily="2" charset="-122"/>
                <a:ea typeface="宋体" panose="02010600030101010101" pitchFamily="2" charset="-122"/>
              </a:rPr>
              <a:t>从简单问题中学到的模板来解决复杂</a:t>
            </a:r>
            <a:r>
              <a:rPr lang="zh-CN" altLang="en-US" sz="1600" dirty="0" smtClean="0">
                <a:latin typeface="宋体" panose="02010600030101010101" pitchFamily="2" charset="-122"/>
                <a:ea typeface="宋体" panose="02010600030101010101" pitchFamily="2" charset="-122"/>
              </a:rPr>
              <a:t>问题（待研究）</a:t>
            </a:r>
            <a:endParaRPr lang="zh-CN" altLang="en-US" sz="1600" dirty="0">
              <a:latin typeface="宋体" panose="02010600030101010101" pitchFamily="2" charset="-122"/>
              <a:ea typeface="宋体" panose="02010600030101010101" pitchFamily="2" charset="-122"/>
            </a:endParaRPr>
          </a:p>
          <a:p>
            <a:pPr marL="0" indent="0">
              <a:buClrTx/>
              <a:buNone/>
            </a:pPr>
            <a:endParaRPr lang="en-US" altLang="zh-CN" sz="1400" kern="0" dirty="0" smtClean="0">
              <a:latin typeface="+mj-ea"/>
              <a:ea typeface="+mj-ea"/>
            </a:endParaRPr>
          </a:p>
          <a:p>
            <a:pPr marL="0" indent="0">
              <a:buClrTx/>
              <a:buNone/>
            </a:pPr>
            <a:endParaRPr lang="en-US" altLang="zh-CN" sz="1600" kern="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984013074"/>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海康威视PPT模板-2011（微软雅黑+Vedana） - 副本">
  <a:themeElements>
    <a:clrScheme name="0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04">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2700"/>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0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0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0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0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0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0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0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0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0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0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0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0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海康威视PPT模板-2011（微软雅黑+Vedana） - 副本</Template>
  <TotalTime>42118</TotalTime>
  <Words>10644</Words>
  <Application>Microsoft Office PowerPoint</Application>
  <PresentationFormat>全屏显示(4:3)</PresentationFormat>
  <Paragraphs>1445</Paragraphs>
  <Slides>112</Slides>
  <Notes>112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112</vt:i4>
      </vt:variant>
    </vt:vector>
  </HeadingPairs>
  <TitlesOfParts>
    <vt:vector size="121" baseType="lpstr">
      <vt:lpstr>楷体</vt:lpstr>
      <vt:lpstr>宋体</vt:lpstr>
      <vt:lpstr>微软雅黑</vt:lpstr>
      <vt:lpstr>Arial</vt:lpstr>
      <vt:lpstr>Calibri</vt:lpstr>
      <vt:lpstr>Times New Roman</vt:lpstr>
      <vt:lpstr>Verdana</vt:lpstr>
      <vt:lpstr>Wingdings</vt:lpstr>
      <vt:lpstr>海康威视PPT模板-2011（微软雅黑+Vedana） - 副本</vt:lpstr>
      <vt:lpstr>知识图谱相关技术</vt:lpstr>
      <vt:lpstr>目录</vt:lpstr>
      <vt:lpstr>概述</vt:lpstr>
      <vt:lpstr>概述</vt:lpstr>
      <vt:lpstr>概述</vt:lpstr>
      <vt:lpstr>概述</vt:lpstr>
      <vt:lpstr>概述</vt:lpstr>
      <vt:lpstr>概述</vt:lpstr>
      <vt:lpstr>知识图谱表示</vt:lpstr>
      <vt:lpstr>知识图谱表示</vt:lpstr>
      <vt:lpstr>知识图谱表示</vt:lpstr>
      <vt:lpstr>知识图谱表示</vt:lpstr>
      <vt:lpstr>知识图谱表示</vt:lpstr>
      <vt:lpstr>知识图谱表示</vt:lpstr>
      <vt:lpstr>知识图谱表示</vt:lpstr>
      <vt:lpstr>知识图谱表示</vt:lpstr>
      <vt:lpstr>知识图谱表示</vt:lpstr>
      <vt:lpstr>知识图谱表示</vt:lpstr>
      <vt:lpstr>知识图谱表示</vt:lpstr>
      <vt:lpstr>知识图谱表示</vt:lpstr>
      <vt:lpstr>知识图谱表示</vt:lpstr>
      <vt:lpstr>知识图谱表示</vt:lpstr>
      <vt:lpstr>知识图谱表示</vt:lpstr>
      <vt:lpstr>知识图谱表示</vt:lpstr>
      <vt:lpstr>知识图谱表示</vt:lpstr>
      <vt:lpstr>知识图谱建模</vt:lpstr>
      <vt:lpstr>知识存储</vt:lpstr>
      <vt:lpstr>知识存储</vt:lpstr>
      <vt:lpstr>知识存储</vt:lpstr>
      <vt:lpstr>知识存储</vt:lpstr>
      <vt:lpstr>知识存储</vt:lpstr>
      <vt:lpstr>知识存储</vt:lpstr>
      <vt:lpstr>知识存储</vt:lpstr>
      <vt:lpstr>知识存储</vt:lpstr>
      <vt:lpstr>知识存储</vt:lpstr>
      <vt:lpstr>知识存储</vt:lpstr>
      <vt:lpstr>知识存储</vt:lpstr>
      <vt:lpstr>知识存储</vt:lpstr>
      <vt:lpstr>知识存储</vt:lpstr>
      <vt:lpstr>知识存储</vt:lpstr>
      <vt:lpstr>知识存储</vt:lpstr>
      <vt:lpstr>知识存储</vt:lpstr>
      <vt:lpstr>知识存储</vt:lpstr>
      <vt:lpstr>知识存储</vt:lpstr>
      <vt:lpstr>知识抽取</vt:lpstr>
      <vt:lpstr>知识抽取</vt:lpstr>
      <vt:lpstr>知识抽取</vt:lpstr>
      <vt:lpstr>知识抽取</vt:lpstr>
      <vt:lpstr>知识抽取</vt:lpstr>
      <vt:lpstr>知识抽取</vt:lpstr>
      <vt:lpstr>知识抽取</vt:lpstr>
      <vt:lpstr>知识抽取</vt:lpstr>
      <vt:lpstr>知识抽取</vt:lpstr>
      <vt:lpstr>知识抽取</vt:lpstr>
      <vt:lpstr>知识抽取</vt:lpstr>
      <vt:lpstr>知识抽取</vt:lpstr>
      <vt:lpstr>知识抽取</vt:lpstr>
      <vt:lpstr>知识挖掘</vt:lpstr>
      <vt:lpstr>知识挖掘</vt:lpstr>
      <vt:lpstr>知识挖掘</vt:lpstr>
      <vt:lpstr>知识图谱融合</vt:lpstr>
      <vt:lpstr>知识图谱融合</vt:lpstr>
      <vt:lpstr>知识图谱融合</vt:lpstr>
      <vt:lpstr>知识图谱融合</vt:lpstr>
      <vt:lpstr>知识图谱融合</vt:lpstr>
      <vt:lpstr>知识图谱融合</vt:lpstr>
      <vt:lpstr>知识图谱融合</vt:lpstr>
      <vt:lpstr>知识图谱融合</vt:lpstr>
      <vt:lpstr>知识推理</vt:lpstr>
      <vt:lpstr>知识推理</vt:lpstr>
      <vt:lpstr>知识推理</vt:lpstr>
      <vt:lpstr>知识推理</vt:lpstr>
      <vt:lpstr>知识推理</vt:lpstr>
      <vt:lpstr>知识推理</vt:lpstr>
      <vt:lpstr>知识推理</vt:lpstr>
      <vt:lpstr>知识推理</vt:lpstr>
      <vt:lpstr>知识推理</vt:lpstr>
      <vt:lpstr>语义搜索</vt:lpstr>
      <vt:lpstr>语义搜索</vt:lpstr>
      <vt:lpstr>语义搜索</vt:lpstr>
      <vt:lpstr>语义搜索</vt:lpstr>
      <vt:lpstr>语义搜索</vt:lpstr>
      <vt:lpstr>语义搜索</vt:lpstr>
      <vt:lpstr>语义搜索</vt:lpstr>
      <vt:lpstr>知识问答</vt:lpstr>
      <vt:lpstr>知识问答</vt:lpstr>
      <vt:lpstr>知识问答</vt:lpstr>
      <vt:lpstr>知识问答</vt:lpstr>
      <vt:lpstr>知识问答</vt:lpstr>
      <vt:lpstr>知识问答</vt:lpstr>
      <vt:lpstr>知识问答</vt:lpstr>
      <vt:lpstr>知识问答</vt:lpstr>
      <vt:lpstr>知识问答</vt:lpstr>
      <vt:lpstr>知识问答</vt:lpstr>
      <vt:lpstr>知识问答</vt:lpstr>
      <vt:lpstr>知识问答</vt:lpstr>
      <vt:lpstr>知识问答</vt:lpstr>
      <vt:lpstr>知识问答</vt:lpstr>
      <vt:lpstr>知识问答</vt:lpstr>
      <vt:lpstr>知识问答</vt:lpstr>
      <vt:lpstr>知识问答</vt:lpstr>
      <vt:lpstr>知识问答</vt:lpstr>
      <vt:lpstr>知识问答</vt:lpstr>
      <vt:lpstr>知识问答</vt:lpstr>
      <vt:lpstr>知识问答</vt:lpstr>
      <vt:lpstr>知识问答</vt:lpstr>
      <vt:lpstr>知识问答</vt:lpstr>
      <vt:lpstr>知识问答</vt:lpstr>
      <vt:lpstr>知识问答</vt:lpstr>
      <vt:lpstr>知识问答</vt:lpstr>
      <vt:lpstr>知识问答</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主标题</dc:title>
  <dc:creator>songzilong@hikvision.com</dc:creator>
  <cp:lastModifiedBy>熊晚风</cp:lastModifiedBy>
  <cp:revision>3241</cp:revision>
  <dcterms:created xsi:type="dcterms:W3CDTF">2011-06-21T05:56:04Z</dcterms:created>
  <dcterms:modified xsi:type="dcterms:W3CDTF">2020-10-09T07:48:49Z</dcterms:modified>
  <cp:contentStatus/>
</cp:coreProperties>
</file>